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55" r:id="rId4"/>
    <p:sldId id="366" r:id="rId5"/>
    <p:sldId id="368" r:id="rId6"/>
    <p:sldId id="367" r:id="rId7"/>
    <p:sldId id="370" r:id="rId8"/>
    <p:sldId id="389" r:id="rId9"/>
    <p:sldId id="373" r:id="rId10"/>
    <p:sldId id="375" r:id="rId11"/>
    <p:sldId id="376" r:id="rId12"/>
    <p:sldId id="379" r:id="rId13"/>
    <p:sldId id="381" r:id="rId14"/>
    <p:sldId id="382" r:id="rId15"/>
    <p:sldId id="383" r:id="rId16"/>
    <p:sldId id="384" r:id="rId17"/>
    <p:sldId id="357" r:id="rId18"/>
    <p:sldId id="365" r:id="rId19"/>
    <p:sldId id="385" r:id="rId20"/>
    <p:sldId id="386" r:id="rId21"/>
    <p:sldId id="387" r:id="rId22"/>
    <p:sldId id="351" r:id="rId23"/>
    <p:sldId id="360" r:id="rId24"/>
    <p:sldId id="364" r:id="rId25"/>
    <p:sldId id="388" r:id="rId26"/>
    <p:sldId id="378" r:id="rId27"/>
    <p:sldId id="303" r:id="rId28"/>
  </p:sldIdLst>
  <p:sldSz cx="9144000" cy="6858000" type="screen4x3"/>
  <p:notesSz cx="6858000" cy="9144000"/>
  <p:embeddedFontLst>
    <p:embeddedFont>
      <p:font typeface="B Titr" pitchFamily="2" charset="-78"/>
      <p:bold r:id="rId30"/>
    </p:embeddedFont>
    <p:embeddedFont>
      <p:font typeface="B Nazanin" pitchFamily="2" charset="-78"/>
      <p:regular r:id="rId31"/>
      <p:bold r:id="rId32"/>
    </p:embeddedFont>
    <p:embeddedFont>
      <p:font typeface="Calibri" pitchFamily="34" charset="0"/>
      <p:regular r:id="rId33"/>
      <p:bold r:id="rId34"/>
    </p:embeddedFont>
    <p:embeddedFont>
      <p:font typeface="Edwardian Script ITC" pitchFamily="66" charset="0"/>
      <p:regular r:id="rId35"/>
    </p:embeddedFont>
    <p:embeddedFont>
      <p:font typeface="IranNastaliq" pitchFamily="18" charset="0"/>
      <p:regular r:id="rId36"/>
    </p:embeddedFont>
    <p:embeddedFont>
      <p:font typeface="Titr" pitchFamily="2" charset="-78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5036" autoAdjust="0"/>
  </p:normalViewPr>
  <p:slideViewPr>
    <p:cSldViewPr>
      <p:cViewPr>
        <p:scale>
          <a:sx n="84" d="100"/>
          <a:sy n="84" d="100"/>
        </p:scale>
        <p:origin x="-15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20B0-7099-4159-85AA-15E728D230C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2C354-4A20-4776-AD0D-940F289F9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C354-4A20-4776-AD0D-940F289F96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C354-4A20-4776-AD0D-940F289F96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C354-4A20-4776-AD0D-940F289F96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2C354-4A20-4776-AD0D-940F289F96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4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125D-2006-4473-AF5A-E436790432A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40DF-79A8-4FDD-83A3-5CC9BEEE9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\textart\in the name of God\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94771" cy="313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06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m.forooghi\Desktop\شخصی\دومین جشنواره\archive\photo_2019-12-02_10-29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000240"/>
            <a:ext cx="2081907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7585" y="2789954"/>
            <a:ext cx="17196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فاطمه قصابی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8782"/>
            <a:ext cx="2200275" cy="2771775"/>
          </a:xfrm>
        </p:spPr>
      </p:pic>
      <p:sp>
        <p:nvSpPr>
          <p:cNvPr id="13" name="TextBox 12"/>
          <p:cNvSpPr txBox="1"/>
          <p:nvPr/>
        </p:nvSpPr>
        <p:spPr>
          <a:xfrm>
            <a:off x="3923928" y="4827070"/>
            <a:ext cx="17196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دکتر </a:t>
            </a:r>
            <a:r>
              <a:rPr lang="ar-SA" dirty="0">
                <a:cs typeface="Titr" pitchFamily="2" charset="-78"/>
              </a:rPr>
              <a:t>عباس زمانی</a:t>
            </a:r>
            <a:endParaRPr lang="fa-IR" dirty="0">
              <a:cs typeface="Titr" pitchFamily="2" charset="-78"/>
            </a:endParaRPr>
          </a:p>
        </p:txBody>
      </p:sp>
      <p:pic>
        <p:nvPicPr>
          <p:cNvPr id="16" name="Picture 2" descr="C:\Users\m.forooghi\Desktop\شخصی\دومین جشنواره\archive\photo_2019-12-02_10-27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17032"/>
            <a:ext cx="2588701" cy="240529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314723" y="28469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cs typeface="Titr" pitchFamily="2" charset="-78"/>
              </a:rPr>
              <a:t>محمدحسن لطیفی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.forooghi\Desktop\شخصی\دومین جشنواره\archive\photo_2019-12-02_10-29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00108"/>
            <a:ext cx="2357454" cy="3098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143248"/>
            <a:ext cx="20717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دکتر مهسا آستانه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4500570"/>
            <a:ext cx="21431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ar-SA" dirty="0">
                <a:cs typeface="Titr" pitchFamily="2" charset="-78"/>
              </a:rPr>
              <a:t>زهره طالقانی</a:t>
            </a:r>
            <a:endParaRPr lang="fa-IR" dirty="0">
              <a:cs typeface="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3214686"/>
            <a:ext cx="1500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محمد سلطانی</a:t>
            </a:r>
          </a:p>
        </p:txBody>
      </p:sp>
      <p:pic>
        <p:nvPicPr>
          <p:cNvPr id="1027" name="Picture 3" descr="C:\Users\m.forooghi\Desktop\شخصی\دومین جشنواره\archive\photo_2019-12-02_11-12-04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00504"/>
            <a:ext cx="2697372" cy="2500329"/>
          </a:xfrm>
          <a:prstGeom prst="rect">
            <a:avLst/>
          </a:prstGeom>
          <a:noFill/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8" y="3639418"/>
            <a:ext cx="2198179" cy="261566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فن بیان و گویندگی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867" y="1710244"/>
            <a:ext cx="8301038" cy="10098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r" rtl="1">
              <a:buNone/>
            </a:pPr>
            <a:r>
              <a:rPr lang="fa-IR" sz="1800" b="1" dirty="0">
                <a:cs typeface="Titr" pitchFamily="2" charset="-78"/>
              </a:rPr>
              <a:t>سوم                                                    یوسف رستمی                                       تهران- آسیب نخاعی</a:t>
            </a:r>
            <a:endParaRPr lang="en-US" sz="1800" b="1" dirty="0">
              <a:cs typeface="Titr" pitchFamily="2" charset="-78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8596" y="785794"/>
            <a:ext cx="8317588" cy="10001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سوم                                                      نازنین قدم پور                                     خرم آباد- نابینا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71389" y="3520418"/>
            <a:ext cx="8358245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مهرالسادات مشعشع                                همدان- نابینا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85718" y="4444868"/>
            <a:ext cx="8358246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عاطفه حیدرزاد                    روستای لذیرمازندران-جسمی- 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14322" y="2618104"/>
            <a:ext cx="8301038" cy="95418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1800" b="1" dirty="0">
                <a:cs typeface="Titr" pitchFamily="2" charset="-78"/>
              </a:rPr>
              <a:t>سوم                                                     مهدیه رستگار                                       تهران- جسمی-حرکتی</a:t>
            </a:r>
            <a:endParaRPr lang="en-US" sz="1800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28596" y="5473116"/>
            <a:ext cx="8358246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فریبا قربانی                                        اصفهان- جسمی- حرکتی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8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گزارش صوتی-تصویری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42910" y="1785926"/>
            <a:ext cx="792961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  سوم                                                     آنیتا سرتیپی                                          تبریز- نابینا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42910" y="4143380"/>
            <a:ext cx="7929618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دوم                                                      علی صمدی جوان                              مشهد- 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2910" y="5318956"/>
            <a:ext cx="8001056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  اول                                                    سیده حکیمه موسوی ازنی                           ساری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12782" y="2971806"/>
            <a:ext cx="792961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  سوم                                                     مهدیه زحمتکش                                         کاشان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906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مصاحبه مکتوب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75400" y="1785926"/>
            <a:ext cx="8001056" cy="126756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فاطمه سعید پور                                               بابل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42910" y="4149080"/>
            <a:ext cx="8072494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سمانه ملازینلی                                                  یزد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42910" y="5318956"/>
            <a:ext cx="8072493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علی صمدی جوان                             مشهد- جسمی-حرکتی 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675400" y="2959511"/>
            <a:ext cx="8001056" cy="126756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رضا شاه حسینی                           گرگان-جسمی-حرکتی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305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مقاله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00034" y="2440088"/>
            <a:ext cx="8286808" cy="13590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Titr" pitchFamily="2" charset="-78"/>
              </a:rPr>
              <a:t>سوم                                                                رضا شاه حسینی                         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گرگان- جسمی- 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00034" y="4885690"/>
            <a:ext cx="8286807" cy="149563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مهدی معتمدی نسب                           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اراک- ضایعه نخاعی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14264" y="3667799"/>
            <a:ext cx="8286808" cy="136074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Titr" pitchFamily="2" charset="-78"/>
            </a:endParaRPr>
          </a:p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فائزه علی اکبری                                       اصفهان- نابینا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00034" y="1214422"/>
            <a:ext cx="8286808" cy="127847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Titr" pitchFamily="2" charset="-78"/>
              </a:rPr>
              <a:t>سوم                                                               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نسیم خورسندی                                                   اصفهان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73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طنز مکتوب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42910" y="1928802"/>
            <a:ext cx="7858180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مرتضی رویتوند                            قزوین- 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42910" y="3143248"/>
            <a:ext cx="7858180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فائزه علی اکبری                         اصفهان- نابینا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42910" y="4429132"/>
            <a:ext cx="7847162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 </a:t>
            </a:r>
          </a:p>
          <a:p>
            <a:pPr algn="r" rtl="1"/>
            <a:r>
              <a:rPr lang="fa-IR" b="1" dirty="0">
                <a:cs typeface="Titr" pitchFamily="2" charset="-78"/>
              </a:rPr>
              <a:t> اول                                                                        -                                                -</a:t>
            </a:r>
            <a:endParaRPr lang="en-US" b="1" dirty="0">
              <a:cs typeface="Titr" pitchFamily="2" charset="-78"/>
            </a:endParaRPr>
          </a:p>
          <a:p>
            <a:pPr algn="r" rtl="1"/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108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خبر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00034" y="3068960"/>
            <a:ext cx="8286808" cy="151102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Titr" pitchFamily="2" charset="-78"/>
            </a:endParaRPr>
          </a:p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ساجده رضوی زاده                           اصفهان- جسمی- حرکتی</a:t>
            </a:r>
            <a:endParaRPr lang="en-US" b="1" dirty="0">
              <a:cs typeface="Titr" pitchFamily="2" charset="-78"/>
            </a:endParaRPr>
          </a:p>
          <a:p>
            <a:pPr algn="r" rtl="1"/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00035" y="4653136"/>
            <a:ext cx="8286807" cy="144016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آزاده خرم                                                            ایلام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00034" y="1502454"/>
            <a:ext cx="8286808" cy="156650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fa-IR" b="1" dirty="0">
              <a:cs typeface="Titr" pitchFamily="2" charset="-78"/>
            </a:endParaRPr>
          </a:p>
          <a:p>
            <a:pPr algn="r"/>
            <a:r>
              <a:rPr lang="fa-IR" b="1" dirty="0">
                <a:cs typeface="Titr" pitchFamily="2" charset="-78"/>
              </a:rPr>
              <a:t>سوم                                                    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محمدجوادخادمی                                      اصفهان-نابینا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/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746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   گزارش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57158" y="2648882"/>
            <a:ext cx="8572560" cy="128417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Titr" pitchFamily="2" charset="-78"/>
              </a:rPr>
              <a:t>سوم                                                                      محمدباقرزاده                                               تهران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57158" y="3872448"/>
            <a:ext cx="8572560" cy="14287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Titr" pitchFamily="2" charset="-78"/>
            </a:endParaRPr>
          </a:p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           رقیه بابائی                                 قزوین-جسمی- حرکتی</a:t>
            </a:r>
          </a:p>
          <a:p>
            <a:pPr algn="ctr" rtl="1"/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57158" y="5178988"/>
            <a:ext cx="8572560" cy="127434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         سوگل دانائی                                                تهران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357158" y="1288710"/>
            <a:ext cx="8572560" cy="142021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       دریا قدرتی پور                                             اصفهان 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518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کاریکاتور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42910" y="1844824"/>
            <a:ext cx="7929618" cy="135504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  سوم                                                          آسیه خلیلی            اصفهان- جسمی- حرکتی و ناشنوا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42910" y="3356992"/>
            <a:ext cx="7929618" cy="136245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دوم                                                      مصطفی ستاریان                            اصفهان- جسمی-حرکتی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2910" y="4851412"/>
            <a:ext cx="8001056" cy="13138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  اول                                                       سهیل محمدی                                    تهران- جسمی –حرکتی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004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ÙØªÛØ¬Ù ØªØµÙÛØ±Û Ø¨Ø±Ø§Û Ù¾Ù Ø®ÙØ§Ø¬Ù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34470" cy="489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208315" y="4437112"/>
            <a:ext cx="864096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fa-IR" sz="2800" kern="0" dirty="0">
                <a:cs typeface="B Titr" pitchFamily="2" charset="-78"/>
              </a:rPr>
              <a:t>اختتامیه سومین جشنواره ملی رسانه‌ای معلولان</a:t>
            </a:r>
            <a:endParaRPr lang="en-US" sz="2800" kern="0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381328"/>
            <a:ext cx="120257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Titr" pitchFamily="2" charset="-78"/>
              </a:rPr>
              <a:t>دی ماه  1399</a:t>
            </a:r>
            <a:endParaRPr lang="en-US" sz="16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0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 داستان کوتاه</a:t>
            </a:r>
            <a:endParaRPr lang="en-US" sz="4000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57158" y="2786058"/>
            <a:ext cx="8358246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سوم                                                            محمود جانقربانی                                      تهران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57158" y="4149080"/>
            <a:ext cx="8429684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  صباح سلطانی                                    قروه- جسمی 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57158" y="5318956"/>
            <a:ext cx="8501122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زهره پوربابکان                                   شیراز- ناشنوا ونابینا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57158" y="1571612"/>
            <a:ext cx="831758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الیاس اصغری                                تربت حیدریه- کم بینا</a:t>
            </a:r>
            <a:endParaRPr lang="fa-IR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2825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عکس خبری و سوژه ای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28596" y="2285992"/>
            <a:ext cx="8215370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سوم                                                             احمد فیاض                                            خراسان رضوی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28596" y="3357562"/>
            <a:ext cx="8215370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دوم                                                          محمدعباس نژادفرد                                      تهران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417508" y="4429132"/>
            <a:ext cx="8215370" cy="100013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  اول                                                         وحیدچهره عالم                                    شیراز-جسمی-حرکتی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428596" y="5492152"/>
            <a:ext cx="8215370" cy="10801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تقدیر ویژه                                                خدیجه نادری                                               اصفهان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28596" y="1214422"/>
            <a:ext cx="8215370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معصومه امینی                                  شهریار-جسمی- حرکتی 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6877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تیتر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28596" y="1785926"/>
            <a:ext cx="8429684" cy="12858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سوم                                                                     احمد فیاض                                            خراسان رضوی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28596" y="3215826"/>
            <a:ext cx="8429684" cy="136530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Titr" pitchFamily="2" charset="-78"/>
              </a:rPr>
              <a:t>دوم                                                               فائزه علی اکبری                                          اصفهان- نابینا 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28596" y="4797152"/>
            <a:ext cx="8429684" cy="148936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Titr" pitchFamily="2" charset="-78"/>
            </a:endParaRPr>
          </a:p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محسن تیموری                                             اصفهان-ناشنوا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746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  پوستر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28596" y="1714488"/>
            <a:ext cx="828680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        آسیه خلیلی                اصفهان- جسمی- حرکتی و ناشنوا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28596" y="3143248"/>
            <a:ext cx="8286808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دوم                                                                    ترانه میلادی                             تهران- جسمی- 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28596" y="4500570"/>
            <a:ext cx="8286808" cy="100013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  وحید چهره عالم                           شیراز- جسمی-حرکتی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3211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کلیپ</a:t>
            </a:r>
            <a:endParaRPr lang="en-US" sz="4000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33664" y="1268760"/>
            <a:ext cx="828680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solidFill>
                  <a:schemeClr val="dk1"/>
                </a:solidFill>
                <a:cs typeface="Titr" pitchFamily="2" charset="-78"/>
              </a:rPr>
              <a:t>سوم                                                              نسیم خورسندی                                                  اصفهان</a:t>
            </a:r>
            <a:endParaRPr lang="en-US" b="1" dirty="0">
              <a:solidFill>
                <a:schemeClr val="dk1"/>
              </a:solidFill>
              <a:cs typeface="Titr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00034" y="2285992"/>
            <a:ext cx="828680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cs typeface="Titr" pitchFamily="2" charset="-78"/>
              </a:rPr>
              <a:t>سوم                                                               فاطمه طائی                                     سمیرم-جسمی-حرکتی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40600" y="4224350"/>
            <a:ext cx="8286808" cy="10801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b="1" dirty="0">
              <a:cs typeface="Titr" pitchFamily="2" charset="-78"/>
            </a:endParaRPr>
          </a:p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      امید شفیعه                                اصفهان-جسمی-حرکتی</a:t>
            </a:r>
            <a:endParaRPr lang="en-US" b="1" dirty="0">
              <a:cs typeface="Titr" pitchFamily="2" charset="-78"/>
            </a:endParaRPr>
          </a:p>
          <a:p>
            <a:pPr algn="r" rtl="1"/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40600" y="5225881"/>
            <a:ext cx="8286808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مریم پگاه راد                                            شیراز-ناشنوا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83484" y="3257053"/>
            <a:ext cx="8317588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  الیاس اصغری                                تربت حیدریه- کم بینا</a:t>
            </a:r>
            <a:endParaRPr lang="fa-IR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746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319298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دل نوشته</a:t>
            </a:r>
            <a:endParaRPr lang="en-US" sz="4000" b="1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00034" y="741516"/>
            <a:ext cx="8174712" cy="102250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     اصغر پناهی                               ایلام-جسمی-حرکتی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00034" y="3489961"/>
            <a:ext cx="8215335" cy="116317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محمدفیض اللهی                        خوزستان-جسمی-حرکتی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39552" y="4509120"/>
            <a:ext cx="8215370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    امید شفیعه                                اصفهان-جسمی-حرکتی</a:t>
            </a:r>
            <a:endParaRPr lang="en-US" b="1" dirty="0">
              <a:cs typeface="Titr" pitchFamily="2" charset="-78"/>
            </a:endParaRPr>
          </a:p>
          <a:p>
            <a:pPr algn="r" rtl="1"/>
            <a:endParaRPr lang="en-US" b="1" dirty="0">
              <a:cs typeface="Tit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00034" y="1606678"/>
            <a:ext cx="8174712" cy="103023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سوم                                                               فریباقربانی                                  اصفهان- جسمی-حرکتی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00034" y="2442040"/>
            <a:ext cx="8215335" cy="120298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دوم                                                             محمدجوادخادمی                         اصفهان- نابینا</a:t>
            </a:r>
            <a:endParaRPr lang="en-US" b="1" dirty="0">
              <a:cs typeface="Titr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539552" y="5373216"/>
            <a:ext cx="8215370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b="1" dirty="0">
                <a:cs typeface="Titr" pitchFamily="2" charset="-78"/>
              </a:rPr>
              <a:t>اول                                                                 بتول جهاندار                              اصفهان-ناشنوا</a:t>
            </a:r>
            <a:endParaRPr lang="en-US" b="1" dirty="0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8268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6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5327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2400" dirty="0">
                <a:solidFill>
                  <a:srgbClr val="FF0000"/>
                </a:solidFill>
                <a:cs typeface="B Titr" panose="020B0604020202020204" charset="-78"/>
              </a:rPr>
              <a:t>سومین جشنواره ملی رسانه ای معلولان</a:t>
            </a:r>
            <a:r>
              <a:rPr lang="en-US" sz="2400" dirty="0">
                <a:solidFill>
                  <a:srgbClr val="FF0000"/>
                </a:solidFill>
                <a:cs typeface="B Titr" panose="020B0604020202020204" charset="-78"/>
              </a:rPr>
              <a:t/>
            </a:r>
            <a:br>
              <a:rPr lang="en-US" sz="2400" dirty="0">
                <a:solidFill>
                  <a:srgbClr val="FF0000"/>
                </a:solidFill>
                <a:cs typeface="B Titr" panose="020B0604020202020204" charset="-78"/>
              </a:rPr>
            </a:br>
            <a:r>
              <a:rPr lang="fa-IR" sz="2400" dirty="0">
                <a:solidFill>
                  <a:srgbClr val="FF0000"/>
                </a:solidFill>
                <a:cs typeface="B Titr" panose="020B0604020202020204" charset="-78"/>
              </a:rPr>
              <a:t/>
            </a:r>
            <a:br>
              <a:rPr lang="fa-IR" sz="2400" dirty="0">
                <a:solidFill>
                  <a:srgbClr val="FF0000"/>
                </a:solidFill>
                <a:cs typeface="B Titr" panose="020B0604020202020204" charset="-78"/>
              </a:rPr>
            </a:br>
            <a:r>
              <a:rPr lang="en-US" sz="2700" b="1" dirty="0">
                <a:solidFill>
                  <a:srgbClr val="FF0000"/>
                </a:solidFill>
                <a:latin typeface="Edwardian Script ITC" panose="030303020407070D0804" pitchFamily="66" charset="0"/>
                <a:cs typeface="B Titr" panose="020B0604020202020204" charset="-78"/>
              </a:rPr>
              <a:t>3</a:t>
            </a:r>
            <a:r>
              <a:rPr lang="en-US" sz="2700" b="1" baseline="30000" dirty="0">
                <a:solidFill>
                  <a:srgbClr val="FF0000"/>
                </a:solidFill>
                <a:latin typeface="Edwardian Script ITC" panose="030303020407070D0804" pitchFamily="66" charset="0"/>
                <a:cs typeface="B Titr" panose="020B0604020202020204" charset="-78"/>
              </a:rPr>
              <a:t>rd</a:t>
            </a:r>
            <a:r>
              <a:rPr lang="en-US" sz="2700" b="1" dirty="0">
                <a:solidFill>
                  <a:srgbClr val="FF0000"/>
                </a:solidFill>
                <a:latin typeface="Edwardian Script ITC" panose="030303020407070D0804" pitchFamily="66" charset="0"/>
                <a:cs typeface="B Titr" panose="020B0604020202020204" charset="-78"/>
              </a:rPr>
              <a:t> National Media Festival Handicapped Persons</a:t>
            </a:r>
            <a:br>
              <a:rPr lang="en-US" sz="2700" b="1" dirty="0">
                <a:solidFill>
                  <a:srgbClr val="FF0000"/>
                </a:solidFill>
                <a:latin typeface="Edwardian Script ITC" panose="030303020407070D0804" pitchFamily="66" charset="0"/>
                <a:cs typeface="B Titr" panose="020B0604020202020204" charset="-78"/>
              </a:rPr>
            </a:br>
            <a:r>
              <a:rPr lang="en-US" sz="2700" b="1" dirty="0">
                <a:solidFill>
                  <a:srgbClr val="FF0000"/>
                </a:solidFill>
                <a:latin typeface="Edwardian Script ITC" panose="030303020407070D0804" pitchFamily="66" charset="0"/>
                <a:cs typeface="B Titr" panose="020B0604020202020204" charset="-78"/>
              </a:rPr>
              <a:t>Isfahan-December2020</a:t>
            </a:r>
            <a:endParaRPr lang="en-US" sz="2400" b="1" dirty="0">
              <a:solidFill>
                <a:srgbClr val="FF0000"/>
              </a:solidFill>
              <a:latin typeface="Edwardian Script ITC" panose="030303020407070D0804" pitchFamily="66" charset="0"/>
              <a:cs typeface="B Titr" panose="020B0604020202020204" charset="-78"/>
            </a:endParaRPr>
          </a:p>
        </p:txBody>
      </p:sp>
      <p:pic>
        <p:nvPicPr>
          <p:cNvPr id="7170" name="Picture 2" descr="C:\Users\m.forooghi\Desktop\شخصی\دومین جشنواره\foroog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75743"/>
            <a:ext cx="5379511" cy="4369481"/>
          </a:xfrm>
          <a:prstGeom prst="rect">
            <a:avLst/>
          </a:prstGeom>
          <a:noFill/>
        </p:spPr>
      </p:pic>
      <p:pic>
        <p:nvPicPr>
          <p:cNvPr id="7174" name="Picture 6" descr="C:\Users\m.forooghi\Desktop\شخصی\دومین جشنواره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988708"/>
            <a:ext cx="2071702" cy="10001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11" y="988708"/>
            <a:ext cx="1024756" cy="921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23" y="2003990"/>
            <a:ext cx="1089496" cy="1497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11" y="3558980"/>
            <a:ext cx="1083770" cy="81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00" y="4545927"/>
            <a:ext cx="800931" cy="98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38" y="5589240"/>
            <a:ext cx="857241" cy="97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" y="1561366"/>
            <a:ext cx="2052363" cy="1537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98868"/>
            <a:ext cx="1800200" cy="92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3" y="4149080"/>
            <a:ext cx="149561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2" y="5398238"/>
            <a:ext cx="1449078" cy="12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3"/>
          <p:cNvGrpSpPr>
            <a:grpSpLocks/>
          </p:cNvGrpSpPr>
          <p:nvPr/>
        </p:nvGrpSpPr>
        <p:grpSpPr bwMode="auto">
          <a:xfrm>
            <a:off x="20768" y="165235"/>
            <a:ext cx="1475656" cy="1502447"/>
            <a:chOff x="3792" y="1104"/>
            <a:chExt cx="1496" cy="1736"/>
          </a:xfrm>
        </p:grpSpPr>
        <p:pic>
          <p:nvPicPr>
            <p:cNvPr id="97" name="Picture 96" descr="univ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204885"/>
                </a:clrFrom>
                <a:clrTo>
                  <a:srgbClr val="204885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3792" y="1680"/>
              <a:ext cx="1496" cy="1160"/>
            </a:xfrm>
            <a:prstGeom prst="round2DiagRect">
              <a:avLst/>
            </a:prstGeom>
            <a:noFill/>
          </p:spPr>
        </p:pic>
        <p:pic>
          <p:nvPicPr>
            <p:cNvPr id="98" name="Picture 5" descr="univerr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204885"/>
                </a:clrFrom>
                <a:clrTo>
                  <a:srgbClr val="2048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104"/>
              <a:ext cx="34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7731351" y="404664"/>
            <a:ext cx="1188132" cy="5427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مقدمه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80212" y="404664"/>
            <a:ext cx="1188132" cy="5427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روش تحقیق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56076" y="404664"/>
            <a:ext cx="1188132" cy="5427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نتایج تحقیق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31940" y="404664"/>
            <a:ext cx="1188132" cy="542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جمع بندی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938374" y="44624"/>
            <a:ext cx="774086" cy="2412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3/3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14238" y="44624"/>
            <a:ext cx="774086" cy="2412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18/18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238963" y="44624"/>
            <a:ext cx="774086" cy="241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0/3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463099" y="55340"/>
            <a:ext cx="774086" cy="2412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14/14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fa-IR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با تشکر از توجه شما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9" name="Picture 18" descr="E:\Wallpapers\Wonderful_Flowers_Wallpapers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632"/>
            <a:ext cx="9144000" cy="685887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2903526" y="928670"/>
            <a:ext cx="3500462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88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با سپاس از توجه شما</a:t>
            </a:r>
            <a:endParaRPr lang="en-US" sz="88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45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179512" y="1785926"/>
            <a:ext cx="8640960" cy="23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fa-IR" sz="8800" kern="0" dirty="0">
                <a:cs typeface="B Titr" pitchFamily="2" charset="-78"/>
              </a:rPr>
              <a:t>بیانیه هیئت داوران </a:t>
            </a:r>
            <a:r>
              <a:rPr lang="fa-IR" sz="8800" kern="0" dirty="0" smtClean="0">
                <a:cs typeface="B Titr" pitchFamily="2" charset="-78"/>
              </a:rPr>
              <a:t>سومین </a:t>
            </a:r>
            <a:endParaRPr lang="en-US" sz="8800" kern="0" dirty="0">
              <a:cs typeface="B Titr" pitchFamily="2" charset="-78"/>
            </a:endParaRPr>
          </a:p>
          <a:p>
            <a:pPr algn="ctr"/>
            <a:endParaRPr lang="fa-IR" sz="8800" kern="0" dirty="0">
              <a:cs typeface="B Titr" pitchFamily="2" charset="-78"/>
            </a:endParaRPr>
          </a:p>
          <a:p>
            <a:pPr algn="ctr"/>
            <a:r>
              <a:rPr lang="fa-IR" sz="8800" kern="0" dirty="0">
                <a:cs typeface="B Titr" pitchFamily="2" charset="-78"/>
              </a:rPr>
              <a:t>جشنواره ملی رسانه‌ای معلولان </a:t>
            </a:r>
          </a:p>
        </p:txBody>
      </p:sp>
    </p:spTree>
    <p:extLst>
      <p:ext uri="{BB962C8B-B14F-4D97-AF65-F5344CB8AC3E}">
        <p14:creationId xmlns:p14="http://schemas.microsoft.com/office/powerpoint/2010/main" val="21193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5000660"/>
          </a:xfrm>
        </p:spPr>
        <p:txBody>
          <a:bodyPr>
            <a:normAutofit fontScale="25000" lnSpcReduction="20000"/>
          </a:bodyPr>
          <a:lstStyle/>
          <a:p>
            <a:pPr algn="ctr" rtl="1">
              <a:lnSpc>
                <a:spcPct val="120000"/>
              </a:lnSpc>
              <a:buNone/>
            </a:pPr>
            <a:r>
              <a:rPr lang="fa-IR" sz="6400" b="1" dirty="0">
                <a:cs typeface="B Nazanin" pitchFamily="2" charset="-78"/>
              </a:rPr>
              <a:t>  </a:t>
            </a:r>
            <a:r>
              <a:rPr lang="ar-SA" sz="8000" b="1" dirty="0">
                <a:cs typeface="B Nazanin" pitchFamily="2" charset="-78"/>
              </a:rPr>
              <a:t>به نام خداوند لوح و</a:t>
            </a:r>
            <a:r>
              <a:rPr lang="fa-IR" sz="8000" b="1" dirty="0">
                <a:cs typeface="B Nazanin" pitchFamily="2" charset="-78"/>
              </a:rPr>
              <a:t> </a:t>
            </a:r>
            <a:r>
              <a:rPr lang="ar-SA" sz="8000" b="1" dirty="0">
                <a:cs typeface="B Nazanin" pitchFamily="2" charset="-78"/>
              </a:rPr>
              <a:t>قلم </a:t>
            </a:r>
            <a:r>
              <a:rPr lang="fa-IR" sz="8000" b="1" dirty="0">
                <a:cs typeface="B Nazanin" pitchFamily="2" charset="-78"/>
              </a:rPr>
              <a:t>                                        </a:t>
            </a:r>
            <a:r>
              <a:rPr lang="ar-SA" sz="8000" b="1" dirty="0">
                <a:cs typeface="B Nazanin" pitchFamily="2" charset="-78"/>
              </a:rPr>
              <a:t> حقیقت</a:t>
            </a:r>
            <a:r>
              <a:rPr lang="fa-IR" sz="8000" b="1" dirty="0">
                <a:cs typeface="B Nazanin" pitchFamily="2" charset="-78"/>
              </a:rPr>
              <a:t> </a:t>
            </a:r>
            <a:r>
              <a:rPr lang="ar-SA" sz="8000" b="1" dirty="0">
                <a:cs typeface="B Nazanin" pitchFamily="2" charset="-78"/>
              </a:rPr>
              <a:t>‌نگار وجود و عدم</a:t>
            </a:r>
            <a:endParaRPr lang="fa-IR" sz="8000" b="1" dirty="0">
              <a:cs typeface="B Nazanin" pitchFamily="2" charset="-78"/>
            </a:endParaRPr>
          </a:p>
          <a:p>
            <a:pPr algn="ctr" rtl="1">
              <a:lnSpc>
                <a:spcPct val="120000"/>
              </a:lnSpc>
              <a:buNone/>
            </a:pPr>
            <a:r>
              <a:rPr lang="ar-SA" sz="8000" b="1" dirty="0">
                <a:cs typeface="B Nazanin" pitchFamily="2" charset="-78"/>
              </a:rPr>
              <a:t>خدایی که داننده رازهاست</a:t>
            </a:r>
            <a:r>
              <a:rPr lang="fa-IR" sz="8000" b="1" dirty="0">
                <a:cs typeface="B Nazanin" pitchFamily="2" charset="-78"/>
              </a:rPr>
              <a:t>                                       </a:t>
            </a:r>
            <a:r>
              <a:rPr lang="ar-SA" sz="8000" b="1" dirty="0">
                <a:cs typeface="B Nazanin" pitchFamily="2" charset="-78"/>
              </a:rPr>
              <a:t> نخستین سرآغاز آغازهاست</a:t>
            </a:r>
            <a:endParaRPr lang="fa-IR" sz="8000" b="1" dirty="0">
              <a:cs typeface="B Nazanin" pitchFamily="2" charset="-78"/>
            </a:endParaRPr>
          </a:p>
          <a:p>
            <a:pPr algn="ctr" rtl="1">
              <a:lnSpc>
                <a:spcPct val="120000"/>
              </a:lnSpc>
              <a:buNone/>
            </a:pPr>
            <a:endParaRPr lang="en-US" sz="6400" dirty="0">
              <a:cs typeface="B Nazanin" pitchFamily="2" charset="-78"/>
            </a:endParaRPr>
          </a:p>
          <a:p>
            <a:pPr algn="just" rtl="1">
              <a:lnSpc>
                <a:spcPct val="120000"/>
              </a:lnSpc>
              <a:buNone/>
            </a:pPr>
            <a:r>
              <a:rPr lang="fa-IR" sz="6800" dirty="0">
                <a:cs typeface="B Nazanin" pitchFamily="2" charset="-78"/>
              </a:rPr>
              <a:t>           </a:t>
            </a:r>
            <a:r>
              <a:rPr lang="ar-SA" sz="8000" dirty="0">
                <a:cs typeface="B Nazanin" pitchFamily="2" charset="-78"/>
              </a:rPr>
              <a:t>حمد و سپاس خداوندی که این توفیق را به ما ارزانی داشت که بار دیگر گرد هم آییم و</a:t>
            </a:r>
            <a:r>
              <a:rPr lang="fa-IR" sz="8000" dirty="0">
                <a:cs typeface="B Nazanin" pitchFamily="2" charset="-78"/>
              </a:rPr>
              <a:t> </a:t>
            </a:r>
            <a:r>
              <a:rPr lang="ar-SA" sz="8000" dirty="0">
                <a:cs typeface="B Nazanin" pitchFamily="2" charset="-78"/>
              </a:rPr>
              <a:t>پایان یک ماراتن و رقابت سالم و سازنده رسانه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ای را شاهد باشیم و شاکر از اینکه پرونده </a:t>
            </a:r>
            <a:r>
              <a:rPr lang="fa-IR" sz="8000" dirty="0">
                <a:cs typeface="B Nazanin" pitchFamily="2" charset="-78"/>
              </a:rPr>
              <a:t>سو</a:t>
            </a:r>
            <a:r>
              <a:rPr lang="ar-SA" sz="8000" dirty="0">
                <a:cs typeface="B Nazanin" pitchFamily="2" charset="-78"/>
              </a:rPr>
              <a:t>مین جشنواره ملی رسانه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ای معلولان در شرایطی بسته می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شود که بارقه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های امید و انگیزه برای پیمودن راه پیچ و خم، در اندر شدن و پیشروی معلولان در عرصه مطبوعات نمایان گشته و آنان را به این باور رسانده است که هیچ اتفاقی در زندگی، احتمالی رخ نخواهد داد و باید به عرصه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های مختلف اجتماع اندر شد، تلاش و کوشش کرد تا به آنچه شایسته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اش هستی برسی.</a:t>
            </a:r>
            <a:endParaRPr lang="fa-IR" sz="8000" dirty="0">
              <a:cs typeface="B Nazanin" pitchFamily="2" charset="-78"/>
            </a:endParaRPr>
          </a:p>
          <a:p>
            <a:pPr algn="r" rtl="1">
              <a:lnSpc>
                <a:spcPct val="120000"/>
              </a:lnSpc>
              <a:buNone/>
            </a:pPr>
            <a:r>
              <a:rPr lang="fa-IR" sz="8000" b="1" dirty="0">
                <a:cs typeface="B Nazanin" pitchFamily="2" charset="-78"/>
              </a:rPr>
              <a:t>          </a:t>
            </a:r>
            <a:r>
              <a:rPr lang="ar-SA" sz="8000" b="1" dirty="0">
                <a:cs typeface="B Nazanin" pitchFamily="2" charset="-78"/>
              </a:rPr>
              <a:t>همکاران گرامی؛ </a:t>
            </a:r>
            <a:r>
              <a:rPr lang="fa-IR" sz="8000" b="1" dirty="0">
                <a:cs typeface="B Nazanin" pitchFamily="2" charset="-78"/>
              </a:rPr>
              <a:t>شرکت کنندگا</a:t>
            </a:r>
            <a:r>
              <a:rPr lang="ar-SA" sz="8000" b="1" dirty="0">
                <a:cs typeface="B Nazanin" pitchFamily="2" charset="-78"/>
              </a:rPr>
              <a:t>ن ارجمند</a:t>
            </a:r>
            <a:r>
              <a:rPr lang="en-US" sz="8000" b="1" dirty="0">
                <a:cs typeface="B Nazanin" pitchFamily="2" charset="-78"/>
              </a:rPr>
              <a:t>!</a:t>
            </a:r>
          </a:p>
          <a:p>
            <a:pPr algn="just" rtl="1">
              <a:lnSpc>
                <a:spcPct val="120000"/>
              </a:lnSpc>
              <a:buNone/>
            </a:pPr>
            <a:r>
              <a:rPr lang="fa-IR" sz="8000" dirty="0">
                <a:cs typeface="B Nazanin" pitchFamily="2" charset="-78"/>
              </a:rPr>
              <a:t>         </a:t>
            </a:r>
            <a:r>
              <a:rPr lang="ar-SA" sz="8000" dirty="0">
                <a:cs typeface="B Nazanin" pitchFamily="2" charset="-78"/>
              </a:rPr>
              <a:t>هيئت داوران </a:t>
            </a:r>
            <a:r>
              <a:rPr lang="fa-IR" sz="8000" dirty="0">
                <a:cs typeface="B Nazanin" pitchFamily="2" charset="-78"/>
              </a:rPr>
              <a:t>سو</a:t>
            </a:r>
            <a:r>
              <a:rPr lang="ar-SA" sz="8000" dirty="0">
                <a:cs typeface="B Nazanin" pitchFamily="2" charset="-78"/>
              </a:rPr>
              <a:t>مین جشنواره ملی رسانه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ای معلولان پس از بررسی آثار راه يافته به مرحله نهايی، بر اين باورند كه ميانگين سطح</a:t>
            </a:r>
            <a:r>
              <a:rPr lang="fa-IR" sz="8000" dirty="0">
                <a:cs typeface="B Nazanin" pitchFamily="2" charset="-78"/>
              </a:rPr>
              <a:t> </a:t>
            </a:r>
            <a:r>
              <a:rPr lang="ar-SA" sz="8000" dirty="0">
                <a:cs typeface="B Nazanin" pitchFamily="2" charset="-78"/>
              </a:rPr>
              <a:t>كيفی آثاردر مقایسه با دوره </a:t>
            </a:r>
            <a:r>
              <a:rPr lang="fa-IR" sz="8000" dirty="0">
                <a:cs typeface="B Nazanin" pitchFamily="2" charset="-78"/>
              </a:rPr>
              <a:t>دوم</a:t>
            </a:r>
            <a:r>
              <a:rPr lang="ar-SA" sz="8000" dirty="0">
                <a:cs typeface="B Nazanin" pitchFamily="2" charset="-78"/>
              </a:rPr>
              <a:t> در برخی بخش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ها قابل توجه است و</a:t>
            </a:r>
            <a:r>
              <a:rPr lang="fa-IR" sz="8000" dirty="0">
                <a:cs typeface="B Nazanin" pitchFamily="2" charset="-78"/>
              </a:rPr>
              <a:t> </a:t>
            </a:r>
            <a:r>
              <a:rPr lang="ar-SA" sz="8000" dirty="0">
                <a:cs typeface="B Nazanin" pitchFamily="2" charset="-78"/>
              </a:rPr>
              <a:t>نظر به اضافه شدن </a:t>
            </a:r>
            <a:r>
              <a:rPr lang="fa-IR" sz="8000" dirty="0">
                <a:cs typeface="B Nazanin" pitchFamily="2" charset="-78"/>
              </a:rPr>
              <a:t>چندبخش</a:t>
            </a:r>
            <a:r>
              <a:rPr lang="ar-SA" sz="8000" dirty="0">
                <a:cs typeface="B Nazanin" pitchFamily="2" charset="-78"/>
              </a:rPr>
              <a:t> در این دوره، جشنواره </a:t>
            </a:r>
            <a:r>
              <a:rPr lang="fa-IR" sz="8000" dirty="0">
                <a:cs typeface="B Nazanin" pitchFamily="2" charset="-78"/>
              </a:rPr>
              <a:t>سوم </a:t>
            </a:r>
            <a:r>
              <a:rPr lang="ar-SA" sz="8000" dirty="0">
                <a:cs typeface="B Nazanin" pitchFamily="2" charset="-78"/>
              </a:rPr>
              <a:t>از غنای مطلوب</a:t>
            </a:r>
            <a:r>
              <a:rPr lang="fa-IR" sz="8000" dirty="0">
                <a:cs typeface="B Nazanin" pitchFamily="2" charset="-78"/>
              </a:rPr>
              <a:t>‌</a:t>
            </a:r>
            <a:r>
              <a:rPr lang="ar-SA" sz="8000" dirty="0">
                <a:cs typeface="B Nazanin" pitchFamily="2" charset="-78"/>
              </a:rPr>
              <a:t>تری برخوردارگشت و برآيند آنها بيانگر بضاعت خوب معلولان است</a:t>
            </a:r>
            <a:r>
              <a:rPr lang="fa-IR" sz="11200" dirty="0">
                <a:cs typeface="B Nazanin" pitchFamily="2" charset="-78"/>
              </a:rPr>
              <a:t>.</a:t>
            </a:r>
          </a:p>
          <a:p>
            <a:pPr algn="just" rtl="1">
              <a:lnSpc>
                <a:spcPct val="120000"/>
              </a:lnSpc>
              <a:buNone/>
            </a:pPr>
            <a:r>
              <a:rPr lang="fa-IR" sz="8000" dirty="0">
                <a:cs typeface="B Nazanin" pitchFamily="2" charset="-78"/>
              </a:rPr>
              <a:t>           </a:t>
            </a:r>
            <a:r>
              <a:rPr lang="en-US" sz="5600" dirty="0">
                <a:cs typeface="B Nazanin" pitchFamily="2" charset="-78"/>
              </a:rPr>
              <a:t/>
            </a:r>
            <a:br>
              <a:rPr lang="en-US" sz="5600" dirty="0">
                <a:cs typeface="B Nazanin" pitchFamily="2" charset="-78"/>
              </a:rPr>
            </a:br>
            <a:endParaRPr lang="en-US" sz="5600" dirty="0">
              <a:cs typeface="B Nazanin" pitchFamily="2" charset="-78"/>
            </a:endParaRPr>
          </a:p>
          <a:p>
            <a:pPr algn="just" rtl="1"/>
            <a:r>
              <a:rPr lang="en-US" dirty="0"/>
              <a:t> </a:t>
            </a:r>
          </a:p>
          <a:p>
            <a:pPr algn="just" rt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714488"/>
            <a:ext cx="83632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dirty="0">
                <a:cs typeface="B Nazanin" pitchFamily="2" charset="-78"/>
              </a:rPr>
              <a:t>از ویژگی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دیگر جشنواره </a:t>
            </a:r>
            <a:r>
              <a:rPr lang="fa-IR" sz="2400" dirty="0">
                <a:cs typeface="B Nazanin" pitchFamily="2" charset="-78"/>
              </a:rPr>
              <a:t>سوم</a:t>
            </a:r>
            <a:r>
              <a:rPr lang="ar-SA" sz="2400" dirty="0">
                <a:cs typeface="B Nazanin" pitchFamily="2" charset="-78"/>
              </a:rPr>
              <a:t>، داوری یکسان درمورد آثار ارسالی معلولان و غیرمعلولان بود که رتبه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به دست آورده معلولان در بخش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مختلف نشان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دهنده توانایی و قدرت رقابت آنان با غیر معلولان است و دیگر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نکته حائز اهمیت رشد چشمگیر آثار ارسالی معلولان  در این دوره جشنواره بود و به نظر می‌رسد اکنون خون تازه‌ای از امید به بهبودِ آثار رسانه‌ای، در رَگِ عرصه‌ی اطلاع‌رسانی معلولان کشور، تزریق شده‌است</a:t>
            </a:r>
            <a:r>
              <a:rPr lang="ar-SA" sz="1400" dirty="0">
                <a:cs typeface="B Nazanin" pitchFamily="2" charset="-78"/>
              </a:rPr>
              <a:t>.</a:t>
            </a:r>
            <a:endParaRPr lang="fa-IR" sz="1400" dirty="0">
              <a:cs typeface="B Nazanin" pitchFamily="2" charset="-78"/>
            </a:endParaRPr>
          </a:p>
          <a:p>
            <a:pPr algn="just" rtl="1"/>
            <a:endParaRPr lang="fa-IR" sz="2400" dirty="0">
              <a:cs typeface="B Nazanin" pitchFamily="2" charset="-78"/>
            </a:endParaRPr>
          </a:p>
          <a:p>
            <a:pPr algn="just" rtl="1"/>
            <a:r>
              <a:rPr lang="fa-IR" sz="2400" dirty="0">
                <a:cs typeface="B Nazanin" pitchFamily="2" charset="-78"/>
              </a:rPr>
              <a:t>ن</a:t>
            </a:r>
            <a:r>
              <a:rPr lang="ar-SA" sz="2400" dirty="0">
                <a:cs typeface="B Nazanin" pitchFamily="2" charset="-78"/>
              </a:rPr>
              <a:t>کته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ای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که باید در همه بخش‌ها به آن توجه ویژه و جدی شود، شکل و محتوای آثار است که در رسانه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امروز عناصری تفکیک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ناپذیر و مکمل‌اند و بر این اساس در بخش آثار مستند و تصویری، هیئت داوران ایده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های نو و خلاقانه، پرداخت مناسب، روایت ساده و در عین حال تاثیرگذار برای جامعه معلولان را ملاک ارزیابی قرار دادند و بر این باورند خبرنگاران و هنرمندان معلول و توانمند که با خلق چنین آثاری به جامعه توانخواهان خدمت می</a:t>
            </a:r>
            <a:r>
              <a:rPr lang="fa-IR" sz="2400" dirty="0">
                <a:cs typeface="B Nazanin" pitchFamily="2" charset="-78"/>
              </a:rPr>
              <a:t>‌</a:t>
            </a:r>
            <a:r>
              <a:rPr lang="ar-SA" sz="2400" dirty="0">
                <a:cs typeface="B Nazanin" pitchFamily="2" charset="-78"/>
              </a:rPr>
              <a:t>کنند، شایسته تقدیرند. </a:t>
            </a:r>
            <a:endParaRPr lang="en-US" sz="2400" dirty="0">
              <a:cs typeface="B Nazanin" pitchFamily="2" charset="-78"/>
            </a:endParaRPr>
          </a:p>
          <a:p>
            <a:pPr algn="just" rtl="1"/>
            <a:r>
              <a:rPr lang="ar-SA" sz="2800" dirty="0">
                <a:cs typeface="B Nazanin" pitchFamily="2" charset="-78"/>
              </a:rPr>
              <a:t> 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392446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120000"/>
              </a:lnSpc>
              <a:buNone/>
            </a:pPr>
            <a:r>
              <a:rPr lang="fa-IR" sz="2300" dirty="0">
                <a:cs typeface="B Nazanin" pitchFamily="2" charset="-78"/>
              </a:rPr>
              <a:t>      </a:t>
            </a:r>
            <a:r>
              <a:rPr lang="ar-SA" sz="2300" dirty="0">
                <a:cs typeface="B Nazanin" pitchFamily="2" charset="-78"/>
              </a:rPr>
              <a:t>در بخش عكس بايد گفت كه نیاز است رسانه</a:t>
            </a:r>
            <a:r>
              <a:rPr lang="fa-IR" sz="2300" dirty="0">
                <a:cs typeface="B Nazanin" pitchFamily="2" charset="-78"/>
              </a:rPr>
              <a:t>‌</a:t>
            </a:r>
            <a:r>
              <a:rPr lang="ar-SA" sz="2300" dirty="0">
                <a:cs typeface="B Nazanin" pitchFamily="2" charset="-78"/>
              </a:rPr>
              <a:t>نگاران و عکاسان خبری بین عکس هنری و عکس خبری بیش از پیش تفکیک قائل شوند .</a:t>
            </a:r>
            <a:endParaRPr lang="en-US" sz="2300" dirty="0">
              <a:cs typeface="B Nazanin" pitchFamily="2" charset="-78"/>
            </a:endParaRPr>
          </a:p>
          <a:p>
            <a:pPr algn="just" rtl="1">
              <a:lnSpc>
                <a:spcPct val="120000"/>
              </a:lnSpc>
              <a:buNone/>
            </a:pPr>
            <a:r>
              <a:rPr lang="fa-IR" sz="2300" dirty="0">
                <a:cs typeface="B Nazanin" pitchFamily="2" charset="-78"/>
              </a:rPr>
              <a:t>      </a:t>
            </a:r>
            <a:r>
              <a:rPr lang="ar-SA" sz="2300" dirty="0">
                <a:cs typeface="B Nazanin" pitchFamily="2" charset="-78"/>
              </a:rPr>
              <a:t>هیئت داوران جشنواره </a:t>
            </a:r>
            <a:r>
              <a:rPr lang="fa-IR" sz="2300" dirty="0">
                <a:cs typeface="B Nazanin" pitchFamily="2" charset="-78"/>
              </a:rPr>
              <a:t>سوم </a:t>
            </a:r>
            <a:r>
              <a:rPr lang="ar-SA" sz="2300" dirty="0">
                <a:cs typeface="B Nazanin" pitchFamily="2" charset="-78"/>
              </a:rPr>
              <a:t>در همه مسیر داوری تا امروز که روز معرفی و تجلیل از برگزیدگان آثار برتراست، کوشید به مسئولیت و تعهد خود در بررسی و قضاوت نزدیک به </a:t>
            </a:r>
            <a:r>
              <a:rPr lang="fa-IR" sz="2300" dirty="0">
                <a:cs typeface="B Nazanin" pitchFamily="2" charset="-78"/>
              </a:rPr>
              <a:t>650</a:t>
            </a:r>
            <a:r>
              <a:rPr lang="ar-SA" sz="2300" dirty="0">
                <a:cs typeface="B Nazanin" pitchFamily="2" charset="-78"/>
              </a:rPr>
              <a:t> اثر پایبند باشد و در بخش‌های مختلف، آثار فاخری خود را بَر چشمان داوران نشاندند، آن چنان‌که هیچ داوری نتواند در برابر اثری ارزشمند، مقاومت کند</a:t>
            </a:r>
            <a:r>
              <a:rPr lang="fa-IR" sz="2300" dirty="0">
                <a:cs typeface="B Nazanin" pitchFamily="2" charset="-78"/>
              </a:rPr>
              <a:t>.</a:t>
            </a:r>
            <a:r>
              <a:rPr lang="en-US" sz="2300" dirty="0">
                <a:cs typeface="B Nazanin" pitchFamily="2" charset="-78"/>
              </a:rPr>
              <a:t> </a:t>
            </a:r>
          </a:p>
          <a:p>
            <a:pPr algn="just" rtl="1">
              <a:lnSpc>
                <a:spcPct val="120000"/>
              </a:lnSpc>
              <a:buNone/>
            </a:pPr>
            <a:r>
              <a:rPr lang="fa-IR" sz="2300" dirty="0">
                <a:cs typeface="B Nazanin" pitchFamily="2" charset="-78"/>
              </a:rPr>
              <a:t>     </a:t>
            </a:r>
            <a:r>
              <a:rPr lang="ar-SA" sz="2300" dirty="0">
                <a:cs typeface="B Nazanin" pitchFamily="2" charset="-78"/>
              </a:rPr>
              <a:t>از این منظر، </a:t>
            </a:r>
            <a:r>
              <a:rPr lang="fa-IR" sz="2300" dirty="0">
                <a:cs typeface="B Nazanin" pitchFamily="2" charset="-78"/>
              </a:rPr>
              <a:t>س</a:t>
            </a:r>
            <a:r>
              <a:rPr lang="ar-SA" sz="2300" dirty="0">
                <a:cs typeface="B Nazanin" pitchFamily="2" charset="-78"/>
              </a:rPr>
              <a:t>ومین جشنواره ملی رسانه</a:t>
            </a:r>
            <a:r>
              <a:rPr lang="fa-IR" sz="2300" dirty="0">
                <a:cs typeface="B Nazanin" pitchFamily="2" charset="-78"/>
              </a:rPr>
              <a:t>‌</a:t>
            </a:r>
            <a:r>
              <a:rPr lang="ar-SA" sz="2300" dirty="0">
                <a:cs typeface="B Nazanin" pitchFamily="2" charset="-78"/>
              </a:rPr>
              <a:t>ای معلولان، رویدادی است که تداوم و تدارکش به دست اهالی این قشر توانمند می</a:t>
            </a:r>
            <a:r>
              <a:rPr lang="fa-IR" sz="2300" dirty="0">
                <a:cs typeface="B Nazanin" pitchFamily="2" charset="-78"/>
              </a:rPr>
              <a:t>‌</a:t>
            </a:r>
            <a:r>
              <a:rPr lang="ar-SA" sz="2300" dirty="0">
                <a:cs typeface="B Nazanin" pitchFamily="2" charset="-78"/>
              </a:rPr>
              <a:t>تواند علاوه بر آنکه بر افزایش سطح کیفی مطبوعات اثر بگذارد میزانی باشد برای هویت بخشی، توانمندسازی و</a:t>
            </a:r>
            <a:r>
              <a:rPr lang="fa-IR" sz="2300" dirty="0">
                <a:cs typeface="B Nazanin" pitchFamily="2" charset="-78"/>
              </a:rPr>
              <a:t> </a:t>
            </a:r>
            <a:r>
              <a:rPr lang="ar-SA" sz="2300" dirty="0">
                <a:cs typeface="B Nazanin" pitchFamily="2" charset="-78"/>
              </a:rPr>
              <a:t>تحرک آفرینی معلولانی که در جست</a:t>
            </a:r>
            <a:r>
              <a:rPr lang="fa-IR" sz="2300" dirty="0">
                <a:cs typeface="B Nazanin" pitchFamily="2" charset="-78"/>
              </a:rPr>
              <a:t>‌</a:t>
            </a:r>
            <a:r>
              <a:rPr lang="ar-SA" sz="2300" dirty="0">
                <a:cs typeface="B Nazanin" pitchFamily="2" charset="-78"/>
              </a:rPr>
              <a:t>وجوی این خصایل نزد جامعه خود و مدیرانند.</a:t>
            </a:r>
            <a:endParaRPr lang="en-US" sz="2300" dirty="0">
              <a:cs typeface="B Nazanin" pitchFamily="2" charset="-78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en-US" sz="900" dirty="0">
                <a:cs typeface="B Nazanin" pitchFamily="2" charset="-78"/>
              </a:rPr>
              <a:t/>
            </a:r>
            <a:br>
              <a:rPr lang="en-US" sz="900" dirty="0">
                <a:cs typeface="B Nazanin" pitchFamily="2" charset="-78"/>
              </a:rPr>
            </a:br>
            <a:r>
              <a:rPr lang="ar-SA" sz="2000" dirty="0">
                <a:cs typeface="B Nazanin" pitchFamily="2" charset="-78"/>
              </a:rPr>
              <a:t>بي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ar-SA" sz="2000" dirty="0">
                <a:cs typeface="B Nazanin" pitchFamily="2" charset="-78"/>
              </a:rPr>
              <a:t>گمان بر </a:t>
            </a:r>
            <a:r>
              <a:rPr lang="fa-IR" sz="2000" dirty="0">
                <a:cs typeface="B Nazanin" pitchFamily="2" charset="-78"/>
              </a:rPr>
              <a:t>هر</a:t>
            </a:r>
            <a:r>
              <a:rPr lang="ar-SA" sz="2000" dirty="0">
                <a:cs typeface="B Nazanin" pitchFamily="2" charset="-78"/>
              </a:rPr>
              <a:t> داوری مي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ar-SA" sz="2000" dirty="0">
                <a:cs typeface="B Nazanin" pitchFamily="2" charset="-78"/>
              </a:rPr>
              <a:t>شود نقدی روا داشت. اما تلاش ما اين بود كه تا جای امكان درست و منطبق با اصول حرفه</a:t>
            </a:r>
            <a:r>
              <a:rPr lang="fa-IR" sz="2000" dirty="0">
                <a:cs typeface="B Nazanin" pitchFamily="2" charset="-78"/>
              </a:rPr>
              <a:t>‌</a:t>
            </a:r>
            <a:r>
              <a:rPr lang="ar-SA" sz="2000" dirty="0">
                <a:cs typeface="B Nazanin" pitchFamily="2" charset="-78"/>
              </a:rPr>
              <a:t>ای داوری كنيم</a:t>
            </a:r>
            <a:r>
              <a:rPr lang="en-US" sz="2000" dirty="0">
                <a:cs typeface="B Nazanin" pitchFamily="2" charset="-78"/>
              </a:rPr>
              <a:t>. </a:t>
            </a:r>
          </a:p>
          <a:p>
            <a:pPr marL="0" indent="0" algn="just" rtl="1">
              <a:buNone/>
            </a:pPr>
            <a:r>
              <a:rPr lang="ar-SA" sz="2000" dirty="0">
                <a:cs typeface="B Nazanin" pitchFamily="2" charset="-78"/>
              </a:rPr>
              <a:t>هیئت داوران جشنواره </a:t>
            </a:r>
            <a:r>
              <a:rPr lang="fa-IR" sz="2000" dirty="0">
                <a:cs typeface="B Nazanin" pitchFamily="2" charset="-78"/>
              </a:rPr>
              <a:t>س</a:t>
            </a:r>
            <a:r>
              <a:rPr lang="ar-SA" sz="2000" dirty="0">
                <a:cs typeface="B Nazanin" pitchFamily="2" charset="-78"/>
              </a:rPr>
              <a:t>وم تلاش کرد درست؛ بی‌طرفانه و منطبق بر اصول حرفه‌ای قضاوت کند؛</a:t>
            </a:r>
            <a:endParaRPr lang="fa-IR" sz="2000" dirty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باید ک</a:t>
            </a:r>
            <a:r>
              <a:rPr lang="ar-SA" sz="2000" dirty="0">
                <a:cs typeface="B Nazanin" pitchFamily="2" charset="-78"/>
              </a:rPr>
              <a:t>وشید آنچه می‌ماند نقطه‌ عطفی برای حرکت در نقشه آینده روزنامه‌نگاری معلولان باشد؛</a:t>
            </a:r>
            <a:endParaRPr lang="fa-IR" sz="2000" dirty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en-US" sz="2000" dirty="0">
                <a:cs typeface="B Nazanin" pitchFamily="2" charset="-78"/>
              </a:rPr>
              <a:t/>
            </a:r>
            <a:br>
              <a:rPr lang="en-US" sz="2000" dirty="0">
                <a:cs typeface="B Nazanin" pitchFamily="2" charset="-78"/>
              </a:rPr>
            </a:br>
            <a:r>
              <a:rPr lang="fa-IR" sz="2000" dirty="0">
                <a:cs typeface="B Nazanin" pitchFamily="2" charset="-78"/>
              </a:rPr>
              <a:t>باید 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بر این باور بود که </a:t>
            </a:r>
            <a:r>
              <a:rPr lang="fa-IR" sz="2000" dirty="0">
                <a:cs typeface="B Nazanin" pitchFamily="2" charset="-78"/>
              </a:rPr>
              <a:t> این </a:t>
            </a:r>
            <a:r>
              <a:rPr lang="ar-SA" sz="2000" dirty="0">
                <a:cs typeface="B Nazanin" pitchFamily="2" charset="-78"/>
              </a:rPr>
              <a:t>جشنواره، می‌تواند آغاز شکل‌گیری آینده‌ای امیدبخش برای معلولان در عرصه رسانه‌ها باشد؛</a:t>
            </a:r>
            <a:endParaRPr lang="fa-IR" sz="2000" dirty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en-US" sz="2000" dirty="0">
                <a:cs typeface="B Nazanin" pitchFamily="2" charset="-78"/>
              </a:rPr>
              <a:t/>
            </a:r>
            <a:br>
              <a:rPr lang="en-US" sz="2000" dirty="0">
                <a:cs typeface="B Nazanin" pitchFamily="2" charset="-78"/>
              </a:rPr>
            </a:br>
            <a:r>
              <a:rPr lang="en-US" sz="2000" dirty="0">
                <a:cs typeface="B Nazanin" pitchFamily="2" charset="-78"/>
              </a:rPr>
              <a:t>- </a:t>
            </a:r>
            <a:r>
              <a:rPr lang="ar-SA" sz="2000" dirty="0">
                <a:cs typeface="B Nazanin" pitchFamily="2" charset="-78"/>
              </a:rPr>
              <a:t>و بالاخره؛ سپاس ما به خاطر همه اعتمادها و پوزش ما به‌ سبب همه خطاها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itchFamily="2" charset="-78"/>
              </a:rPr>
              <a:t>در</a:t>
            </a:r>
            <a:r>
              <a:rPr lang="ar-SA" sz="2000" dirty="0">
                <a:cs typeface="B Nazanin" pitchFamily="2" charset="-78"/>
              </a:rPr>
              <a:t> نهایت قاب جشنواره </a:t>
            </a:r>
            <a:r>
              <a:rPr lang="fa-IR" sz="2000" dirty="0">
                <a:cs typeface="B Nazanin" pitchFamily="2" charset="-78"/>
              </a:rPr>
              <a:t>س</a:t>
            </a:r>
            <a:r>
              <a:rPr lang="ar-SA" sz="2000" dirty="0">
                <a:cs typeface="B Nazanin" pitchFamily="2" charset="-78"/>
              </a:rPr>
              <a:t>وم را با این امید به دیوار حافظه می‌آویزیم که نقطه عطفی باشد به سوی فردایی بهتر و روزهایی پررونق تر برای عرصه رسانه ای معلولان کشور</a:t>
            </a:r>
            <a:r>
              <a:rPr lang="fa-IR" sz="2400" dirty="0">
                <a:cs typeface="B Nazanin" pitchFamily="2" charset="-78"/>
              </a:rPr>
              <a:t>.</a:t>
            </a:r>
          </a:p>
          <a:p>
            <a:pPr marL="0" indent="0" rtl="1">
              <a:buNone/>
            </a:pPr>
            <a:r>
              <a:rPr lang="fa-IR" sz="1600" dirty="0">
                <a:cs typeface="B Nazanin" pitchFamily="2" charset="-78"/>
              </a:rPr>
              <a:t>                                                                                                                     </a:t>
            </a:r>
          </a:p>
          <a:p>
            <a:pPr marL="0" indent="0" rtl="1">
              <a:buNone/>
            </a:pPr>
            <a:r>
              <a:rPr lang="fa-IR" sz="1600" dirty="0">
                <a:cs typeface="Titr" pitchFamily="2" charset="-78"/>
              </a:rPr>
              <a:t>10 دی ماه1399</a:t>
            </a:r>
          </a:p>
          <a:p>
            <a:pPr marL="0" indent="0" algn="just" rtl="1">
              <a:buNone/>
            </a:pPr>
            <a:endParaRPr lang="en-US" sz="900" dirty="0">
              <a:cs typeface="B Nazanin" pitchFamily="2" charset="-78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457200" y="1561133"/>
            <a:ext cx="840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dirty="0">
                <a:latin typeface="+mn-lt"/>
                <a:ea typeface="+mn-ea"/>
                <a:cs typeface="Titr" pitchFamily="2" charset="-78"/>
              </a:rPr>
              <a:t>منصور گلناری</a:t>
            </a:r>
            <a:br>
              <a:rPr lang="fa-IR" sz="3200" dirty="0">
                <a:latin typeface="+mn-lt"/>
                <a:ea typeface="+mn-ea"/>
                <a:cs typeface="Titr" pitchFamily="2" charset="-78"/>
              </a:rPr>
            </a:br>
            <a:r>
              <a:rPr lang="fa-IR" sz="2400" dirty="0">
                <a:latin typeface="+mn-lt"/>
                <a:ea typeface="+mn-ea"/>
                <a:cs typeface="Titr" pitchFamily="2" charset="-78"/>
              </a:rPr>
              <a:t>دبیر جشنواره</a:t>
            </a:r>
            <a:endParaRPr lang="en-US" sz="3600" dirty="0">
              <a:latin typeface="+mn-lt"/>
              <a:ea typeface="+mn-ea"/>
              <a:cs typeface="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71389"/>
            <a:ext cx="3312368" cy="4525963"/>
          </a:xfrm>
        </p:spPr>
      </p:pic>
    </p:spTree>
    <p:extLst>
      <p:ext uri="{BB962C8B-B14F-4D97-AF65-F5344CB8AC3E}">
        <p14:creationId xmlns:p14="http://schemas.microsoft.com/office/powerpoint/2010/main" val="103961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هیئت داوران دومین جشنواره ملی رسانه‌ای معلولان </a:t>
            </a:r>
            <a:endParaRPr lang="en-US" sz="2400" dirty="0"/>
          </a:p>
        </p:txBody>
      </p:sp>
      <p:pic>
        <p:nvPicPr>
          <p:cNvPr id="2050" name="Picture 2" descr="C:\Users\m.forooghi\Desktop\شخصی\دومین جشنواره\archive\photo_2019-12-02_10-29-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365" y="3717032"/>
            <a:ext cx="2558477" cy="28443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32240" y="2786058"/>
            <a:ext cx="15545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دکتر </a:t>
            </a:r>
            <a:r>
              <a:rPr lang="ar-SA" dirty="0">
                <a:cs typeface="Titr" pitchFamily="2" charset="-78"/>
              </a:rPr>
              <a:t>مهرنازآزاد </a:t>
            </a:r>
            <a:endParaRPr lang="en-US" dirty="0">
              <a:cs typeface="Titr" pitchFamily="2" charset="-78"/>
            </a:endParaRPr>
          </a:p>
        </p:txBody>
      </p:sp>
      <p:pic>
        <p:nvPicPr>
          <p:cNvPr id="2052" name="Picture 4" descr="C:\Users\m.forooghi\Desktop\شخصی\دومین جشنواره\archive\photo_2019-12-02_10-29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231" y="1071546"/>
            <a:ext cx="2883921" cy="29289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4214818"/>
            <a:ext cx="1500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ar-SA" dirty="0">
                <a:cs typeface="Titr" pitchFamily="2" charset="-78"/>
              </a:rPr>
              <a:t>علیرضا</a:t>
            </a:r>
            <a:r>
              <a:rPr lang="fa-IR" dirty="0">
                <a:cs typeface="Titr" pitchFamily="2" charset="-78"/>
              </a:rPr>
              <a:t> </a:t>
            </a:r>
            <a:r>
              <a:rPr lang="ar-SA" dirty="0">
                <a:cs typeface="Titr" pitchFamily="2" charset="-78"/>
              </a:rPr>
              <a:t>پورمند</a:t>
            </a:r>
            <a:endParaRPr lang="fa-IR" dirty="0">
              <a:cs typeface="Titr" pitchFamily="2" charset="-78"/>
            </a:endParaRPr>
          </a:p>
        </p:txBody>
      </p:sp>
      <p:pic>
        <p:nvPicPr>
          <p:cNvPr id="9" name="Picture 4" descr="C:\Users\m.forooghi\Desktop\شخصی\دومین جشنواره\archive\photo_2019-12-02_10-29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61670"/>
            <a:ext cx="2286016" cy="29391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0539" y="2985456"/>
            <a:ext cx="15001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dirty="0">
                <a:cs typeface="Titr" pitchFamily="2" charset="-78"/>
              </a:rPr>
              <a:t>حمید راستی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968</Words>
  <Application>Microsoft Office PowerPoint</Application>
  <PresentationFormat>On-screen Show (4:3)</PresentationFormat>
  <Paragraphs>132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 Titr</vt:lpstr>
      <vt:lpstr>B Nazanin</vt:lpstr>
      <vt:lpstr>Calibri</vt:lpstr>
      <vt:lpstr>Edwardian Script ITC</vt:lpstr>
      <vt:lpstr>IranNastaliq</vt:lpstr>
      <vt:lpstr>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منصور گلناری دبیر جشنواره</vt:lpstr>
      <vt:lpstr>هیئت داوران دومین جشنواره ملی رسانه‌ای معلولان </vt:lpstr>
      <vt:lpstr>PowerPoint Presentation</vt:lpstr>
      <vt:lpstr>PowerPoint Presentation</vt:lpstr>
      <vt:lpstr>فن بیان و گویندگی</vt:lpstr>
      <vt:lpstr>گزارش صوتی-تصویری</vt:lpstr>
      <vt:lpstr>مصاحبه مکتوب</vt:lpstr>
      <vt:lpstr>مقاله</vt:lpstr>
      <vt:lpstr>طنز مکتوب</vt:lpstr>
      <vt:lpstr>خبر</vt:lpstr>
      <vt:lpstr>    گزارش</vt:lpstr>
      <vt:lpstr>کاریکاتور</vt:lpstr>
      <vt:lpstr>  داستان کوتاه</vt:lpstr>
      <vt:lpstr>عکس خبری و سوژه ای</vt:lpstr>
      <vt:lpstr>تیتر</vt:lpstr>
      <vt:lpstr>  پوستر</vt:lpstr>
      <vt:lpstr>کلیپ</vt:lpstr>
      <vt:lpstr>دل نوشته</vt:lpstr>
      <vt:lpstr>سومین جشنواره ملی رسانه ای معلولان  3rd National Media Festival Handicapped Persons Isfahan-December2020</vt:lpstr>
      <vt:lpstr>با تشکر از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Gholam Reza Fooladchang</dc:creator>
  <cp:lastModifiedBy>rasool</cp:lastModifiedBy>
  <cp:revision>438</cp:revision>
  <dcterms:created xsi:type="dcterms:W3CDTF">2014-06-12T13:24:37Z</dcterms:created>
  <dcterms:modified xsi:type="dcterms:W3CDTF">2020-12-30T06:40:07Z</dcterms:modified>
</cp:coreProperties>
</file>