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5" r:id="rId2"/>
    <p:sldId id="261" r:id="rId3"/>
    <p:sldId id="256" r:id="rId4"/>
    <p:sldId id="257" r:id="rId5"/>
    <p:sldId id="260" r:id="rId6"/>
    <p:sldId id="259" r:id="rId7"/>
    <p:sldId id="258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911" y="982133"/>
            <a:ext cx="9889067" cy="4893206"/>
          </a:xfrm>
        </p:spPr>
      </p:pic>
    </p:spTree>
    <p:extLst>
      <p:ext uri="{BB962C8B-B14F-4D97-AF65-F5344CB8AC3E}">
        <p14:creationId xmlns:p14="http://schemas.microsoft.com/office/powerpoint/2010/main" val="2803161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مراحل خشم :</a:t>
            </a:r>
            <a:br>
              <a:rPr lang="fa-I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fa-IR" dirty="0" smtClean="0">
                <a:solidFill>
                  <a:srgbClr val="7030A0"/>
                </a:solidFill>
                <a:cs typeface="Titr" panose="00000700000000000000" pitchFamily="2" charset="-78"/>
              </a:rPr>
              <a:t>1</a:t>
            </a:r>
            <a:r>
              <a:rPr lang="fa-IR" dirty="0">
                <a:solidFill>
                  <a:srgbClr val="7030A0"/>
                </a:solidFill>
                <a:cs typeface="Titr" panose="00000700000000000000" pitchFamily="2" charset="-78"/>
              </a:rPr>
              <a:t>( مرحله شلیک </a:t>
            </a:r>
            <a:r>
              <a:rPr lang="fa-IR" dirty="0" smtClean="0">
                <a:solidFill>
                  <a:srgbClr val="7030A0"/>
                </a:solidFill>
                <a:cs typeface="Titr" panose="00000700000000000000" pitchFamily="2" charset="-78"/>
              </a:rPr>
              <a:t>کننده</a:t>
            </a:r>
          </a:p>
          <a:p>
            <a:pPr algn="r"/>
            <a:r>
              <a:rPr lang="fa-IR" dirty="0">
                <a:solidFill>
                  <a:srgbClr val="7030A0"/>
                </a:solidFill>
                <a:cs typeface="Titr" panose="00000700000000000000" pitchFamily="2" charset="-78"/>
              </a:rPr>
              <a:t>2( مرحله </a:t>
            </a:r>
            <a:r>
              <a:rPr lang="fa-IR" dirty="0" smtClean="0">
                <a:solidFill>
                  <a:srgbClr val="7030A0"/>
                </a:solidFill>
                <a:cs typeface="Titr" panose="00000700000000000000" pitchFamily="2" charset="-78"/>
              </a:rPr>
              <a:t>تشدید-</a:t>
            </a:r>
          </a:p>
          <a:p>
            <a:pPr algn="r"/>
            <a:r>
              <a:rPr lang="fa-IR" dirty="0">
                <a:solidFill>
                  <a:srgbClr val="7030A0"/>
                </a:solidFill>
                <a:cs typeface="Titr" panose="00000700000000000000" pitchFamily="2" charset="-78"/>
              </a:rPr>
              <a:t>3( مرحله </a:t>
            </a:r>
            <a:r>
              <a:rPr lang="fa-IR" dirty="0" smtClean="0">
                <a:solidFill>
                  <a:srgbClr val="7030A0"/>
                </a:solidFill>
                <a:cs typeface="Titr" panose="00000700000000000000" pitchFamily="2" charset="-78"/>
              </a:rPr>
              <a:t>بحران-</a:t>
            </a:r>
          </a:p>
          <a:p>
            <a:pPr algn="r"/>
            <a:r>
              <a:rPr lang="fa-IR" dirty="0">
                <a:solidFill>
                  <a:srgbClr val="7030A0"/>
                </a:solidFill>
                <a:cs typeface="Titr" panose="00000700000000000000" pitchFamily="2" charset="-78"/>
              </a:rPr>
              <a:t>4( مرحله پس از بحران/ افسردگی-</a:t>
            </a:r>
            <a:endParaRPr lang="en-US" dirty="0">
              <a:solidFill>
                <a:srgbClr val="7030A0"/>
              </a:solidFill>
              <a:cs typeface="Titr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714" y="2697251"/>
            <a:ext cx="191452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224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/>
              <a:t>عوامل برانگیزنده خشم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817" y="3657597"/>
            <a:ext cx="2867025" cy="159067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107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r"/>
            <a:r>
              <a:rPr lang="fa-IR" dirty="0">
                <a:solidFill>
                  <a:srgbClr val="00B050"/>
                </a:solidFill>
                <a:cs typeface="Titr" panose="00000700000000000000" pitchFamily="2" charset="-78"/>
              </a:rPr>
              <a:t>عوامل اجتماعی </a:t>
            </a:r>
            <a:r>
              <a:rPr lang="fa-IR" dirty="0" smtClean="0">
                <a:solidFill>
                  <a:srgbClr val="00B050"/>
                </a:solidFill>
                <a:cs typeface="Titr" panose="00000700000000000000" pitchFamily="2" charset="-78"/>
              </a:rPr>
              <a:t>اقتصادی</a:t>
            </a:r>
          </a:p>
          <a:p>
            <a:pPr algn="r"/>
            <a:r>
              <a:rPr lang="fa-IR" dirty="0">
                <a:solidFill>
                  <a:srgbClr val="00B050"/>
                </a:solidFill>
                <a:cs typeface="Titr" panose="00000700000000000000" pitchFamily="2" charset="-78"/>
              </a:rPr>
              <a:t>موضوعات بین </a:t>
            </a:r>
            <a:r>
              <a:rPr lang="fa-IR" dirty="0" smtClean="0">
                <a:solidFill>
                  <a:srgbClr val="00B050"/>
                </a:solidFill>
                <a:cs typeface="Titr" panose="00000700000000000000" pitchFamily="2" charset="-78"/>
              </a:rPr>
              <a:t>فردی</a:t>
            </a:r>
          </a:p>
          <a:p>
            <a:pPr algn="r"/>
            <a:r>
              <a:rPr lang="fa-IR" dirty="0">
                <a:solidFill>
                  <a:srgbClr val="00B050"/>
                </a:solidFill>
                <a:cs typeface="Titr" panose="00000700000000000000" pitchFamily="2" charset="-78"/>
              </a:rPr>
              <a:t>عوامل شناختی </a:t>
            </a:r>
            <a:r>
              <a:rPr lang="fa-IR" dirty="0" smtClean="0">
                <a:solidFill>
                  <a:srgbClr val="00B050"/>
                </a:solidFill>
                <a:cs typeface="Titr" panose="00000700000000000000" pitchFamily="2" charset="-78"/>
              </a:rPr>
              <a:t></a:t>
            </a:r>
          </a:p>
          <a:p>
            <a:pPr algn="r"/>
            <a:r>
              <a:rPr lang="fa-IR" dirty="0">
                <a:solidFill>
                  <a:srgbClr val="00B050"/>
                </a:solidFill>
                <a:cs typeface="Titr" panose="00000700000000000000" pitchFamily="2" charset="-78"/>
              </a:rPr>
              <a:t>وضعیت سلامت </a:t>
            </a:r>
            <a:r>
              <a:rPr lang="fa-IR" dirty="0" smtClean="0">
                <a:solidFill>
                  <a:srgbClr val="00B050"/>
                </a:solidFill>
                <a:cs typeface="Titr" panose="00000700000000000000" pitchFamily="2" charset="-78"/>
              </a:rPr>
              <a:t></a:t>
            </a:r>
          </a:p>
          <a:p>
            <a:pPr algn="r"/>
            <a:r>
              <a:rPr lang="fa-IR" dirty="0">
                <a:solidFill>
                  <a:srgbClr val="00B050"/>
                </a:solidFill>
                <a:cs typeface="Titr" panose="00000700000000000000" pitchFamily="2" charset="-78"/>
              </a:rPr>
              <a:t>مصرف الکل و مواد </a:t>
            </a:r>
            <a:r>
              <a:rPr lang="fa-IR" dirty="0" smtClean="0">
                <a:solidFill>
                  <a:srgbClr val="00B050"/>
                </a:solidFill>
                <a:cs typeface="Titr" panose="00000700000000000000" pitchFamily="2" charset="-78"/>
              </a:rPr>
              <a:t></a:t>
            </a:r>
          </a:p>
          <a:p>
            <a:pPr algn="r"/>
            <a:r>
              <a:rPr lang="fa-IR" dirty="0">
                <a:solidFill>
                  <a:srgbClr val="00B050"/>
                </a:solidFill>
                <a:cs typeface="Titr" panose="00000700000000000000" pitchFamily="2" charset="-78"/>
              </a:rPr>
              <a:t>استرس</a:t>
            </a:r>
          </a:p>
          <a:p>
            <a:pPr algn="r"/>
            <a:r>
              <a:rPr lang="fa-IR" dirty="0">
                <a:solidFill>
                  <a:srgbClr val="00B050"/>
                </a:solidFill>
                <a:cs typeface="Titr" panose="00000700000000000000" pitchFamily="2" charset="-78"/>
              </a:rPr>
              <a:t>سایر هیجانات </a:t>
            </a:r>
          </a:p>
          <a:p>
            <a:pPr algn="r"/>
            <a:r>
              <a:rPr lang="fa-IR" dirty="0" smtClean="0">
                <a:solidFill>
                  <a:srgbClr val="00B050"/>
                </a:solidFill>
                <a:cs typeface="Titr" panose="00000700000000000000" pitchFamily="2" charset="-78"/>
              </a:rPr>
              <a:t>مشکلات </a:t>
            </a:r>
            <a:r>
              <a:rPr lang="fa-IR" dirty="0">
                <a:solidFill>
                  <a:srgbClr val="00B050"/>
                </a:solidFill>
                <a:cs typeface="Titr" panose="00000700000000000000" pitchFamily="2" charset="-78"/>
              </a:rPr>
              <a:t>و اختلالات روان پزشکی </a:t>
            </a:r>
            <a:endParaRPr lang="en-US" dirty="0">
              <a:solidFill>
                <a:srgbClr val="00B050"/>
              </a:solidFill>
              <a:cs typeface="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392" y="2985819"/>
            <a:ext cx="3498157" cy="262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222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rgbClr val="0070C0"/>
                </a:solidFill>
                <a:cs typeface="Titr" panose="00000700000000000000" pitchFamily="2" charset="-78"/>
              </a:rPr>
              <a:t>چه چیز خشم را بدتر می کند؟</a:t>
            </a:r>
            <a:endParaRPr lang="en-US" dirty="0">
              <a:solidFill>
                <a:srgbClr val="0070C0"/>
              </a:solidFill>
              <a:cs typeface="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a-IR" dirty="0"/>
              <a:t>در حالی که عوامل فوق، شلیک کننده های فوری برای خشم هستد، عوامل دورتری هم وجود دارد.این ها عواملی</a:t>
            </a:r>
          </a:p>
          <a:p>
            <a:r>
              <a:rPr lang="fa-IR" dirty="0"/>
              <a:t>هستند که بیشتر فرد را مستعد به تجربه خشم می کنند و تعیین می کنند که آیا در صورت بروز عوامل فوق، فرد</a:t>
            </a:r>
          </a:p>
          <a:p>
            <a:r>
              <a:rPr lang="fa-IR" dirty="0"/>
              <a:t>عصبانی می شود یا خیر. این عوامل شامل خستگی، کم خوابی یا بد خوابی، مصرف زیاد مواد محرک مانند کافئین،</a:t>
            </a:r>
          </a:p>
          <a:p>
            <a:r>
              <a:rPr lang="fa-IR" dirty="0"/>
              <a:t>نیکوتین و استروئیدها هستند. علاوه براین عوامل محیطی شامل سرو صدا، عدم وجود استانداردهای بهداشتی، درجه</a:t>
            </a:r>
          </a:p>
          <a:p>
            <a:r>
              <a:rPr lang="fa-IR" dirty="0"/>
              <a:t>حرارت بالا و گرمای زیاد، آلودگی هوا، زندگی در یک منطقه شلوغ ، خیابان ها وکوچه های کثیف، ازدحام و ترافیک</a:t>
            </a:r>
          </a:p>
          <a:p>
            <a:r>
              <a:rPr lang="fa-IR" dirty="0"/>
              <a:t>سنگین نیز می تواند استرس را افزایش داده و احتمال عصبانی شدن را افزایش دهد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557" y="56713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559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rgbClr val="FF0000"/>
                </a:solidFill>
                <a:cs typeface="Titr" panose="00000700000000000000" pitchFamily="2" charset="-78"/>
              </a:rPr>
              <a:t>آیا خشم هیجان خوبی است؟</a:t>
            </a:r>
            <a:endParaRPr lang="en-US" dirty="0">
              <a:solidFill>
                <a:srgbClr val="FF0000"/>
              </a:solidFill>
              <a:cs typeface="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fa-IR" dirty="0">
                <a:solidFill>
                  <a:srgbClr val="002060"/>
                </a:solidFill>
                <a:cs typeface="Titr" panose="00000700000000000000" pitchFamily="2" charset="-78"/>
              </a:rPr>
              <a:t>خشم یک واکنش هیجانی طبیعی است که همه افراد گاهی آن را تجربه می کنند و کارکرد انطباقی دارد</a:t>
            </a:r>
            <a:r>
              <a:rPr lang="fa-IR" dirty="0" smtClean="0">
                <a:solidFill>
                  <a:srgbClr val="002060"/>
                </a:solidFill>
                <a:cs typeface="Titr" panose="00000700000000000000" pitchFamily="2" charset="-78"/>
              </a:rPr>
              <a:t>.</a:t>
            </a:r>
          </a:p>
          <a:p>
            <a:pPr algn="r"/>
            <a:r>
              <a:rPr lang="fa-IR" dirty="0">
                <a:solidFill>
                  <a:srgbClr val="002060"/>
                </a:solidFill>
                <a:cs typeface="Titr" panose="00000700000000000000" pitchFamily="2" charset="-78"/>
              </a:rPr>
              <a:t>تفاوت اصلی بین خشم مناسب و نا مناسب آن است که خشم طبیعی و مناسب ، مشکلات را حل می کند ولی </a:t>
            </a:r>
            <a:r>
              <a:rPr lang="fa-IR" dirty="0" smtClean="0">
                <a:solidFill>
                  <a:srgbClr val="002060"/>
                </a:solidFill>
                <a:cs typeface="Titr" panose="00000700000000000000" pitchFamily="2" charset="-78"/>
              </a:rPr>
              <a:t>خشم نامناسب </a:t>
            </a:r>
            <a:r>
              <a:rPr lang="fa-IR" dirty="0">
                <a:solidFill>
                  <a:srgbClr val="002060"/>
                </a:solidFill>
                <a:cs typeface="Titr" panose="00000700000000000000" pitchFamily="2" charset="-78"/>
              </a:rPr>
              <a:t>مشکلات بیشتری را خلق می کند. خشم نامناسب ممکن است در به دست آوردن منافع خیلی کوتاه مدت </a:t>
            </a:r>
            <a:r>
              <a:rPr lang="fa-IR" dirty="0" smtClean="0">
                <a:solidFill>
                  <a:srgbClr val="002060"/>
                </a:solidFill>
                <a:cs typeface="Titr" panose="00000700000000000000" pitchFamily="2" charset="-78"/>
              </a:rPr>
              <a:t>خیلی موثر </a:t>
            </a:r>
            <a:r>
              <a:rPr lang="fa-IR" dirty="0">
                <a:solidFill>
                  <a:srgbClr val="002060"/>
                </a:solidFill>
                <a:cs typeface="Titr" panose="00000700000000000000" pitchFamily="2" charset="-78"/>
              </a:rPr>
              <a:t>باشد ولی هزینه </a:t>
            </a:r>
            <a:r>
              <a:rPr lang="fa-IR" dirty="0" smtClean="0">
                <a:solidFill>
                  <a:srgbClr val="002060"/>
                </a:solidFill>
                <a:cs typeface="Titr" panose="00000700000000000000" pitchFamily="2" charset="-78"/>
              </a:rPr>
              <a:t>های  زیادی </a:t>
            </a:r>
            <a:r>
              <a:rPr lang="fa-IR" dirty="0">
                <a:solidFill>
                  <a:srgbClr val="002060"/>
                </a:solidFill>
                <a:cs typeface="Titr" panose="00000700000000000000" pitchFamily="2" charset="-78"/>
              </a:rPr>
              <a:t>به همراه دارد.</a:t>
            </a:r>
            <a:endParaRPr lang="en-US" dirty="0">
              <a:solidFill>
                <a:srgbClr val="002060"/>
              </a:solidFill>
              <a:cs typeface="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36" y="4632326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003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rgbClr val="7030A0"/>
                </a:solidFill>
                <a:cs typeface="Titr" panose="00000700000000000000" pitchFamily="2" charset="-78"/>
              </a:rPr>
              <a:t>سبک های ابراز خشم و آثار آن</a:t>
            </a:r>
            <a:endParaRPr lang="en-US" dirty="0">
              <a:solidFill>
                <a:srgbClr val="7030A0"/>
              </a:solidFill>
              <a:cs typeface="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>
                <a:solidFill>
                  <a:srgbClr val="0070C0"/>
                </a:solidFill>
                <a:cs typeface="Titr" panose="00000700000000000000" pitchFamily="2" charset="-78"/>
              </a:rPr>
              <a:t>1. سرکوب </a:t>
            </a:r>
            <a:r>
              <a:rPr lang="fa-IR" dirty="0" smtClean="0">
                <a:solidFill>
                  <a:srgbClr val="0070C0"/>
                </a:solidFill>
                <a:cs typeface="Titr" panose="00000700000000000000" pitchFamily="2" charset="-78"/>
              </a:rPr>
              <a:t>خشم</a:t>
            </a:r>
          </a:p>
          <a:p>
            <a:r>
              <a:rPr lang="fa-IR" dirty="0">
                <a:solidFill>
                  <a:srgbClr val="0070C0"/>
                </a:solidFill>
                <a:cs typeface="Titr" panose="00000700000000000000" pitchFamily="2" charset="-78"/>
              </a:rPr>
              <a:t>2. جابجایی </a:t>
            </a:r>
            <a:r>
              <a:rPr lang="fa-IR" dirty="0" smtClean="0">
                <a:solidFill>
                  <a:srgbClr val="0070C0"/>
                </a:solidFill>
                <a:cs typeface="Titr" panose="00000700000000000000" pitchFamily="2" charset="-78"/>
              </a:rPr>
              <a:t>خشم</a:t>
            </a:r>
          </a:p>
          <a:p>
            <a:r>
              <a:rPr lang="fa-IR" dirty="0">
                <a:solidFill>
                  <a:srgbClr val="0070C0"/>
                </a:solidFill>
                <a:cs typeface="Titr" panose="00000700000000000000" pitchFamily="2" charset="-78"/>
              </a:rPr>
              <a:t>3. </a:t>
            </a:r>
            <a:r>
              <a:rPr lang="fa-IR" dirty="0" smtClean="0">
                <a:solidFill>
                  <a:srgbClr val="0070C0"/>
                </a:solidFill>
                <a:cs typeface="Titr" panose="00000700000000000000" pitchFamily="2" charset="-78"/>
              </a:rPr>
              <a:t>پرخاشگری</a:t>
            </a:r>
          </a:p>
          <a:p>
            <a:r>
              <a:rPr lang="fa-IR" dirty="0">
                <a:solidFill>
                  <a:srgbClr val="0070C0"/>
                </a:solidFill>
                <a:cs typeface="Titr" panose="00000700000000000000" pitchFamily="2" charset="-78"/>
              </a:rPr>
              <a:t>4. پرخاشگری </a:t>
            </a:r>
            <a:r>
              <a:rPr lang="fa-IR" dirty="0" smtClean="0">
                <a:solidFill>
                  <a:srgbClr val="0070C0"/>
                </a:solidFill>
                <a:cs typeface="Titr" panose="00000700000000000000" pitchFamily="2" charset="-78"/>
              </a:rPr>
              <a:t>منفعل</a:t>
            </a:r>
          </a:p>
          <a:p>
            <a:r>
              <a:rPr lang="fa-IR" dirty="0">
                <a:solidFill>
                  <a:srgbClr val="0070C0"/>
                </a:solidFill>
                <a:cs typeface="Titr" panose="00000700000000000000" pitchFamily="2" charset="-78"/>
              </a:rPr>
              <a:t>5. خشم قاطعانه</a:t>
            </a:r>
            <a:endParaRPr lang="en-US" dirty="0">
              <a:solidFill>
                <a:srgbClr val="0070C0"/>
              </a:solidFill>
              <a:cs typeface="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2512" y="2505075"/>
            <a:ext cx="5929984" cy="320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678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rgbClr val="00B050"/>
                </a:solidFill>
                <a:cs typeface="Titr" panose="00000700000000000000" pitchFamily="2" charset="-78"/>
              </a:rPr>
              <a:t>اثرات خشم</a:t>
            </a:r>
            <a:endParaRPr lang="en-US" dirty="0">
              <a:solidFill>
                <a:srgbClr val="00B050"/>
              </a:solidFill>
              <a:cs typeface="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944710"/>
            <a:ext cx="9601196" cy="3931158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fa-IR" dirty="0">
                <a:solidFill>
                  <a:srgbClr val="FF0000"/>
                </a:solidFill>
                <a:cs typeface="Titr" panose="00000700000000000000" pitchFamily="2" charset="-78"/>
              </a:rPr>
              <a:t>الف- اثرات خشم بر </a:t>
            </a:r>
            <a:r>
              <a:rPr lang="fa-IR" dirty="0" smtClean="0">
                <a:solidFill>
                  <a:srgbClr val="FF0000"/>
                </a:solidFill>
                <a:cs typeface="Titr" panose="00000700000000000000" pitchFamily="2" charset="-78"/>
              </a:rPr>
              <a:t>بدن</a:t>
            </a:r>
          </a:p>
          <a:p>
            <a:pPr algn="r"/>
            <a:r>
              <a:rPr lang="fa-IR" dirty="0">
                <a:solidFill>
                  <a:srgbClr val="FF0000"/>
                </a:solidFill>
                <a:cs typeface="Titr" panose="00000700000000000000" pitchFamily="2" charset="-78"/>
              </a:rPr>
              <a:t>فشار خون و بیماری قلبی – </a:t>
            </a:r>
            <a:r>
              <a:rPr lang="fa-IR" dirty="0" smtClean="0">
                <a:solidFill>
                  <a:srgbClr val="FF0000"/>
                </a:solidFill>
                <a:cs typeface="Titr" panose="00000700000000000000" pitchFamily="2" charset="-78"/>
              </a:rPr>
              <a:t>عروقی</a:t>
            </a:r>
          </a:p>
          <a:p>
            <a:pPr algn="r"/>
            <a:r>
              <a:rPr lang="fa-IR" dirty="0" smtClean="0">
                <a:solidFill>
                  <a:srgbClr val="FF0000"/>
                </a:solidFill>
                <a:cs typeface="Titr" panose="00000700000000000000" pitchFamily="2" charset="-78"/>
              </a:rPr>
              <a:t>استروک</a:t>
            </a:r>
          </a:p>
          <a:p>
            <a:pPr algn="r"/>
            <a:r>
              <a:rPr lang="fa-IR" dirty="0">
                <a:solidFill>
                  <a:srgbClr val="FF0000"/>
                </a:solidFill>
                <a:cs typeface="Titr" panose="00000700000000000000" pitchFamily="2" charset="-78"/>
              </a:rPr>
              <a:t>بیماری های ریوی و آسم </a:t>
            </a:r>
            <a:r>
              <a:rPr lang="fa-IR" dirty="0" smtClean="0">
                <a:solidFill>
                  <a:srgbClr val="FF0000"/>
                </a:solidFill>
                <a:cs typeface="Titr" panose="00000700000000000000" pitchFamily="2" charset="-78"/>
              </a:rPr>
              <a:t></a:t>
            </a:r>
          </a:p>
          <a:p>
            <a:pPr algn="r"/>
            <a:r>
              <a:rPr lang="fa-IR" dirty="0" smtClean="0">
                <a:solidFill>
                  <a:srgbClr val="FF0000"/>
                </a:solidFill>
                <a:cs typeface="Titr" panose="00000700000000000000" pitchFamily="2" charset="-78"/>
              </a:rPr>
              <a:t>دیابت</a:t>
            </a:r>
          </a:p>
          <a:p>
            <a:pPr algn="r"/>
            <a:r>
              <a:rPr lang="fa-IR" dirty="0" smtClean="0">
                <a:solidFill>
                  <a:srgbClr val="FF0000"/>
                </a:solidFill>
                <a:cs typeface="Titr" panose="00000700000000000000" pitchFamily="2" charset="-78"/>
              </a:rPr>
              <a:t>سرطان</a:t>
            </a:r>
          </a:p>
          <a:p>
            <a:pPr algn="r"/>
            <a:r>
              <a:rPr lang="fa-IR" dirty="0">
                <a:solidFill>
                  <a:srgbClr val="FF0000"/>
                </a:solidFill>
                <a:cs typeface="Titr" panose="00000700000000000000" pitchFamily="2" charset="-78"/>
              </a:rPr>
              <a:t>آرتریت ها </a:t>
            </a:r>
            <a:endParaRPr lang="fa-IR" dirty="0" smtClean="0">
              <a:solidFill>
                <a:srgbClr val="FF0000"/>
              </a:solidFill>
              <a:cs typeface="Titr" panose="00000700000000000000" pitchFamily="2" charset="-78"/>
            </a:endParaRPr>
          </a:p>
          <a:p>
            <a:pPr algn="r"/>
            <a:r>
              <a:rPr lang="fa-IR" dirty="0">
                <a:solidFill>
                  <a:srgbClr val="FF0000"/>
                </a:solidFill>
                <a:cs typeface="Titr" panose="00000700000000000000" pitchFamily="2" charset="-78"/>
              </a:rPr>
              <a:t>چاقی و مشکلات خوردن </a:t>
            </a:r>
            <a:r>
              <a:rPr lang="fa-IR" dirty="0" smtClean="0">
                <a:solidFill>
                  <a:srgbClr val="FF0000"/>
                </a:solidFill>
                <a:cs typeface="Titr" panose="00000700000000000000" pitchFamily="2" charset="-78"/>
              </a:rPr>
              <a:t></a:t>
            </a:r>
          </a:p>
          <a:p>
            <a:pPr algn="r"/>
            <a:r>
              <a:rPr lang="fa-IR" dirty="0">
                <a:solidFill>
                  <a:srgbClr val="FF0000"/>
                </a:solidFill>
                <a:cs typeface="Titr" panose="00000700000000000000" pitchFamily="2" charset="-78"/>
              </a:rPr>
              <a:t>سندرم روده تحریک پذیر </a:t>
            </a:r>
            <a:r>
              <a:rPr lang="fa-IR" dirty="0" smtClean="0">
                <a:solidFill>
                  <a:srgbClr val="FF0000"/>
                </a:solidFill>
                <a:cs typeface="Titr" panose="00000700000000000000" pitchFamily="2" charset="-78"/>
              </a:rPr>
              <a:t></a:t>
            </a:r>
          </a:p>
          <a:p>
            <a:pPr algn="r"/>
            <a:r>
              <a:rPr lang="fa-IR" dirty="0">
                <a:solidFill>
                  <a:srgbClr val="FF0000"/>
                </a:solidFill>
                <a:cs typeface="Titr" panose="00000700000000000000" pitchFamily="2" charset="-78"/>
              </a:rPr>
              <a:t>درد</a:t>
            </a:r>
            <a:endParaRPr lang="en-US" dirty="0">
              <a:solidFill>
                <a:srgbClr val="FF0000"/>
              </a:solidFill>
              <a:cs typeface="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228" y="1414461"/>
            <a:ext cx="3636471" cy="404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26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fa-IR" dirty="0"/>
              <a:t>ب- اثرات روی سلامت </a:t>
            </a:r>
            <a:r>
              <a:rPr lang="fa-IR" dirty="0" smtClean="0"/>
              <a:t>روان</a:t>
            </a:r>
          </a:p>
          <a:p>
            <a:pPr algn="r"/>
            <a:r>
              <a:rPr lang="fa-IR" dirty="0"/>
              <a:t>ج- اثرات روی زندگی </a:t>
            </a:r>
            <a:r>
              <a:rPr lang="fa-IR" dirty="0" smtClean="0"/>
              <a:t>خانوادگی</a:t>
            </a:r>
          </a:p>
          <a:p>
            <a:pPr algn="r"/>
            <a:r>
              <a:rPr lang="fa-IR" dirty="0"/>
              <a:t>د- اثرات روی دوستی </a:t>
            </a:r>
            <a:r>
              <a:rPr lang="fa-IR" dirty="0" smtClean="0"/>
              <a:t>ها</a:t>
            </a:r>
          </a:p>
          <a:p>
            <a:pPr algn="r"/>
            <a:r>
              <a:rPr lang="fa-IR" dirty="0"/>
              <a:t>ه- اثرات روی تحصیل و </a:t>
            </a:r>
            <a:r>
              <a:rPr lang="fa-IR" dirty="0" smtClean="0"/>
              <a:t>کار</a:t>
            </a:r>
          </a:p>
          <a:p>
            <a:pPr algn="r"/>
            <a:r>
              <a:rPr lang="fa-IR" dirty="0"/>
              <a:t>د- اثرات قانونی و </a:t>
            </a:r>
            <a:r>
              <a:rPr lang="fa-IR" dirty="0" smtClean="0"/>
              <a:t>اقتصادی</a:t>
            </a:r>
          </a:p>
          <a:p>
            <a:pPr algn="r"/>
            <a:endParaRPr lang="fa-IR" dirty="0"/>
          </a:p>
          <a:p>
            <a:pPr algn="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802" y="1199344"/>
            <a:ext cx="4232052" cy="444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980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</TotalTime>
  <Words>358</Words>
  <Application>Microsoft Office PowerPoint</Application>
  <PresentationFormat>Widescreen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Garamond</vt:lpstr>
      <vt:lpstr>Times New Roman</vt:lpstr>
      <vt:lpstr>Titr</vt:lpstr>
      <vt:lpstr>Organic</vt:lpstr>
      <vt:lpstr>PowerPoint Presentation</vt:lpstr>
      <vt:lpstr>مراحل خشم : </vt:lpstr>
      <vt:lpstr>عوامل برانگیزنده خشم</vt:lpstr>
      <vt:lpstr>PowerPoint Presentation</vt:lpstr>
      <vt:lpstr>چه چیز خشم را بدتر می کند؟</vt:lpstr>
      <vt:lpstr>آیا خشم هیجان خوبی است؟</vt:lpstr>
      <vt:lpstr>سبک های ابراز خشم و آثار آن</vt:lpstr>
      <vt:lpstr>اثرات خشم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مراحل خشم :</dc:title>
  <dc:creator>pc1</dc:creator>
  <cp:lastModifiedBy>sabz</cp:lastModifiedBy>
  <cp:revision>5</cp:revision>
  <dcterms:created xsi:type="dcterms:W3CDTF">2021-03-27T10:42:29Z</dcterms:created>
  <dcterms:modified xsi:type="dcterms:W3CDTF">2021-04-03T17:04:48Z</dcterms:modified>
</cp:coreProperties>
</file>