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305" r:id="rId3"/>
    <p:sldId id="257" r:id="rId4"/>
    <p:sldId id="258" r:id="rId5"/>
    <p:sldId id="325" r:id="rId6"/>
    <p:sldId id="259" r:id="rId7"/>
    <p:sldId id="260" r:id="rId8"/>
    <p:sldId id="262" r:id="rId9"/>
    <p:sldId id="268" r:id="rId10"/>
    <p:sldId id="265" r:id="rId11"/>
    <p:sldId id="298" r:id="rId12"/>
    <p:sldId id="289" r:id="rId13"/>
    <p:sldId id="330" r:id="rId14"/>
    <p:sldId id="267" r:id="rId15"/>
    <p:sldId id="326" r:id="rId16"/>
    <p:sldId id="299" r:id="rId17"/>
    <p:sldId id="279" r:id="rId18"/>
    <p:sldId id="263" r:id="rId19"/>
    <p:sldId id="285" r:id="rId20"/>
    <p:sldId id="327" r:id="rId21"/>
    <p:sldId id="328" r:id="rId22"/>
    <p:sldId id="329" r:id="rId23"/>
    <p:sldId id="324"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Medium"/>
          <a:ea typeface="Helvetica Neue Medium"/>
          <a:cs typeface="Helvetica Neue Medium"/>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Helvetica Neue"/>
          <a:ea typeface="Helvetica Neue"/>
          <a:cs typeface="Helvetica Neue"/>
        </a:font>
        <a:srgbClr val="5B5854"/>
      </a:tcTxStyle>
      <a:tcStyle>
        <a:tcBdr>
          <a:left>
            <a:ln w="12700" cap="flat">
              <a:solidFill>
                <a:srgbClr val="5B5854"/>
              </a:solidFill>
              <a:prstDash val="solid"/>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Helvetica Neue"/>
          <a:ea typeface="Helvetica Neue"/>
          <a:cs typeface="Helvetica Neue"/>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Helvetica Neue"/>
          <a:ea typeface="Helvetica Neue"/>
          <a:cs typeface="Helvetica Neue"/>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solidFill>
                <a:srgbClr val="5B5854"/>
              </a:solidFill>
              <a:prstDash val="solid"/>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D51ADE6A-740E-44AE-83CC-AE7238B6C88D}" styleName="">
    <a:tblBg/>
    <a:wholeTbl>
      <a:tcTxStyle b="off" i="off">
        <a:font>
          <a:latin typeface="Helvetica Neue"/>
          <a:ea typeface="Helvetica Neue"/>
          <a:cs typeface="Helvetica Neue"/>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a:ea typeface="Helvetica Neue"/>
          <a:cs typeface="Helvetica Neue"/>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94674"/>
  </p:normalViewPr>
  <p:slideViewPr>
    <p:cSldViewPr snapToGrid="0" snapToObjects="1">
      <p:cViewPr varScale="1">
        <p:scale>
          <a:sx n="44" d="100"/>
          <a:sy n="44" d="100"/>
        </p:scale>
        <p:origin x="3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7478197"/>
      </p:ext>
    </p:extLst>
  </p:cSld>
  <p:clrMap bg1="lt1" tx1="dk1" bg2="lt2" tx2="dk2" accent1="accent1" accent2="accent2" accent3="accent3" accent4="accent4" accent5="accent5" accent6="accent6" hlink="hlink" folHlink="folHlink"/>
  <p:notesStyle>
    <a:lvl1pPr defTabSz="457200" latinLnBrk="0">
      <a:defRPr sz="2200" b="0" i="0">
        <a:latin typeface="Arial" panose="020B0604020202020204" pitchFamily="34" charset="0"/>
        <a:ea typeface="Arial" panose="020B0604020202020204" pitchFamily="34" charset="0"/>
        <a:cs typeface="Arial" panose="020B0604020202020204" pitchFamily="34" charset="0"/>
        <a:sym typeface="Lucida Grande"/>
      </a:defRPr>
    </a:lvl1pPr>
    <a:lvl2pPr indent="342900" defTabSz="457200" latinLnBrk="0">
      <a:defRPr sz="2200">
        <a:latin typeface="Lucida Grande"/>
        <a:ea typeface="Lucida Grande"/>
        <a:cs typeface="Lucida Grande"/>
        <a:sym typeface="Lucida Grande"/>
      </a:defRPr>
    </a:lvl2pPr>
    <a:lvl3pPr indent="685800" defTabSz="457200" latinLnBrk="0">
      <a:defRPr sz="2200">
        <a:latin typeface="Lucida Grande"/>
        <a:ea typeface="Lucida Grande"/>
        <a:cs typeface="Lucida Grande"/>
        <a:sym typeface="Lucida Grande"/>
      </a:defRPr>
    </a:lvl3pPr>
    <a:lvl4pPr indent="1028700" defTabSz="457200" latinLnBrk="0">
      <a:defRPr sz="2200">
        <a:latin typeface="Lucida Grande"/>
        <a:ea typeface="Lucida Grande"/>
        <a:cs typeface="Lucida Grande"/>
        <a:sym typeface="Lucida Grande"/>
      </a:defRPr>
    </a:lvl4pPr>
    <a:lvl5pPr indent="1371600" defTabSz="457200" latinLnBrk="0">
      <a:defRPr sz="2200">
        <a:latin typeface="Lucida Grande"/>
        <a:ea typeface="Lucida Grande"/>
        <a:cs typeface="Lucida Grande"/>
        <a:sym typeface="Lucida Grande"/>
      </a:defRPr>
    </a:lvl5pPr>
    <a:lvl6pPr indent="1714500" defTabSz="457200" latinLnBrk="0">
      <a:defRPr sz="2200">
        <a:latin typeface="Lucida Grande"/>
        <a:ea typeface="Lucida Grande"/>
        <a:cs typeface="Lucida Grande"/>
        <a:sym typeface="Lucida Grande"/>
      </a:defRPr>
    </a:lvl6pPr>
    <a:lvl7pPr indent="2057400" defTabSz="457200" latinLnBrk="0">
      <a:defRPr sz="2200">
        <a:latin typeface="Lucida Grande"/>
        <a:ea typeface="Lucida Grande"/>
        <a:cs typeface="Lucida Grande"/>
        <a:sym typeface="Lucida Grande"/>
      </a:defRPr>
    </a:lvl7pPr>
    <a:lvl8pPr indent="2400300" defTabSz="457200" latinLnBrk="0">
      <a:defRPr sz="2200">
        <a:latin typeface="Lucida Grande"/>
        <a:ea typeface="Lucida Grande"/>
        <a:cs typeface="Lucida Grande"/>
        <a:sym typeface="Lucida Grande"/>
      </a:defRPr>
    </a:lvl8pPr>
    <a:lvl9pPr indent="27432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149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411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Products 3 ">
    <p:spTree>
      <p:nvGrpSpPr>
        <p:cNvPr id="1" name=""/>
        <p:cNvGrpSpPr/>
        <p:nvPr/>
      </p:nvGrpSpPr>
      <p:grpSpPr>
        <a:xfrm>
          <a:off x="0" y="0"/>
          <a:ext cx="0" cy="0"/>
          <a:chOff x="0" y="0"/>
          <a:chExt cx="0" cy="0"/>
        </a:xfrm>
      </p:grpSpPr>
      <p:sp>
        <p:nvSpPr>
          <p:cNvPr id="4" name="Picture Placeholder 5">
            <a:extLst>
              <a:ext uri="{FF2B5EF4-FFF2-40B4-BE49-F238E27FC236}">
                <a16:creationId xmlns="" xmlns:a16="http://schemas.microsoft.com/office/drawing/2014/main" id="{EA9F22E7-B4D6-464B-9076-8D88DDC38DA0}"/>
              </a:ext>
            </a:extLst>
          </p:cNvPr>
          <p:cNvSpPr>
            <a:spLocks noGrp="1"/>
          </p:cNvSpPr>
          <p:nvPr>
            <p:ph type="pic" sz="quarter" idx="13"/>
          </p:nvPr>
        </p:nvSpPr>
        <p:spPr>
          <a:xfrm>
            <a:off x="1217485" y="1857376"/>
            <a:ext cx="11608840" cy="1099820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22201052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roducts 4">
    <p:spTree>
      <p:nvGrpSpPr>
        <p:cNvPr id="1" name=""/>
        <p:cNvGrpSpPr/>
        <p:nvPr/>
      </p:nvGrpSpPr>
      <p:grpSpPr>
        <a:xfrm>
          <a:off x="0" y="0"/>
          <a:ext cx="0" cy="0"/>
          <a:chOff x="0" y="0"/>
          <a:chExt cx="0" cy="0"/>
        </a:xfrm>
      </p:grpSpPr>
      <p:sp>
        <p:nvSpPr>
          <p:cNvPr id="4" name="Picture Placeholder 5">
            <a:extLst>
              <a:ext uri="{FF2B5EF4-FFF2-40B4-BE49-F238E27FC236}">
                <a16:creationId xmlns="" xmlns:a16="http://schemas.microsoft.com/office/drawing/2014/main" id="{EA9F22E7-B4D6-464B-9076-8D88DDC38DA0}"/>
              </a:ext>
            </a:extLst>
          </p:cNvPr>
          <p:cNvSpPr>
            <a:spLocks noGrp="1"/>
          </p:cNvSpPr>
          <p:nvPr>
            <p:ph type="pic" sz="quarter" idx="13"/>
          </p:nvPr>
        </p:nvSpPr>
        <p:spPr>
          <a:xfrm>
            <a:off x="10987704" y="-3173"/>
            <a:ext cx="5958000" cy="10274301"/>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6" name="Picture Placeholder 5">
            <a:extLst>
              <a:ext uri="{FF2B5EF4-FFF2-40B4-BE49-F238E27FC236}">
                <a16:creationId xmlns="" xmlns:a16="http://schemas.microsoft.com/office/drawing/2014/main" id="{B46AC67E-F7B4-1E4D-B259-B29149962A2B}"/>
              </a:ext>
            </a:extLst>
          </p:cNvPr>
          <p:cNvSpPr>
            <a:spLocks noGrp="1"/>
          </p:cNvSpPr>
          <p:nvPr>
            <p:ph type="pic" sz="quarter" idx="14"/>
          </p:nvPr>
        </p:nvSpPr>
        <p:spPr>
          <a:xfrm>
            <a:off x="17234405" y="3184529"/>
            <a:ext cx="5958000" cy="10531472"/>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259211538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roducts 5">
    <p:spTree>
      <p:nvGrpSpPr>
        <p:cNvPr id="1" name=""/>
        <p:cNvGrpSpPr/>
        <p:nvPr/>
      </p:nvGrpSpPr>
      <p:grpSpPr>
        <a:xfrm>
          <a:off x="0" y="0"/>
          <a:ext cx="0" cy="0"/>
          <a:chOff x="0" y="0"/>
          <a:chExt cx="0" cy="0"/>
        </a:xfrm>
      </p:grpSpPr>
      <p:sp>
        <p:nvSpPr>
          <p:cNvPr id="9" name="Picture Placeholder 5">
            <a:extLst>
              <a:ext uri="{FF2B5EF4-FFF2-40B4-BE49-F238E27FC236}">
                <a16:creationId xmlns="" xmlns:a16="http://schemas.microsoft.com/office/drawing/2014/main" id="{5D15947E-8DD0-5048-9F5A-6194AF105675}"/>
              </a:ext>
            </a:extLst>
          </p:cNvPr>
          <p:cNvSpPr>
            <a:spLocks noGrp="1"/>
          </p:cNvSpPr>
          <p:nvPr>
            <p:ph type="pic" sz="quarter" idx="12"/>
          </p:nvPr>
        </p:nvSpPr>
        <p:spPr>
          <a:xfrm>
            <a:off x="1222006" y="6731362"/>
            <a:ext cx="6563093" cy="5100909"/>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10" name="Picture Placeholder 5">
            <a:extLst>
              <a:ext uri="{FF2B5EF4-FFF2-40B4-BE49-F238E27FC236}">
                <a16:creationId xmlns="" xmlns:a16="http://schemas.microsoft.com/office/drawing/2014/main" id="{5B55C19A-F8B2-0644-B21E-14E1702B5F7E}"/>
              </a:ext>
            </a:extLst>
          </p:cNvPr>
          <p:cNvSpPr>
            <a:spLocks noGrp="1"/>
          </p:cNvSpPr>
          <p:nvPr>
            <p:ph type="pic" sz="quarter" idx="13"/>
          </p:nvPr>
        </p:nvSpPr>
        <p:spPr>
          <a:xfrm>
            <a:off x="15871456" y="6731362"/>
            <a:ext cx="7290538" cy="6984638"/>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11" name="Picture Placeholder 5">
            <a:extLst>
              <a:ext uri="{FF2B5EF4-FFF2-40B4-BE49-F238E27FC236}">
                <a16:creationId xmlns="" xmlns:a16="http://schemas.microsoft.com/office/drawing/2014/main" id="{B92A6F12-8D55-BC42-ABD3-62E1600A54BE}"/>
              </a:ext>
            </a:extLst>
          </p:cNvPr>
          <p:cNvSpPr>
            <a:spLocks noGrp="1"/>
          </p:cNvSpPr>
          <p:nvPr>
            <p:ph type="pic" sz="quarter" idx="14"/>
          </p:nvPr>
        </p:nvSpPr>
        <p:spPr>
          <a:xfrm>
            <a:off x="7794256" y="0"/>
            <a:ext cx="8042644" cy="6705600"/>
          </a:xfrm>
          <a:prstGeom prst="rect">
            <a:avLst/>
          </a:prstGeom>
          <a:blipFill>
            <a:blip r:embed="rId4"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12862170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roducts 6">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B9AB36A-10F2-BB4B-B874-E4D8A7CA62E4}"/>
              </a:ext>
            </a:extLst>
          </p:cNvPr>
          <p:cNvSpPr>
            <a:spLocks noGrp="1"/>
          </p:cNvSpPr>
          <p:nvPr>
            <p:ph type="pic" sz="quarter" idx="13"/>
          </p:nvPr>
        </p:nvSpPr>
        <p:spPr>
          <a:xfrm>
            <a:off x="-38599" y="12703"/>
            <a:ext cx="7290538" cy="13690594"/>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7" name="Picture Placeholder 5">
            <a:extLst>
              <a:ext uri="{FF2B5EF4-FFF2-40B4-BE49-F238E27FC236}">
                <a16:creationId xmlns="" xmlns:a16="http://schemas.microsoft.com/office/drawing/2014/main" id="{3F2720FA-5E52-CF47-A9E0-0D7F1433D6A3}"/>
              </a:ext>
            </a:extLst>
          </p:cNvPr>
          <p:cNvSpPr>
            <a:spLocks noGrp="1"/>
          </p:cNvSpPr>
          <p:nvPr>
            <p:ph type="pic" sz="quarter" idx="14"/>
          </p:nvPr>
        </p:nvSpPr>
        <p:spPr>
          <a:xfrm>
            <a:off x="7600451" y="12703"/>
            <a:ext cx="7661742" cy="6832349"/>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8" name="Picture Placeholder 5">
            <a:extLst>
              <a:ext uri="{FF2B5EF4-FFF2-40B4-BE49-F238E27FC236}">
                <a16:creationId xmlns="" xmlns:a16="http://schemas.microsoft.com/office/drawing/2014/main" id="{9595F5E0-4D02-264F-8541-7343A7ECBF14}"/>
              </a:ext>
            </a:extLst>
          </p:cNvPr>
          <p:cNvSpPr>
            <a:spLocks noGrp="1"/>
          </p:cNvSpPr>
          <p:nvPr>
            <p:ph type="pic" sz="quarter" idx="15"/>
          </p:nvPr>
        </p:nvSpPr>
        <p:spPr>
          <a:xfrm>
            <a:off x="7600451" y="7170887"/>
            <a:ext cx="7661742" cy="6551215"/>
          </a:xfrm>
          <a:prstGeom prst="rect">
            <a:avLst/>
          </a:prstGeom>
          <a:blipFill>
            <a:blip r:embed="rId4"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12289554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ducts 7">
    <p:spTree>
      <p:nvGrpSpPr>
        <p:cNvPr id="1" name=""/>
        <p:cNvGrpSpPr/>
        <p:nvPr/>
      </p:nvGrpSpPr>
      <p:grpSpPr>
        <a:xfrm>
          <a:off x="0" y="0"/>
          <a:ext cx="0" cy="0"/>
          <a:chOff x="0" y="0"/>
          <a:chExt cx="0" cy="0"/>
        </a:xfrm>
      </p:grpSpPr>
      <p:sp>
        <p:nvSpPr>
          <p:cNvPr id="12" name="Picture Placeholder 5">
            <a:extLst>
              <a:ext uri="{FF2B5EF4-FFF2-40B4-BE49-F238E27FC236}">
                <a16:creationId xmlns="" xmlns:a16="http://schemas.microsoft.com/office/drawing/2014/main" id="{0030B24B-3923-DC4B-86C6-4C28D9C61E48}"/>
              </a:ext>
            </a:extLst>
          </p:cNvPr>
          <p:cNvSpPr>
            <a:spLocks noGrp="1"/>
          </p:cNvSpPr>
          <p:nvPr>
            <p:ph type="pic" sz="quarter" idx="12"/>
          </p:nvPr>
        </p:nvSpPr>
        <p:spPr>
          <a:xfrm>
            <a:off x="10955157" y="0"/>
            <a:ext cx="5989450" cy="5156201"/>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13" name="Picture Placeholder 5">
            <a:extLst>
              <a:ext uri="{FF2B5EF4-FFF2-40B4-BE49-F238E27FC236}">
                <a16:creationId xmlns="" xmlns:a16="http://schemas.microsoft.com/office/drawing/2014/main" id="{234568FB-CFB9-FF47-993C-F78B3229F97E}"/>
              </a:ext>
            </a:extLst>
          </p:cNvPr>
          <p:cNvSpPr>
            <a:spLocks noGrp="1"/>
          </p:cNvSpPr>
          <p:nvPr>
            <p:ph type="pic" sz="quarter" idx="13"/>
          </p:nvPr>
        </p:nvSpPr>
        <p:spPr>
          <a:xfrm>
            <a:off x="10955157" y="5467350"/>
            <a:ext cx="5989450" cy="8246430"/>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14" name="Picture Placeholder 5">
            <a:extLst>
              <a:ext uri="{FF2B5EF4-FFF2-40B4-BE49-F238E27FC236}">
                <a16:creationId xmlns="" xmlns:a16="http://schemas.microsoft.com/office/drawing/2014/main" id="{963DDF30-5168-B64C-9CA9-2F2F82CF4D67}"/>
              </a:ext>
            </a:extLst>
          </p:cNvPr>
          <p:cNvSpPr>
            <a:spLocks noGrp="1"/>
          </p:cNvSpPr>
          <p:nvPr>
            <p:ph type="pic" sz="quarter" idx="14"/>
          </p:nvPr>
        </p:nvSpPr>
        <p:spPr>
          <a:xfrm>
            <a:off x="17203557" y="9112250"/>
            <a:ext cx="5989450" cy="4559301"/>
          </a:xfrm>
          <a:prstGeom prst="rect">
            <a:avLst/>
          </a:prstGeom>
          <a:blipFill>
            <a:blip r:embed="rId4"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15" name="Picture Placeholder 5">
            <a:extLst>
              <a:ext uri="{FF2B5EF4-FFF2-40B4-BE49-F238E27FC236}">
                <a16:creationId xmlns="" xmlns:a16="http://schemas.microsoft.com/office/drawing/2014/main" id="{AF17AD27-24DF-6A4B-9568-D5E86E740597}"/>
              </a:ext>
            </a:extLst>
          </p:cNvPr>
          <p:cNvSpPr>
            <a:spLocks noGrp="1"/>
          </p:cNvSpPr>
          <p:nvPr>
            <p:ph type="pic" sz="quarter" idx="15"/>
          </p:nvPr>
        </p:nvSpPr>
        <p:spPr>
          <a:xfrm>
            <a:off x="17222607" y="0"/>
            <a:ext cx="5989450" cy="8817930"/>
          </a:xfrm>
          <a:prstGeom prst="rect">
            <a:avLst/>
          </a:prstGeom>
          <a:blipFill>
            <a:blip r:embed="rId5"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239757070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roducts 8">
    <p:spTree>
      <p:nvGrpSpPr>
        <p:cNvPr id="1" name=""/>
        <p:cNvGrpSpPr/>
        <p:nvPr/>
      </p:nvGrpSpPr>
      <p:grpSpPr>
        <a:xfrm>
          <a:off x="0" y="0"/>
          <a:ext cx="0" cy="0"/>
          <a:chOff x="0" y="0"/>
          <a:chExt cx="0" cy="0"/>
        </a:xfrm>
      </p:grpSpPr>
      <p:sp>
        <p:nvSpPr>
          <p:cNvPr id="12" name="Picture Placeholder 5">
            <a:extLst>
              <a:ext uri="{FF2B5EF4-FFF2-40B4-BE49-F238E27FC236}">
                <a16:creationId xmlns="" xmlns:a16="http://schemas.microsoft.com/office/drawing/2014/main" id="{0030B24B-3923-DC4B-86C6-4C28D9C61E48}"/>
              </a:ext>
            </a:extLst>
          </p:cNvPr>
          <p:cNvSpPr>
            <a:spLocks noGrp="1"/>
          </p:cNvSpPr>
          <p:nvPr>
            <p:ph type="pic" sz="quarter" idx="12"/>
          </p:nvPr>
        </p:nvSpPr>
        <p:spPr>
          <a:xfrm>
            <a:off x="-14416" y="0"/>
            <a:ext cx="24398415" cy="11566528"/>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216335656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Products 9">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60ED13DE-E3C9-034D-A896-8C8DC307E74D}"/>
              </a:ext>
            </a:extLst>
          </p:cNvPr>
          <p:cNvSpPr>
            <a:spLocks noGrp="1"/>
          </p:cNvSpPr>
          <p:nvPr>
            <p:ph type="pic" sz="quarter" idx="12"/>
          </p:nvPr>
        </p:nvSpPr>
        <p:spPr>
          <a:xfrm>
            <a:off x="11836400" y="2290049"/>
            <a:ext cx="4508500" cy="9821883"/>
          </a:xfrm>
          <a:prstGeom prst="round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6" name="Picture Placeholder 5">
            <a:extLst>
              <a:ext uri="{FF2B5EF4-FFF2-40B4-BE49-F238E27FC236}">
                <a16:creationId xmlns="" xmlns:a16="http://schemas.microsoft.com/office/drawing/2014/main" id="{9F0E3CED-3CB5-4F48-A87A-328A903C1071}"/>
              </a:ext>
            </a:extLst>
          </p:cNvPr>
          <p:cNvSpPr>
            <a:spLocks noGrp="1"/>
          </p:cNvSpPr>
          <p:nvPr>
            <p:ph type="pic" sz="quarter" idx="13"/>
          </p:nvPr>
        </p:nvSpPr>
        <p:spPr>
          <a:xfrm>
            <a:off x="16370300" y="2290049"/>
            <a:ext cx="5531694" cy="9821883"/>
          </a:xfrm>
          <a:prstGeom prst="roundRect">
            <a:avLst>
              <a:gd name="adj" fmla="val 7368"/>
            </a:avLst>
          </a:prstGeom>
          <a:blipFill>
            <a:blip r:embed="rId3"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118367141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Products 10">
    <p:spTree>
      <p:nvGrpSpPr>
        <p:cNvPr id="1" name=""/>
        <p:cNvGrpSpPr/>
        <p:nvPr/>
      </p:nvGrpSpPr>
      <p:grpSpPr>
        <a:xfrm>
          <a:off x="0" y="0"/>
          <a:ext cx="0" cy="0"/>
          <a:chOff x="0" y="0"/>
          <a:chExt cx="0" cy="0"/>
        </a:xfrm>
      </p:grpSpPr>
      <p:sp>
        <p:nvSpPr>
          <p:cNvPr id="4" name="Picture Placeholder 5">
            <a:extLst>
              <a:ext uri="{FF2B5EF4-FFF2-40B4-BE49-F238E27FC236}">
                <a16:creationId xmlns="" xmlns:a16="http://schemas.microsoft.com/office/drawing/2014/main" id="{45E11241-7DC3-EB43-8A6D-AA5EC2126C53}"/>
              </a:ext>
            </a:extLst>
          </p:cNvPr>
          <p:cNvSpPr>
            <a:spLocks noGrp="1"/>
          </p:cNvSpPr>
          <p:nvPr>
            <p:ph type="pic" sz="quarter" idx="12"/>
          </p:nvPr>
        </p:nvSpPr>
        <p:spPr>
          <a:xfrm>
            <a:off x="-31515" y="2817416"/>
            <a:ext cx="12378773" cy="827455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13161261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er Reviews 1">
    <p:spTree>
      <p:nvGrpSpPr>
        <p:cNvPr id="1" name=""/>
        <p:cNvGrpSpPr/>
        <p:nvPr/>
      </p:nvGrpSpPr>
      <p:grpSpPr>
        <a:xfrm>
          <a:off x="0" y="0"/>
          <a:ext cx="0" cy="0"/>
          <a:chOff x="0" y="0"/>
          <a:chExt cx="0" cy="0"/>
        </a:xfrm>
      </p:grpSpPr>
      <p:sp>
        <p:nvSpPr>
          <p:cNvPr id="4" name="Picture Placeholder 5">
            <a:extLst>
              <a:ext uri="{FF2B5EF4-FFF2-40B4-BE49-F238E27FC236}">
                <a16:creationId xmlns="" xmlns:a16="http://schemas.microsoft.com/office/drawing/2014/main" id="{E0B74DF9-31F2-774E-A1D4-8F193D18C06E}"/>
              </a:ext>
            </a:extLst>
          </p:cNvPr>
          <p:cNvSpPr>
            <a:spLocks noGrp="1"/>
          </p:cNvSpPr>
          <p:nvPr>
            <p:ph type="pic" sz="quarter" idx="11"/>
          </p:nvPr>
        </p:nvSpPr>
        <p:spPr>
          <a:xfrm>
            <a:off x="9934987" y="2273300"/>
            <a:ext cx="4584700" cy="4584700"/>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Tree>
    <p:extLst>
      <p:ext uri="{BB962C8B-B14F-4D97-AF65-F5344CB8AC3E}">
        <p14:creationId xmlns:p14="http://schemas.microsoft.com/office/powerpoint/2010/main" val="406803422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er Reviews 2">
    <p:spTree>
      <p:nvGrpSpPr>
        <p:cNvPr id="1" name=""/>
        <p:cNvGrpSpPr/>
        <p:nvPr/>
      </p:nvGrpSpPr>
      <p:grpSpPr>
        <a:xfrm>
          <a:off x="0" y="0"/>
          <a:ext cx="0" cy="0"/>
          <a:chOff x="0" y="0"/>
          <a:chExt cx="0" cy="0"/>
        </a:xfrm>
      </p:grpSpPr>
      <p:sp>
        <p:nvSpPr>
          <p:cNvPr id="4" name="Picture Placeholder 5">
            <a:extLst>
              <a:ext uri="{FF2B5EF4-FFF2-40B4-BE49-F238E27FC236}">
                <a16:creationId xmlns="" xmlns:a16="http://schemas.microsoft.com/office/drawing/2014/main" id="{E0B74DF9-31F2-774E-A1D4-8F193D18C06E}"/>
              </a:ext>
            </a:extLst>
          </p:cNvPr>
          <p:cNvSpPr>
            <a:spLocks noGrp="1"/>
          </p:cNvSpPr>
          <p:nvPr>
            <p:ph type="pic" sz="quarter" idx="11"/>
          </p:nvPr>
        </p:nvSpPr>
        <p:spPr>
          <a:xfrm>
            <a:off x="10579148" y="2463802"/>
            <a:ext cx="3205399"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7" name="Picture Placeholder 5">
            <a:extLst>
              <a:ext uri="{FF2B5EF4-FFF2-40B4-BE49-F238E27FC236}">
                <a16:creationId xmlns="" xmlns:a16="http://schemas.microsoft.com/office/drawing/2014/main" id="{19CB2B7E-5564-884C-A02F-A5103D6B1B5F}"/>
              </a:ext>
            </a:extLst>
          </p:cNvPr>
          <p:cNvSpPr>
            <a:spLocks noGrp="1"/>
          </p:cNvSpPr>
          <p:nvPr>
            <p:ph type="pic" sz="quarter" idx="12"/>
          </p:nvPr>
        </p:nvSpPr>
        <p:spPr>
          <a:xfrm>
            <a:off x="18370598" y="2463802"/>
            <a:ext cx="3205399"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8" name="Picture Placeholder 5">
            <a:extLst>
              <a:ext uri="{FF2B5EF4-FFF2-40B4-BE49-F238E27FC236}">
                <a16:creationId xmlns="" xmlns:a16="http://schemas.microsoft.com/office/drawing/2014/main" id="{D74A69FB-961F-994A-9E2F-8A1714506905}"/>
              </a:ext>
            </a:extLst>
          </p:cNvPr>
          <p:cNvSpPr>
            <a:spLocks noGrp="1"/>
          </p:cNvSpPr>
          <p:nvPr>
            <p:ph type="pic" sz="quarter" idx="13"/>
          </p:nvPr>
        </p:nvSpPr>
        <p:spPr>
          <a:xfrm>
            <a:off x="2768648" y="2463802"/>
            <a:ext cx="3205399"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Tree>
    <p:extLst>
      <p:ext uri="{BB962C8B-B14F-4D97-AF65-F5344CB8AC3E}">
        <p14:creationId xmlns:p14="http://schemas.microsoft.com/office/powerpoint/2010/main" val="20413042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age">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BE0EF9D-FF1F-D346-AA43-0F0E2FA6E132}"/>
              </a:ext>
            </a:extLst>
          </p:cNvPr>
          <p:cNvSpPr>
            <a:spLocks noGrp="1"/>
          </p:cNvSpPr>
          <p:nvPr>
            <p:ph type="pic" sz="quarter" idx="10"/>
          </p:nvPr>
        </p:nvSpPr>
        <p:spPr>
          <a:xfrm>
            <a:off x="6540500" y="1854200"/>
            <a:ext cx="5486400" cy="52451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sz="3000"/>
            </a:lvl1pPr>
          </a:lstStyle>
          <a:p>
            <a:endParaRPr lang="en-US"/>
          </a:p>
        </p:txBody>
      </p:sp>
      <p:sp>
        <p:nvSpPr>
          <p:cNvPr id="7" name="Picture Placeholder 5">
            <a:extLst>
              <a:ext uri="{FF2B5EF4-FFF2-40B4-BE49-F238E27FC236}">
                <a16:creationId xmlns="" xmlns:a16="http://schemas.microsoft.com/office/drawing/2014/main" id="{069573AF-6AEE-444A-9C80-8F918374263C}"/>
              </a:ext>
            </a:extLst>
          </p:cNvPr>
          <p:cNvSpPr>
            <a:spLocks noGrp="1"/>
          </p:cNvSpPr>
          <p:nvPr>
            <p:ph type="pic" sz="quarter" idx="11"/>
          </p:nvPr>
        </p:nvSpPr>
        <p:spPr>
          <a:xfrm>
            <a:off x="8483599" y="7454900"/>
            <a:ext cx="3543300" cy="35433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sz="3000"/>
            </a:lvl1pPr>
          </a:lstStyle>
          <a:p>
            <a:endParaRPr lang="en-US"/>
          </a:p>
        </p:txBody>
      </p:sp>
      <p:sp>
        <p:nvSpPr>
          <p:cNvPr id="8" name="Picture Placeholder 5">
            <a:extLst>
              <a:ext uri="{FF2B5EF4-FFF2-40B4-BE49-F238E27FC236}">
                <a16:creationId xmlns="" xmlns:a16="http://schemas.microsoft.com/office/drawing/2014/main" id="{57E94D50-B9A9-1C4D-8114-3A3DEC15DE0D}"/>
              </a:ext>
            </a:extLst>
          </p:cNvPr>
          <p:cNvSpPr>
            <a:spLocks noGrp="1"/>
          </p:cNvSpPr>
          <p:nvPr>
            <p:ph type="pic" sz="quarter" idx="12"/>
          </p:nvPr>
        </p:nvSpPr>
        <p:spPr>
          <a:xfrm>
            <a:off x="12426948" y="7454900"/>
            <a:ext cx="5124451" cy="53975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a:defRPr sz="3000"/>
            </a:lvl1pPr>
          </a:lstStyle>
          <a:p>
            <a:endParaRPr lang="en-US"/>
          </a:p>
        </p:txBody>
      </p:sp>
      <p:sp>
        <p:nvSpPr>
          <p:cNvPr id="9" name="Shape">
            <a:extLst>
              <a:ext uri="{FF2B5EF4-FFF2-40B4-BE49-F238E27FC236}">
                <a16:creationId xmlns="" xmlns:a16="http://schemas.microsoft.com/office/drawing/2014/main" id="{C5425139-43C6-C24D-8191-D1F6D6DDDE9B}"/>
              </a:ext>
            </a:extLst>
          </p:cNvPr>
          <p:cNvSpPr/>
          <p:nvPr userDrawn="1"/>
        </p:nvSpPr>
        <p:spPr>
          <a:xfrm>
            <a:off x="12382499" y="3556000"/>
            <a:ext cx="12014201" cy="35433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panose="020B0604020202020204" pitchFamily="34" charset="0"/>
              <a:cs typeface="Arial" panose="020B0604020202020204" pitchFamily="34" charset="0"/>
            </a:endParaRPr>
          </a:p>
        </p:txBody>
      </p:sp>
      <p:sp>
        <p:nvSpPr>
          <p:cNvPr id="10" name="Shape">
            <a:extLst>
              <a:ext uri="{FF2B5EF4-FFF2-40B4-BE49-F238E27FC236}">
                <a16:creationId xmlns="" xmlns:a16="http://schemas.microsoft.com/office/drawing/2014/main" id="{1F810B81-B752-2D4C-8515-1A9CE4D99A6B}"/>
              </a:ext>
            </a:extLst>
          </p:cNvPr>
          <p:cNvSpPr/>
          <p:nvPr userDrawn="1"/>
        </p:nvSpPr>
        <p:spPr>
          <a:xfrm>
            <a:off x="-26393" y="7454900"/>
            <a:ext cx="8154393" cy="35433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41860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Title ">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C2E55E5B-06F6-CC41-9A7B-96A3974C8530}"/>
              </a:ext>
            </a:extLst>
          </p:cNvPr>
          <p:cNvSpPr>
            <a:spLocks noGrp="1"/>
          </p:cNvSpPr>
          <p:nvPr>
            <p:ph type="body" sz="quarter" idx="10" hasCustomPrompt="1"/>
          </p:nvPr>
        </p:nvSpPr>
        <p:spPr>
          <a:xfrm>
            <a:off x="1059483" y="363192"/>
            <a:ext cx="15902333" cy="1153215"/>
          </a:xfrm>
          <a:prstGeom prst="rect">
            <a:avLst/>
          </a:prstGeom>
        </p:spPr>
        <p:txBody>
          <a:bodyPr/>
          <a:lstStyle>
            <a:lvl1pPr algn="l">
              <a:defRPr sz="6400" b="1">
                <a:solidFill>
                  <a:schemeClr val="tx1"/>
                </a:solidFill>
                <a:latin typeface="Ubuntu" panose="020B0504030602030204" pitchFamily="34" charset="0"/>
              </a:defRPr>
            </a:lvl1pPr>
          </a:lstStyle>
          <a:p>
            <a:pPr lvl="0"/>
            <a:r>
              <a:rPr lang="en-US" dirty="0"/>
              <a:t>Your Title Here</a:t>
            </a:r>
          </a:p>
        </p:txBody>
      </p:sp>
    </p:spTree>
    <p:extLst>
      <p:ext uri="{BB962C8B-B14F-4D97-AF65-F5344CB8AC3E}">
        <p14:creationId xmlns:p14="http://schemas.microsoft.com/office/powerpoint/2010/main" val="217072959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Text Box">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0808D851-3A53-1845-82D7-0B3112FDB2F1}"/>
              </a:ext>
            </a:extLst>
          </p:cNvPr>
          <p:cNvGrpSpPr/>
          <p:nvPr userDrawn="1"/>
        </p:nvGrpSpPr>
        <p:grpSpPr>
          <a:xfrm>
            <a:off x="21939248" y="6590416"/>
            <a:ext cx="1257302" cy="266702"/>
            <a:chOff x="21870838" y="6521152"/>
            <a:chExt cx="1257302" cy="266702"/>
          </a:xfrm>
        </p:grpSpPr>
        <p:sp>
          <p:nvSpPr>
            <p:cNvPr id="14" name="Line">
              <a:extLst>
                <a:ext uri="{FF2B5EF4-FFF2-40B4-BE49-F238E27FC236}">
                  <a16:creationId xmlns="" xmlns:a16="http://schemas.microsoft.com/office/drawing/2014/main" id="{089FB2CB-1699-6048-82F0-5882506B4CF7}"/>
                </a:ext>
              </a:extLst>
            </p:cNvPr>
            <p:cNvSpPr/>
            <p:nvPr/>
          </p:nvSpPr>
          <p:spPr>
            <a:xfrm>
              <a:off x="21870838"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5" name="Line">
              <a:extLst>
                <a:ext uri="{FF2B5EF4-FFF2-40B4-BE49-F238E27FC236}">
                  <a16:creationId xmlns="" xmlns:a16="http://schemas.microsoft.com/office/drawing/2014/main" id="{66FD8460-EEA5-E042-B6D8-0E966E78F670}"/>
                </a:ext>
              </a:extLst>
            </p:cNvPr>
            <p:cNvSpPr/>
            <p:nvPr/>
          </p:nvSpPr>
          <p:spPr>
            <a:xfrm>
              <a:off x="22135854"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6" name="Line">
              <a:extLst>
                <a:ext uri="{FF2B5EF4-FFF2-40B4-BE49-F238E27FC236}">
                  <a16:creationId xmlns="" xmlns:a16="http://schemas.microsoft.com/office/drawing/2014/main" id="{8C3A9456-42E8-FC45-A0FD-7083AEA3ADFA}"/>
                </a:ext>
              </a:extLst>
            </p:cNvPr>
            <p:cNvSpPr/>
            <p:nvPr/>
          </p:nvSpPr>
          <p:spPr>
            <a:xfrm>
              <a:off x="22400873"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7" name="Line">
              <a:extLst>
                <a:ext uri="{FF2B5EF4-FFF2-40B4-BE49-F238E27FC236}">
                  <a16:creationId xmlns="" xmlns:a16="http://schemas.microsoft.com/office/drawing/2014/main" id="{88C6432D-64DA-BE43-A5CD-09E91DA2056F}"/>
                </a:ext>
              </a:extLst>
            </p:cNvPr>
            <p:cNvSpPr/>
            <p:nvPr/>
          </p:nvSpPr>
          <p:spPr>
            <a:xfrm>
              <a:off x="22665889" y="65211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8" name="Line">
              <a:extLst>
                <a:ext uri="{FF2B5EF4-FFF2-40B4-BE49-F238E27FC236}">
                  <a16:creationId xmlns="" xmlns:a16="http://schemas.microsoft.com/office/drawing/2014/main" id="{F536FD01-2B25-224B-BD0E-6626EA269125}"/>
                </a:ext>
              </a:extLst>
            </p:cNvPr>
            <p:cNvSpPr/>
            <p:nvPr/>
          </p:nvSpPr>
          <p:spPr>
            <a:xfrm>
              <a:off x="22930907"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
        <p:nvSpPr>
          <p:cNvPr id="10" name="Text Placeholder 9">
            <a:extLst>
              <a:ext uri="{FF2B5EF4-FFF2-40B4-BE49-F238E27FC236}">
                <a16:creationId xmlns="" xmlns:a16="http://schemas.microsoft.com/office/drawing/2014/main" id="{7EF61CA5-1E30-1B46-80EB-A9DCFC64BBF3}"/>
              </a:ext>
            </a:extLst>
          </p:cNvPr>
          <p:cNvSpPr>
            <a:spLocks noGrp="1"/>
          </p:cNvSpPr>
          <p:nvPr>
            <p:ph type="body" sz="quarter" idx="12" hasCustomPrompt="1"/>
          </p:nvPr>
        </p:nvSpPr>
        <p:spPr>
          <a:xfrm>
            <a:off x="13745749" y="7239882"/>
            <a:ext cx="9526312" cy="5241175"/>
          </a:xfrm>
          <a:prstGeom prst="rect">
            <a:avLst/>
          </a:prstGeom>
        </p:spPr>
        <p:txBody>
          <a:bodyPr/>
          <a:lstStyle>
            <a:lvl1pPr algn="r">
              <a:lnSpc>
                <a:spcPct val="130000"/>
              </a:lnSpc>
              <a:defRPr sz="3000">
                <a:solidFill>
                  <a:schemeClr val="tx1"/>
                </a:solidFill>
              </a:defRPr>
            </a:lvl1pPr>
          </a:lstStyle>
          <a:p>
            <a:pPr lvl="0"/>
            <a:r>
              <a:rPr lang="en-US" dirty="0"/>
              <a:t>Paste your text into this text box</a:t>
            </a:r>
          </a:p>
        </p:txBody>
      </p:sp>
      <p:sp>
        <p:nvSpPr>
          <p:cNvPr id="8" name="Text Placeholder 4">
            <a:extLst>
              <a:ext uri="{FF2B5EF4-FFF2-40B4-BE49-F238E27FC236}">
                <a16:creationId xmlns="" xmlns:a16="http://schemas.microsoft.com/office/drawing/2014/main" id="{7CCE65DE-9FD7-B84E-BABB-2FEEB2CD84F4}"/>
              </a:ext>
            </a:extLst>
          </p:cNvPr>
          <p:cNvSpPr>
            <a:spLocks noGrp="1"/>
          </p:cNvSpPr>
          <p:nvPr>
            <p:ph type="body" sz="quarter" idx="11" hasCustomPrompt="1"/>
          </p:nvPr>
        </p:nvSpPr>
        <p:spPr>
          <a:xfrm>
            <a:off x="13745749" y="4302155"/>
            <a:ext cx="9537700" cy="1773996"/>
          </a:xfrm>
          <a:prstGeom prst="rect">
            <a:avLst/>
          </a:prstGeom>
        </p:spPr>
        <p:txBody>
          <a:bodyPr/>
          <a:lstStyle>
            <a:lvl1pPr>
              <a:defRPr sz="6400">
                <a:solidFill>
                  <a:schemeClr val="tx1"/>
                </a:solidFill>
                <a:latin typeface="Ubuntu" panose="020B0504030602030204" pitchFamily="34" charset="0"/>
              </a:defRPr>
            </a:lvl1pPr>
          </a:lstStyle>
          <a:p>
            <a:pPr algn="r" defTabSz="1155700">
              <a:lnSpc>
                <a:spcPct val="80000"/>
              </a:lnSpc>
              <a:defRPr sz="6400">
                <a:solidFill>
                  <a:srgbClr val="323C40"/>
                </a:solidFill>
                <a:latin typeface="Ubuntu"/>
                <a:ea typeface="Ubuntu"/>
                <a:cs typeface="Ubuntu"/>
                <a:sym typeface="Ubuntu"/>
              </a:defRPr>
            </a:pPr>
            <a:r>
              <a:rPr lang="en-US" dirty="0">
                <a:solidFill>
                  <a:schemeClr val="tx1"/>
                </a:solidFill>
              </a:rPr>
              <a:t>Write Your</a:t>
            </a:r>
          </a:p>
          <a:p>
            <a:pPr algn="r" defTabSz="1155700">
              <a:lnSpc>
                <a:spcPct val="80000"/>
              </a:lnSpc>
              <a:defRPr sz="6400">
                <a:solidFill>
                  <a:srgbClr val="323C40"/>
                </a:solidFill>
                <a:latin typeface="Ubuntu"/>
                <a:ea typeface="Ubuntu"/>
                <a:cs typeface="Ubuntu"/>
                <a:sym typeface="Ubuntu"/>
              </a:defRPr>
            </a:pPr>
            <a:r>
              <a:rPr lang="en-US" dirty="0">
                <a:solidFill>
                  <a:schemeClr val="tx1"/>
                </a:solidFill>
              </a:rPr>
              <a:t>Headline Here</a:t>
            </a:r>
          </a:p>
        </p:txBody>
      </p:sp>
      <p:sp>
        <p:nvSpPr>
          <p:cNvPr id="9" name="Text Placeholder 4">
            <a:extLst>
              <a:ext uri="{FF2B5EF4-FFF2-40B4-BE49-F238E27FC236}">
                <a16:creationId xmlns="" xmlns:a16="http://schemas.microsoft.com/office/drawing/2014/main" id="{CCD9FEAA-4E07-3142-AD95-E3DCEB426076}"/>
              </a:ext>
            </a:extLst>
          </p:cNvPr>
          <p:cNvSpPr>
            <a:spLocks noGrp="1"/>
          </p:cNvSpPr>
          <p:nvPr>
            <p:ph type="body" sz="quarter" idx="10" hasCustomPrompt="1"/>
          </p:nvPr>
        </p:nvSpPr>
        <p:spPr>
          <a:xfrm>
            <a:off x="1059483" y="363192"/>
            <a:ext cx="15902333" cy="1153215"/>
          </a:xfrm>
          <a:prstGeom prst="rect">
            <a:avLst/>
          </a:prstGeom>
        </p:spPr>
        <p:txBody>
          <a:bodyPr/>
          <a:lstStyle>
            <a:lvl1pPr algn="l">
              <a:defRPr sz="6400" b="1">
                <a:solidFill>
                  <a:schemeClr val="tx1"/>
                </a:solidFill>
                <a:latin typeface="Ubuntu" panose="020B0504030602030204" pitchFamily="34" charset="0"/>
              </a:defRPr>
            </a:lvl1pPr>
          </a:lstStyle>
          <a:p>
            <a:pPr lvl="0"/>
            <a:r>
              <a:rPr lang="en-US" dirty="0"/>
              <a:t>Your Title Here</a:t>
            </a:r>
          </a:p>
        </p:txBody>
      </p:sp>
    </p:spTree>
    <p:extLst>
      <p:ext uri="{BB962C8B-B14F-4D97-AF65-F5344CB8AC3E}">
        <p14:creationId xmlns:p14="http://schemas.microsoft.com/office/powerpoint/2010/main" val="55930205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Text Box">
    <p:spTree>
      <p:nvGrpSpPr>
        <p:cNvPr id="1" name=""/>
        <p:cNvGrpSpPr/>
        <p:nvPr/>
      </p:nvGrpSpPr>
      <p:grpSpPr>
        <a:xfrm>
          <a:off x="0" y="0"/>
          <a:ext cx="0" cy="0"/>
          <a:chOff x="0" y="0"/>
          <a:chExt cx="0" cy="0"/>
        </a:xfrm>
      </p:grpSpPr>
      <p:sp>
        <p:nvSpPr>
          <p:cNvPr id="12" name="Text Placeholder 4">
            <a:extLst>
              <a:ext uri="{FF2B5EF4-FFF2-40B4-BE49-F238E27FC236}">
                <a16:creationId xmlns="" xmlns:a16="http://schemas.microsoft.com/office/drawing/2014/main" id="{DA90FAD0-4115-FA45-9E8B-19519B1553F0}"/>
              </a:ext>
            </a:extLst>
          </p:cNvPr>
          <p:cNvSpPr>
            <a:spLocks noGrp="1"/>
          </p:cNvSpPr>
          <p:nvPr>
            <p:ph type="body" sz="quarter" idx="13" hasCustomPrompt="1"/>
          </p:nvPr>
        </p:nvSpPr>
        <p:spPr>
          <a:xfrm>
            <a:off x="1043747" y="4302153"/>
            <a:ext cx="9675022" cy="1773996"/>
          </a:xfrm>
          <a:prstGeom prst="rect">
            <a:avLst/>
          </a:prstGeom>
        </p:spPr>
        <p:txBody>
          <a:bodyPr/>
          <a:lstStyle>
            <a:lvl1pPr algn="l">
              <a:lnSpc>
                <a:spcPct val="80000"/>
              </a:lnSpc>
              <a:defRPr sz="6400">
                <a:solidFill>
                  <a:schemeClr val="tx1"/>
                </a:solidFill>
                <a:latin typeface="Ubuntu" panose="020B0504030602030204" pitchFamily="34" charset="0"/>
              </a:defRPr>
            </a:lvl1pPr>
          </a:lstStyle>
          <a:p>
            <a:pPr lvl="0"/>
            <a:r>
              <a:rPr lang="en-US" dirty="0"/>
              <a:t>Write Your</a:t>
            </a:r>
          </a:p>
          <a:p>
            <a:pPr lvl="0"/>
            <a:r>
              <a:rPr lang="en-US" dirty="0"/>
              <a:t>Headline Here</a:t>
            </a:r>
          </a:p>
        </p:txBody>
      </p:sp>
      <p:grpSp>
        <p:nvGrpSpPr>
          <p:cNvPr id="13" name="Group 12">
            <a:extLst>
              <a:ext uri="{FF2B5EF4-FFF2-40B4-BE49-F238E27FC236}">
                <a16:creationId xmlns="" xmlns:a16="http://schemas.microsoft.com/office/drawing/2014/main" id="{0808D851-3A53-1845-82D7-0B3112FDB2F1}"/>
              </a:ext>
            </a:extLst>
          </p:cNvPr>
          <p:cNvGrpSpPr/>
          <p:nvPr userDrawn="1"/>
        </p:nvGrpSpPr>
        <p:grpSpPr>
          <a:xfrm>
            <a:off x="1043747" y="6590416"/>
            <a:ext cx="1257302" cy="266702"/>
            <a:chOff x="21870838" y="6521152"/>
            <a:chExt cx="1257302" cy="266702"/>
          </a:xfrm>
        </p:grpSpPr>
        <p:sp>
          <p:nvSpPr>
            <p:cNvPr id="14" name="Line">
              <a:extLst>
                <a:ext uri="{FF2B5EF4-FFF2-40B4-BE49-F238E27FC236}">
                  <a16:creationId xmlns="" xmlns:a16="http://schemas.microsoft.com/office/drawing/2014/main" id="{089FB2CB-1699-6048-82F0-5882506B4CF7}"/>
                </a:ext>
              </a:extLst>
            </p:cNvPr>
            <p:cNvSpPr/>
            <p:nvPr/>
          </p:nvSpPr>
          <p:spPr>
            <a:xfrm>
              <a:off x="21870838"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5" name="Line">
              <a:extLst>
                <a:ext uri="{FF2B5EF4-FFF2-40B4-BE49-F238E27FC236}">
                  <a16:creationId xmlns="" xmlns:a16="http://schemas.microsoft.com/office/drawing/2014/main" id="{66FD8460-EEA5-E042-B6D8-0E966E78F670}"/>
                </a:ext>
              </a:extLst>
            </p:cNvPr>
            <p:cNvSpPr/>
            <p:nvPr/>
          </p:nvSpPr>
          <p:spPr>
            <a:xfrm>
              <a:off x="22135854"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6" name="Line">
              <a:extLst>
                <a:ext uri="{FF2B5EF4-FFF2-40B4-BE49-F238E27FC236}">
                  <a16:creationId xmlns="" xmlns:a16="http://schemas.microsoft.com/office/drawing/2014/main" id="{8C3A9456-42E8-FC45-A0FD-7083AEA3ADFA}"/>
                </a:ext>
              </a:extLst>
            </p:cNvPr>
            <p:cNvSpPr/>
            <p:nvPr/>
          </p:nvSpPr>
          <p:spPr>
            <a:xfrm>
              <a:off x="22400873"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7" name="Line">
              <a:extLst>
                <a:ext uri="{FF2B5EF4-FFF2-40B4-BE49-F238E27FC236}">
                  <a16:creationId xmlns="" xmlns:a16="http://schemas.microsoft.com/office/drawing/2014/main" id="{88C6432D-64DA-BE43-A5CD-09E91DA2056F}"/>
                </a:ext>
              </a:extLst>
            </p:cNvPr>
            <p:cNvSpPr/>
            <p:nvPr/>
          </p:nvSpPr>
          <p:spPr>
            <a:xfrm>
              <a:off x="22665889" y="65211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8" name="Line">
              <a:extLst>
                <a:ext uri="{FF2B5EF4-FFF2-40B4-BE49-F238E27FC236}">
                  <a16:creationId xmlns="" xmlns:a16="http://schemas.microsoft.com/office/drawing/2014/main" id="{F536FD01-2B25-224B-BD0E-6626EA269125}"/>
                </a:ext>
              </a:extLst>
            </p:cNvPr>
            <p:cNvSpPr/>
            <p:nvPr/>
          </p:nvSpPr>
          <p:spPr>
            <a:xfrm>
              <a:off x="22930907"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
        <p:nvSpPr>
          <p:cNvPr id="10" name="Text Placeholder 9">
            <a:extLst>
              <a:ext uri="{FF2B5EF4-FFF2-40B4-BE49-F238E27FC236}">
                <a16:creationId xmlns="" xmlns:a16="http://schemas.microsoft.com/office/drawing/2014/main" id="{7EF61CA5-1E30-1B46-80EB-A9DCFC64BBF3}"/>
              </a:ext>
            </a:extLst>
          </p:cNvPr>
          <p:cNvSpPr>
            <a:spLocks noGrp="1"/>
          </p:cNvSpPr>
          <p:nvPr>
            <p:ph type="body" sz="quarter" idx="12" hasCustomPrompt="1"/>
          </p:nvPr>
        </p:nvSpPr>
        <p:spPr>
          <a:xfrm>
            <a:off x="1059483" y="7239882"/>
            <a:ext cx="9526312" cy="5241175"/>
          </a:xfrm>
          <a:prstGeom prst="rect">
            <a:avLst/>
          </a:prstGeom>
        </p:spPr>
        <p:txBody>
          <a:bodyPr/>
          <a:lstStyle>
            <a:lvl1pPr algn="l">
              <a:lnSpc>
                <a:spcPct val="130000"/>
              </a:lnSpc>
              <a:defRPr sz="3000">
                <a:solidFill>
                  <a:schemeClr val="tx1"/>
                </a:solidFill>
              </a:defRPr>
            </a:lvl1pPr>
          </a:lstStyle>
          <a:p>
            <a:pPr lvl="0"/>
            <a:r>
              <a:rPr lang="en-US" dirty="0"/>
              <a:t>Paste your text into this text box</a:t>
            </a:r>
          </a:p>
        </p:txBody>
      </p:sp>
      <p:sp>
        <p:nvSpPr>
          <p:cNvPr id="9" name="Text Placeholder 4">
            <a:extLst>
              <a:ext uri="{FF2B5EF4-FFF2-40B4-BE49-F238E27FC236}">
                <a16:creationId xmlns="" xmlns:a16="http://schemas.microsoft.com/office/drawing/2014/main" id="{CCD9FEAA-4E07-3142-AD95-E3DCEB426076}"/>
              </a:ext>
            </a:extLst>
          </p:cNvPr>
          <p:cNvSpPr>
            <a:spLocks noGrp="1"/>
          </p:cNvSpPr>
          <p:nvPr>
            <p:ph type="body" sz="quarter" idx="10" hasCustomPrompt="1"/>
          </p:nvPr>
        </p:nvSpPr>
        <p:spPr>
          <a:xfrm>
            <a:off x="1059483" y="363192"/>
            <a:ext cx="15902333" cy="1153215"/>
          </a:xfrm>
          <a:prstGeom prst="rect">
            <a:avLst/>
          </a:prstGeom>
        </p:spPr>
        <p:txBody>
          <a:bodyPr/>
          <a:lstStyle>
            <a:lvl1pPr algn="l">
              <a:defRPr sz="6400" b="1">
                <a:solidFill>
                  <a:schemeClr val="tx1"/>
                </a:solidFill>
                <a:latin typeface="Ubuntu" panose="020B0504030602030204" pitchFamily="34" charset="0"/>
              </a:defRPr>
            </a:lvl1pPr>
          </a:lstStyle>
          <a:p>
            <a:pPr lvl="0"/>
            <a:r>
              <a:rPr lang="en-US" dirty="0"/>
              <a:t>Your Title Here</a:t>
            </a:r>
          </a:p>
        </p:txBody>
      </p:sp>
    </p:spTree>
    <p:extLst>
      <p:ext uri="{BB962C8B-B14F-4D97-AF65-F5344CB8AC3E}">
        <p14:creationId xmlns:p14="http://schemas.microsoft.com/office/powerpoint/2010/main" val="296606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tter from CEO">
    <p:spTree>
      <p:nvGrpSpPr>
        <p:cNvPr id="1" name=""/>
        <p:cNvGrpSpPr/>
        <p:nvPr/>
      </p:nvGrpSpPr>
      <p:grpSpPr>
        <a:xfrm>
          <a:off x="0" y="0"/>
          <a:ext cx="0" cy="0"/>
          <a:chOff x="0" y="0"/>
          <a:chExt cx="0" cy="0"/>
        </a:xfrm>
      </p:grpSpPr>
      <p:sp>
        <p:nvSpPr>
          <p:cNvPr id="4" name="Picture Placeholder 5">
            <a:extLst>
              <a:ext uri="{FF2B5EF4-FFF2-40B4-BE49-F238E27FC236}">
                <a16:creationId xmlns="" xmlns:a16="http://schemas.microsoft.com/office/drawing/2014/main" id="{79508794-CE3F-2848-8EA0-28F8158D05CA}"/>
              </a:ext>
            </a:extLst>
          </p:cNvPr>
          <p:cNvSpPr>
            <a:spLocks noGrp="1"/>
          </p:cNvSpPr>
          <p:nvPr>
            <p:ph type="pic" sz="quarter" idx="11"/>
          </p:nvPr>
        </p:nvSpPr>
        <p:spPr>
          <a:xfrm>
            <a:off x="13404850" y="4908550"/>
            <a:ext cx="3898900" cy="3898900"/>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Tree>
    <p:extLst>
      <p:ext uri="{BB962C8B-B14F-4D97-AF65-F5344CB8AC3E}">
        <p14:creationId xmlns:p14="http://schemas.microsoft.com/office/powerpoint/2010/main" val="10848578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CAA38735-8217-A247-86DD-93F0DF2E9F53}"/>
              </a:ext>
            </a:extLst>
          </p:cNvPr>
          <p:cNvSpPr>
            <a:spLocks noGrp="1"/>
          </p:cNvSpPr>
          <p:nvPr>
            <p:ph type="pic" sz="quarter" idx="10"/>
          </p:nvPr>
        </p:nvSpPr>
        <p:spPr>
          <a:xfrm>
            <a:off x="0" y="0"/>
            <a:ext cx="15352226" cy="1378660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367908694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story Slide">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2B210249-EABD-194D-AA98-793EE86C9274}"/>
              </a:ext>
            </a:extLst>
          </p:cNvPr>
          <p:cNvSpPr>
            <a:spLocks noGrp="1"/>
          </p:cNvSpPr>
          <p:nvPr>
            <p:ph type="pic" sz="quarter" idx="11"/>
          </p:nvPr>
        </p:nvSpPr>
        <p:spPr>
          <a:xfrm>
            <a:off x="5838538" y="3688574"/>
            <a:ext cx="2591079" cy="2591079"/>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sz="3000"/>
            </a:lvl1pPr>
          </a:lstStyle>
          <a:p>
            <a:endParaRPr lang="en-US"/>
          </a:p>
        </p:txBody>
      </p:sp>
      <p:sp>
        <p:nvSpPr>
          <p:cNvPr id="6" name="Picture Placeholder 5">
            <a:extLst>
              <a:ext uri="{FF2B5EF4-FFF2-40B4-BE49-F238E27FC236}">
                <a16:creationId xmlns="" xmlns:a16="http://schemas.microsoft.com/office/drawing/2014/main" id="{D3F15898-1D06-AE49-A907-BB20CEED8A4C}"/>
              </a:ext>
            </a:extLst>
          </p:cNvPr>
          <p:cNvSpPr>
            <a:spLocks noGrp="1"/>
          </p:cNvSpPr>
          <p:nvPr>
            <p:ph type="pic" sz="quarter" idx="12"/>
          </p:nvPr>
        </p:nvSpPr>
        <p:spPr>
          <a:xfrm>
            <a:off x="19116388" y="8584424"/>
            <a:ext cx="2591079" cy="2591079"/>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115826449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wnership &amp; Management">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D00959AE-B0C8-2D4E-B08A-11732266CC6A}"/>
              </a:ext>
            </a:extLst>
          </p:cNvPr>
          <p:cNvSpPr>
            <a:spLocks noGrp="1"/>
          </p:cNvSpPr>
          <p:nvPr>
            <p:ph type="pic" sz="quarter" idx="11"/>
          </p:nvPr>
        </p:nvSpPr>
        <p:spPr>
          <a:xfrm>
            <a:off x="1502187" y="5080001"/>
            <a:ext cx="4584700" cy="4584700"/>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6" name="Picture Placeholder 5">
            <a:extLst>
              <a:ext uri="{FF2B5EF4-FFF2-40B4-BE49-F238E27FC236}">
                <a16:creationId xmlns="" xmlns:a16="http://schemas.microsoft.com/office/drawing/2014/main" id="{DB830B48-E674-9548-9D79-A177B4D48964}"/>
              </a:ext>
            </a:extLst>
          </p:cNvPr>
          <p:cNvSpPr>
            <a:spLocks noGrp="1"/>
          </p:cNvSpPr>
          <p:nvPr>
            <p:ph type="pic" sz="quarter" idx="12"/>
          </p:nvPr>
        </p:nvSpPr>
        <p:spPr>
          <a:xfrm>
            <a:off x="12855987" y="5080001"/>
            <a:ext cx="4584700" cy="4584700"/>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Tree>
    <p:extLst>
      <p:ext uri="{BB962C8B-B14F-4D97-AF65-F5344CB8AC3E}">
        <p14:creationId xmlns:p14="http://schemas.microsoft.com/office/powerpoint/2010/main" val="144983753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11" name="Picture Placeholder 5">
            <a:extLst>
              <a:ext uri="{FF2B5EF4-FFF2-40B4-BE49-F238E27FC236}">
                <a16:creationId xmlns="" xmlns:a16="http://schemas.microsoft.com/office/drawing/2014/main" id="{95778868-4A05-774B-8027-5E241B8DD176}"/>
              </a:ext>
            </a:extLst>
          </p:cNvPr>
          <p:cNvSpPr>
            <a:spLocks noGrp="1"/>
          </p:cNvSpPr>
          <p:nvPr>
            <p:ph type="pic" sz="quarter" idx="11"/>
          </p:nvPr>
        </p:nvSpPr>
        <p:spPr>
          <a:xfrm>
            <a:off x="1464087" y="2133601"/>
            <a:ext cx="3254428"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12" name="Picture Placeholder 5">
            <a:extLst>
              <a:ext uri="{FF2B5EF4-FFF2-40B4-BE49-F238E27FC236}">
                <a16:creationId xmlns="" xmlns:a16="http://schemas.microsoft.com/office/drawing/2014/main" id="{F058EBEE-E0C0-6447-AD1C-810636615341}"/>
              </a:ext>
            </a:extLst>
          </p:cNvPr>
          <p:cNvSpPr>
            <a:spLocks noGrp="1"/>
          </p:cNvSpPr>
          <p:nvPr>
            <p:ph type="pic" sz="quarter" idx="12"/>
          </p:nvPr>
        </p:nvSpPr>
        <p:spPr>
          <a:xfrm>
            <a:off x="7617237" y="2133601"/>
            <a:ext cx="3254428"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13" name="Picture Placeholder 5">
            <a:extLst>
              <a:ext uri="{FF2B5EF4-FFF2-40B4-BE49-F238E27FC236}">
                <a16:creationId xmlns="" xmlns:a16="http://schemas.microsoft.com/office/drawing/2014/main" id="{BB6549D1-2BD9-814D-97AE-5613F5999F11}"/>
              </a:ext>
            </a:extLst>
          </p:cNvPr>
          <p:cNvSpPr>
            <a:spLocks noGrp="1"/>
          </p:cNvSpPr>
          <p:nvPr>
            <p:ph type="pic" sz="quarter" idx="13"/>
          </p:nvPr>
        </p:nvSpPr>
        <p:spPr>
          <a:xfrm>
            <a:off x="13770387" y="2133601"/>
            <a:ext cx="3254428"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14" name="Picture Placeholder 5">
            <a:extLst>
              <a:ext uri="{FF2B5EF4-FFF2-40B4-BE49-F238E27FC236}">
                <a16:creationId xmlns="" xmlns:a16="http://schemas.microsoft.com/office/drawing/2014/main" id="{A430AA0F-908A-ED41-891A-6138C429C32A}"/>
              </a:ext>
            </a:extLst>
          </p:cNvPr>
          <p:cNvSpPr>
            <a:spLocks noGrp="1"/>
          </p:cNvSpPr>
          <p:nvPr>
            <p:ph type="pic" sz="quarter" idx="14"/>
          </p:nvPr>
        </p:nvSpPr>
        <p:spPr>
          <a:xfrm>
            <a:off x="19752087" y="2133601"/>
            <a:ext cx="3254428"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15" name="Picture Placeholder 5">
            <a:extLst>
              <a:ext uri="{FF2B5EF4-FFF2-40B4-BE49-F238E27FC236}">
                <a16:creationId xmlns="" xmlns:a16="http://schemas.microsoft.com/office/drawing/2014/main" id="{4D15F399-B7FC-9845-818B-B182B844ED71}"/>
              </a:ext>
            </a:extLst>
          </p:cNvPr>
          <p:cNvSpPr>
            <a:spLocks noGrp="1"/>
          </p:cNvSpPr>
          <p:nvPr>
            <p:ph type="pic" sz="quarter" idx="15"/>
          </p:nvPr>
        </p:nvSpPr>
        <p:spPr>
          <a:xfrm>
            <a:off x="1464087" y="7981951"/>
            <a:ext cx="3254428"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16" name="Picture Placeholder 5">
            <a:extLst>
              <a:ext uri="{FF2B5EF4-FFF2-40B4-BE49-F238E27FC236}">
                <a16:creationId xmlns="" xmlns:a16="http://schemas.microsoft.com/office/drawing/2014/main" id="{FEBDEA70-EA4C-6447-9D6D-66F1F468FFF7}"/>
              </a:ext>
            </a:extLst>
          </p:cNvPr>
          <p:cNvSpPr>
            <a:spLocks noGrp="1"/>
          </p:cNvSpPr>
          <p:nvPr>
            <p:ph type="pic" sz="quarter" idx="16"/>
          </p:nvPr>
        </p:nvSpPr>
        <p:spPr>
          <a:xfrm>
            <a:off x="7617237" y="7981951"/>
            <a:ext cx="3254428"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17" name="Picture Placeholder 5">
            <a:extLst>
              <a:ext uri="{FF2B5EF4-FFF2-40B4-BE49-F238E27FC236}">
                <a16:creationId xmlns="" xmlns:a16="http://schemas.microsoft.com/office/drawing/2014/main" id="{667CCC02-AF6F-A049-92A5-D10C55CEDBDA}"/>
              </a:ext>
            </a:extLst>
          </p:cNvPr>
          <p:cNvSpPr>
            <a:spLocks noGrp="1"/>
          </p:cNvSpPr>
          <p:nvPr>
            <p:ph type="pic" sz="quarter" idx="17"/>
          </p:nvPr>
        </p:nvSpPr>
        <p:spPr>
          <a:xfrm>
            <a:off x="13770387" y="7981951"/>
            <a:ext cx="3254428"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
        <p:nvSpPr>
          <p:cNvPr id="18" name="Picture Placeholder 5">
            <a:extLst>
              <a:ext uri="{FF2B5EF4-FFF2-40B4-BE49-F238E27FC236}">
                <a16:creationId xmlns="" xmlns:a16="http://schemas.microsoft.com/office/drawing/2014/main" id="{A6281ABD-8226-9E40-9730-02B5430770DE}"/>
              </a:ext>
            </a:extLst>
          </p:cNvPr>
          <p:cNvSpPr>
            <a:spLocks noGrp="1"/>
          </p:cNvSpPr>
          <p:nvPr>
            <p:ph type="pic" sz="quarter" idx="18"/>
          </p:nvPr>
        </p:nvSpPr>
        <p:spPr>
          <a:xfrm>
            <a:off x="19752087" y="7981951"/>
            <a:ext cx="3254428" cy="3254428"/>
          </a:xfrm>
          <a:prstGeom prst="rect">
            <a:avLst/>
          </a:prstGeom>
          <a:blipFill>
            <a:blip r:embed="rId2" cstate="email">
              <a:extLst>
                <a:ext uri="{28A0092B-C50C-407E-A947-70E740481C1C}">
                  <a14:useLocalDpi xmlns:a14="http://schemas.microsoft.com/office/drawing/2010/main"/>
                </a:ext>
              </a:extLst>
            </a:blip>
            <a:stretch>
              <a:fillRect/>
            </a:stretch>
          </a:blipFill>
          <a:ln w="254000" cmpd="sng">
            <a:solidFill>
              <a:schemeClr val="accent3"/>
            </a:solidFill>
            <a:miter lim="800000"/>
          </a:ln>
        </p:spPr>
        <p:txBody>
          <a:bodyPr/>
          <a:lstStyle>
            <a:lvl1pPr>
              <a:defRPr sz="3000"/>
            </a:lvl1pPr>
          </a:lstStyle>
          <a:p>
            <a:endParaRPr lang="en-US"/>
          </a:p>
        </p:txBody>
      </p:sp>
    </p:spTree>
    <p:extLst>
      <p:ext uri="{BB962C8B-B14F-4D97-AF65-F5344CB8AC3E}">
        <p14:creationId xmlns:p14="http://schemas.microsoft.com/office/powerpoint/2010/main" val="4183168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Product 1">
    <p:spTree>
      <p:nvGrpSpPr>
        <p:cNvPr id="1" name=""/>
        <p:cNvGrpSpPr/>
        <p:nvPr/>
      </p:nvGrpSpPr>
      <p:grpSpPr>
        <a:xfrm>
          <a:off x="0" y="0"/>
          <a:ext cx="0" cy="0"/>
          <a:chOff x="0" y="0"/>
          <a:chExt cx="0" cy="0"/>
        </a:xfrm>
      </p:grpSpPr>
      <p:sp>
        <p:nvSpPr>
          <p:cNvPr id="4" name="Picture Placeholder 5">
            <a:extLst>
              <a:ext uri="{FF2B5EF4-FFF2-40B4-BE49-F238E27FC236}">
                <a16:creationId xmlns="" xmlns:a16="http://schemas.microsoft.com/office/drawing/2014/main" id="{B8BD639C-D806-7549-BC95-83CE66AF7D40}"/>
              </a:ext>
            </a:extLst>
          </p:cNvPr>
          <p:cNvSpPr>
            <a:spLocks noGrp="1"/>
          </p:cNvSpPr>
          <p:nvPr>
            <p:ph type="pic" sz="quarter" idx="10"/>
          </p:nvPr>
        </p:nvSpPr>
        <p:spPr>
          <a:xfrm>
            <a:off x="6947650" y="3171828"/>
            <a:ext cx="17436350" cy="10544171"/>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197136396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Product 2">
    <p:spTree>
      <p:nvGrpSpPr>
        <p:cNvPr id="1" name=""/>
        <p:cNvGrpSpPr/>
        <p:nvPr/>
      </p:nvGrpSpPr>
      <p:grpSpPr>
        <a:xfrm>
          <a:off x="0" y="0"/>
          <a:ext cx="0" cy="0"/>
          <a:chOff x="0" y="0"/>
          <a:chExt cx="0" cy="0"/>
        </a:xfrm>
      </p:grpSpPr>
      <p:sp>
        <p:nvSpPr>
          <p:cNvPr id="8" name="Picture Placeholder 5">
            <a:extLst>
              <a:ext uri="{FF2B5EF4-FFF2-40B4-BE49-F238E27FC236}">
                <a16:creationId xmlns="" xmlns:a16="http://schemas.microsoft.com/office/drawing/2014/main" id="{0193F009-F46C-7C4A-91CA-7CC0A8458C02}"/>
              </a:ext>
            </a:extLst>
          </p:cNvPr>
          <p:cNvSpPr>
            <a:spLocks noGrp="1"/>
          </p:cNvSpPr>
          <p:nvPr>
            <p:ph type="pic" sz="quarter" idx="10"/>
          </p:nvPr>
        </p:nvSpPr>
        <p:spPr>
          <a:xfrm>
            <a:off x="12196766" y="2603861"/>
            <a:ext cx="6139663" cy="4700048"/>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9" name="Picture Placeholder 5">
            <a:extLst>
              <a:ext uri="{FF2B5EF4-FFF2-40B4-BE49-F238E27FC236}">
                <a16:creationId xmlns="" xmlns:a16="http://schemas.microsoft.com/office/drawing/2014/main" id="{A321220E-2018-FA46-89C1-90E12DEB2AB0}"/>
              </a:ext>
            </a:extLst>
          </p:cNvPr>
          <p:cNvSpPr>
            <a:spLocks noGrp="1"/>
          </p:cNvSpPr>
          <p:nvPr>
            <p:ph type="pic" sz="quarter" idx="11"/>
          </p:nvPr>
        </p:nvSpPr>
        <p:spPr>
          <a:xfrm>
            <a:off x="18388016" y="7347311"/>
            <a:ext cx="6139663" cy="4700048"/>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10" name="Picture Placeholder 5">
            <a:extLst>
              <a:ext uri="{FF2B5EF4-FFF2-40B4-BE49-F238E27FC236}">
                <a16:creationId xmlns="" xmlns:a16="http://schemas.microsoft.com/office/drawing/2014/main" id="{5203ADC4-9B58-554E-9FDB-46D8F5CA0684}"/>
              </a:ext>
            </a:extLst>
          </p:cNvPr>
          <p:cNvSpPr>
            <a:spLocks noGrp="1"/>
          </p:cNvSpPr>
          <p:nvPr>
            <p:ph type="pic" sz="quarter" idx="12"/>
          </p:nvPr>
        </p:nvSpPr>
        <p:spPr>
          <a:xfrm>
            <a:off x="-166684" y="2603861"/>
            <a:ext cx="6139663" cy="4700048"/>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
        <p:nvSpPr>
          <p:cNvPr id="11" name="Picture Placeholder 5">
            <a:extLst>
              <a:ext uri="{FF2B5EF4-FFF2-40B4-BE49-F238E27FC236}">
                <a16:creationId xmlns="" xmlns:a16="http://schemas.microsoft.com/office/drawing/2014/main" id="{99E05C60-985D-0D42-B3AE-831BC1D28F35}"/>
              </a:ext>
            </a:extLst>
          </p:cNvPr>
          <p:cNvSpPr>
            <a:spLocks noGrp="1"/>
          </p:cNvSpPr>
          <p:nvPr>
            <p:ph type="pic" sz="quarter" idx="13"/>
          </p:nvPr>
        </p:nvSpPr>
        <p:spPr>
          <a:xfrm>
            <a:off x="6005516" y="7347311"/>
            <a:ext cx="6139663" cy="4700048"/>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a:defRPr sz="3000"/>
            </a:lvl1pPr>
          </a:lstStyle>
          <a:p>
            <a:endParaRPr lang="en-US"/>
          </a:p>
        </p:txBody>
      </p:sp>
    </p:spTree>
    <p:extLst>
      <p:ext uri="{BB962C8B-B14F-4D97-AF65-F5344CB8AC3E}">
        <p14:creationId xmlns:p14="http://schemas.microsoft.com/office/powerpoint/2010/main" val="33442685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2" r:id="rId22"/>
  </p:sldLayoutIdLst>
  <p:transition spd="med"/>
  <p:txStyles>
    <p:title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panose="020B0604020202020204" pitchFamily="34" charset="0"/>
          <a:ea typeface="Helvetica Neue"/>
          <a:cs typeface="Arial" panose="020B0604020202020204" pitchFamily="34" charset="0"/>
          <a:sym typeface="Helvetica Neue"/>
        </a:defRPr>
      </a:lvl1pPr>
      <a:lvl2pPr marL="0" marR="0" indent="3429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2pPr>
      <a:lvl3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3pPr>
      <a:lvl4pPr marL="0" marR="0" indent="10287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4pPr>
      <a:lvl5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5pPr>
      <a:lvl6pPr marL="0" marR="0" indent="17145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6pPr>
      <a:lvl7pPr marL="0" marR="0" indent="2057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7pPr>
      <a:lvl8pPr marL="0" marR="0" indent="24003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8pPr>
      <a:lvl9pPr marL="0" marR="0" indent="2743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9pPr>
    </p:titleStyle>
    <p:bodyStyle>
      <a:lvl1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panose="020B0604020202020204" pitchFamily="34" charset="0"/>
          <a:ea typeface="Helvetica Neue"/>
          <a:cs typeface="Arial" panose="020B0604020202020204" pitchFamily="34" charset="0"/>
          <a:sym typeface="Helvetica Neue"/>
        </a:defRPr>
      </a:lvl1pPr>
      <a:lvl2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panose="020B0604020202020204" pitchFamily="34" charset="0"/>
          <a:ea typeface="Helvetica Neue"/>
          <a:cs typeface="Arial" panose="020B0604020202020204" pitchFamily="34" charset="0"/>
          <a:sym typeface="Helvetica Neue"/>
        </a:defRPr>
      </a:lvl2pPr>
      <a:lvl3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panose="020B0604020202020204" pitchFamily="34" charset="0"/>
          <a:ea typeface="Helvetica Neue"/>
          <a:cs typeface="Arial" panose="020B0604020202020204" pitchFamily="34" charset="0"/>
          <a:sym typeface="Helvetica Neue"/>
        </a:defRPr>
      </a:lvl3pPr>
      <a:lvl4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panose="020B0604020202020204" pitchFamily="34" charset="0"/>
          <a:ea typeface="Helvetica Neue"/>
          <a:cs typeface="Arial" panose="020B0604020202020204" pitchFamily="34" charset="0"/>
          <a:sym typeface="Helvetica Neue"/>
        </a:defRPr>
      </a:lvl4pPr>
      <a:lvl5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panose="020B0604020202020204" pitchFamily="34" charset="0"/>
          <a:ea typeface="Helvetica Neue"/>
          <a:cs typeface="Arial" panose="020B0604020202020204" pitchFamily="34" charset="0"/>
          <a:sym typeface="Helvetica Neue"/>
        </a:defRPr>
      </a:lvl5pPr>
      <a:lvl6pPr marL="0" marR="0" indent="35560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0" marR="0" indent="71120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0" marR="0" indent="106680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0" marR="0" indent="142240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1pPr>
      <a:lvl2pPr marL="0" marR="0" indent="34290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2pPr>
      <a:lvl3pPr marL="0" marR="0" indent="68580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3pPr>
      <a:lvl4pPr marL="0" marR="0" indent="102870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4pPr>
      <a:lvl5pPr marL="0" marR="0" indent="137160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5pPr>
      <a:lvl6pPr marL="0" marR="0" indent="171450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6pPr>
      <a:lvl7pPr marL="0" marR="0" indent="205740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7pPr>
      <a:lvl8pPr marL="0" marR="0" indent="240030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8pPr>
      <a:lvl9pPr marL="0" marR="0" indent="2743200" algn="ctr" defTabSz="825500" latinLnBrk="0">
        <a:lnSpc>
          <a:spcPct val="100000"/>
        </a:lnSpc>
        <a:spcBef>
          <a:spcPts val="0"/>
        </a:spcBef>
        <a:spcAft>
          <a:spcPts val="0"/>
        </a:spcAft>
        <a:buClrTx/>
        <a:buSzTx/>
        <a:buFontTx/>
        <a:buNone/>
        <a:tabLst/>
        <a:defRPr sz="3600" b="1" i="0" u="none" strike="noStrike" cap="none" spc="0" baseline="0">
          <a:ln>
            <a:noFill/>
          </a:ln>
          <a:solidFill>
            <a:schemeClr val="tx1"/>
          </a:solidFill>
          <a:uFillTx/>
          <a:latin typeface="+mn-lt"/>
          <a:ea typeface="+mn-ea"/>
          <a:cs typeface="+mn-cs"/>
          <a:sym typeface="Ubuntu"/>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2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2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2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 t="-82" r="-232" b="-642"/>
          <a:stretch/>
        </p:blipFill>
        <p:spPr>
          <a:xfrm>
            <a:off x="6540500" y="566065"/>
            <a:ext cx="5499100" cy="6858000"/>
          </a:xfrm>
        </p:spPr>
      </p:pic>
      <p:pic>
        <p:nvPicPr>
          <p:cNvPr id="6" name="Picture Placeholder 5"/>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11190514" y="7424065"/>
            <a:ext cx="9100026" cy="4196122"/>
          </a:xfrm>
        </p:spPr>
      </p:pic>
      <p:sp>
        <p:nvSpPr>
          <p:cNvPr id="25" name="Year Report"/>
          <p:cNvSpPr/>
          <p:nvPr/>
        </p:nvSpPr>
        <p:spPr>
          <a:xfrm>
            <a:off x="13119455" y="4480776"/>
            <a:ext cx="7016344" cy="1308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10000">
                <a:solidFill>
                  <a:srgbClr val="323C40"/>
                </a:solidFill>
                <a:latin typeface="Ubuntu Medium"/>
                <a:ea typeface="Ubuntu Medium"/>
                <a:cs typeface="Ubuntu Medium"/>
                <a:sym typeface="Ubuntu Medium"/>
              </a:defRPr>
            </a:lvl1pPr>
          </a:lstStyle>
          <a:p>
            <a:r>
              <a:rPr lang="fa-IR" dirty="0" smtClean="0">
                <a:solidFill>
                  <a:schemeClr val="tx1"/>
                </a:solidFill>
                <a:cs typeface="B Yekan" panose="00000400000000000000" pitchFamily="2" charset="-78"/>
              </a:rPr>
              <a:t>گزارش یکساله</a:t>
            </a:r>
            <a:endParaRPr dirty="0">
              <a:solidFill>
                <a:schemeClr val="tx1"/>
              </a:solidFill>
              <a:cs typeface="B Yekan" panose="00000400000000000000" pitchFamily="2" charset="-78"/>
            </a:endParaRPr>
          </a:p>
        </p:txBody>
      </p:sp>
      <p:sp>
        <p:nvSpPr>
          <p:cNvPr id="27" name="2020"/>
          <p:cNvSpPr/>
          <p:nvPr/>
        </p:nvSpPr>
        <p:spPr>
          <a:xfrm>
            <a:off x="13152656" y="5824169"/>
            <a:ext cx="5343088" cy="627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l" defTabSz="1155700">
              <a:lnSpc>
                <a:spcPct val="80000"/>
              </a:lnSpc>
              <a:defRPr sz="3000" b="1" cap="all" spc="4500">
                <a:solidFill>
                  <a:srgbClr val="323C40"/>
                </a:solidFill>
                <a:latin typeface="Ubuntu"/>
                <a:ea typeface="Ubuntu"/>
                <a:cs typeface="Ubuntu"/>
                <a:sym typeface="Ubuntu"/>
              </a:defRPr>
            </a:lvl1pPr>
          </a:lstStyle>
          <a:p>
            <a:r>
              <a:rPr lang="fa-IR" sz="4800" dirty="0" smtClean="0">
                <a:solidFill>
                  <a:schemeClr val="tx1"/>
                </a:solidFill>
                <a:cs typeface="B Yekan" panose="00000400000000000000" pitchFamily="2" charset="-78"/>
              </a:rPr>
              <a:t>1400</a:t>
            </a:r>
            <a:endParaRPr dirty="0">
              <a:solidFill>
                <a:schemeClr val="tx1"/>
              </a:solidFill>
              <a:cs typeface="B Yekan" panose="00000400000000000000" pitchFamily="2" charset="-78"/>
            </a:endParaRPr>
          </a:p>
        </p:txBody>
      </p:sp>
      <p:sp>
        <p:nvSpPr>
          <p:cNvPr id="10" name="Total revenue">
            <a:extLst>
              <a:ext uri="{FF2B5EF4-FFF2-40B4-BE49-F238E27FC236}">
                <a16:creationId xmlns="" xmlns:a16="http://schemas.microsoft.com/office/drawing/2014/main" id="{BDE8DFB5-FC8A-4F43-B61E-7787F7D9D1DC}"/>
              </a:ext>
            </a:extLst>
          </p:cNvPr>
          <p:cNvSpPr/>
          <p:nvPr/>
        </p:nvSpPr>
        <p:spPr>
          <a:xfrm>
            <a:off x="658690" y="10378424"/>
            <a:ext cx="709809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pPr algn="r"/>
            <a:r>
              <a:rPr lang="fa-IR" sz="4000" b="0" dirty="0" smtClean="0">
                <a:solidFill>
                  <a:schemeClr val="tx1"/>
                </a:solidFill>
                <a:cs typeface="B Yekan" panose="00000400000000000000" pitchFamily="2" charset="-78"/>
              </a:rPr>
              <a:t>روابط عمومی بهزیستی شهرستان اسکو</a:t>
            </a:r>
            <a:endParaRPr sz="4000" b="0" dirty="0">
              <a:solidFill>
                <a:schemeClr val="tx1"/>
              </a:solidFill>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quare"/>
          <p:cNvSpPr/>
          <p:nvPr/>
        </p:nvSpPr>
        <p:spPr>
          <a:xfrm>
            <a:off x="3689350" y="3968750"/>
            <a:ext cx="2197100" cy="2197100"/>
          </a:xfrm>
          <a:prstGeom prst="rect">
            <a:avLst/>
          </a:prstGeom>
          <a:solidFill>
            <a:schemeClr val="accent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214" name="Square"/>
          <p:cNvSpPr/>
          <p:nvPr/>
        </p:nvSpPr>
        <p:spPr>
          <a:xfrm>
            <a:off x="11169650" y="3968750"/>
            <a:ext cx="2197100" cy="2197100"/>
          </a:xfrm>
          <a:prstGeom prst="rect">
            <a:avLst/>
          </a:prstGeom>
          <a:solidFill>
            <a:schemeClr val="accent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215" name="Square"/>
          <p:cNvSpPr/>
          <p:nvPr/>
        </p:nvSpPr>
        <p:spPr>
          <a:xfrm>
            <a:off x="18535650" y="3968750"/>
            <a:ext cx="2197100" cy="2197100"/>
          </a:xfrm>
          <a:prstGeom prst="rect">
            <a:avLst/>
          </a:prstGeom>
          <a:solidFill>
            <a:schemeClr val="accent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216" name="What We Do"/>
          <p:cNvSpPr/>
          <p:nvPr/>
        </p:nvSpPr>
        <p:spPr>
          <a:xfrm>
            <a:off x="8254999" y="996950"/>
            <a:ext cx="8026401" cy="78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r>
              <a:rPr lang="fa-IR" dirty="0" smtClean="0">
                <a:solidFill>
                  <a:schemeClr val="tx1"/>
                </a:solidFill>
                <a:cs typeface="B Yekan" panose="00000400000000000000" pitchFamily="2" charset="-78"/>
              </a:rPr>
              <a:t>دفتر مشاوره پیشگیری</a:t>
            </a:r>
            <a:endParaRPr dirty="0">
              <a:solidFill>
                <a:schemeClr val="tx1"/>
              </a:solidFill>
              <a:cs typeface="B Yekan" panose="00000400000000000000" pitchFamily="2" charset="-78"/>
            </a:endParaRPr>
          </a:p>
        </p:txBody>
      </p:sp>
      <p:sp>
        <p:nvSpPr>
          <p:cNvPr id="217" name="Nam quam nunc, blandit vel, luctus pulvinar, hendrerit id, lorem. Maecenas nec odio et ante tincidunt tempus."/>
          <p:cNvSpPr/>
          <p:nvPr/>
        </p:nvSpPr>
        <p:spPr>
          <a:xfrm>
            <a:off x="1870096" y="8121650"/>
            <a:ext cx="5842001" cy="251460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52500">
              <a:lnSpc>
                <a:spcPct val="130000"/>
              </a:lnSpc>
              <a:buClr>
                <a:srgbClr val="E9F6FA"/>
              </a:buClr>
              <a:defRPr sz="3000">
                <a:solidFill>
                  <a:srgbClr val="323C40"/>
                </a:solidFill>
                <a:uFill>
                  <a:solidFill>
                    <a:srgbClr val="323C40"/>
                  </a:solidFill>
                </a:uFill>
              </a:defRPr>
            </a:lvl1pPr>
          </a:lstStyle>
          <a:p>
            <a:r>
              <a:rPr lang="fa-IR" dirty="0">
                <a:cs typeface="B Yekan" panose="00000400000000000000" pitchFamily="2" charset="-78"/>
              </a:rPr>
              <a:t>ارائه یاری برگ مشاوره</a:t>
            </a:r>
            <a:endParaRPr dirty="0">
              <a:cs typeface="B Yekan" panose="00000400000000000000" pitchFamily="2" charset="-78"/>
            </a:endParaRPr>
          </a:p>
        </p:txBody>
      </p:sp>
      <p:sp>
        <p:nvSpPr>
          <p:cNvPr id="218" name="Service One"/>
          <p:cNvSpPr/>
          <p:nvPr/>
        </p:nvSpPr>
        <p:spPr>
          <a:xfrm>
            <a:off x="3191305" y="7392043"/>
            <a:ext cx="3199594" cy="392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3000" b="1">
                <a:solidFill>
                  <a:srgbClr val="323C40"/>
                </a:solidFill>
                <a:latin typeface="Ubuntu"/>
                <a:ea typeface="Ubuntu"/>
                <a:cs typeface="Ubuntu"/>
                <a:sym typeface="Ubuntu"/>
              </a:defRPr>
            </a:lvl1pPr>
          </a:lstStyle>
          <a:p>
            <a:r>
              <a:rPr lang="fa-IR" b="0" dirty="0">
                <a:uFill>
                  <a:solidFill>
                    <a:srgbClr val="323C40"/>
                  </a:solidFill>
                </a:uFill>
                <a:latin typeface="Helvetica Neue"/>
                <a:ea typeface="Helvetica Neue"/>
                <a:cs typeface="B Yekan" panose="00000400000000000000" pitchFamily="2" charset="-78"/>
              </a:rPr>
              <a:t>بالغ بر 80 میلیون ریال</a:t>
            </a:r>
            <a:endParaRPr b="0" dirty="0">
              <a:uFill>
                <a:solidFill>
                  <a:srgbClr val="323C40"/>
                </a:solidFill>
              </a:uFill>
              <a:latin typeface="Helvetica Neue"/>
              <a:ea typeface="Helvetica Neue"/>
              <a:cs typeface="B Yekan" panose="00000400000000000000" pitchFamily="2" charset="-78"/>
            </a:endParaRPr>
          </a:p>
        </p:txBody>
      </p:sp>
      <p:sp>
        <p:nvSpPr>
          <p:cNvPr id="219" name="Nam quam nunc, blandit vel, luctus pulvinar, hendrerit id, lorem. Maecenas nec odio et ante tincidunt tempus."/>
          <p:cNvSpPr/>
          <p:nvPr/>
        </p:nvSpPr>
        <p:spPr>
          <a:xfrm>
            <a:off x="9350396" y="8121650"/>
            <a:ext cx="5842001" cy="251460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52500">
              <a:lnSpc>
                <a:spcPct val="130000"/>
              </a:lnSpc>
              <a:buClr>
                <a:srgbClr val="E9F6FA"/>
              </a:buClr>
              <a:defRPr sz="3000">
                <a:solidFill>
                  <a:srgbClr val="323C40"/>
                </a:solidFill>
                <a:uFill>
                  <a:solidFill>
                    <a:srgbClr val="323C40"/>
                  </a:solidFill>
                </a:uFill>
              </a:defRPr>
            </a:lvl1pPr>
          </a:lstStyle>
          <a:p>
            <a:r>
              <a:rPr lang="fa-IR" dirty="0">
                <a:cs typeface="B Yekan" panose="00000400000000000000" pitchFamily="2" charset="-78"/>
              </a:rPr>
              <a:t>خدمات مشاوره در مراکز غیردولتی</a:t>
            </a:r>
            <a:endParaRPr dirty="0">
              <a:cs typeface="B Yekan" panose="00000400000000000000" pitchFamily="2" charset="-78"/>
            </a:endParaRPr>
          </a:p>
        </p:txBody>
      </p:sp>
      <p:sp>
        <p:nvSpPr>
          <p:cNvPr id="220" name="Service Two"/>
          <p:cNvSpPr/>
          <p:nvPr/>
        </p:nvSpPr>
        <p:spPr>
          <a:xfrm>
            <a:off x="11375321" y="7392043"/>
            <a:ext cx="1792157" cy="392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3000" b="1">
                <a:solidFill>
                  <a:srgbClr val="323C40"/>
                </a:solidFill>
                <a:latin typeface="Ubuntu"/>
                <a:ea typeface="Ubuntu"/>
                <a:cs typeface="Ubuntu"/>
                <a:sym typeface="Ubuntu"/>
              </a:defRPr>
            </a:lvl1pPr>
          </a:lstStyle>
          <a:p>
            <a:r>
              <a:rPr lang="fa-IR" b="0" dirty="0">
                <a:uFill>
                  <a:solidFill>
                    <a:srgbClr val="323C40"/>
                  </a:solidFill>
                </a:uFill>
                <a:latin typeface="Helvetica Neue"/>
                <a:ea typeface="Helvetica Neue"/>
                <a:cs typeface="B Yekan" panose="00000400000000000000" pitchFamily="2" charset="-78"/>
              </a:rPr>
              <a:t>1592 جلسه</a:t>
            </a:r>
            <a:endParaRPr b="0" dirty="0">
              <a:uFill>
                <a:solidFill>
                  <a:srgbClr val="323C40"/>
                </a:solidFill>
              </a:uFill>
              <a:latin typeface="Helvetica Neue"/>
              <a:ea typeface="Helvetica Neue"/>
              <a:cs typeface="B Yekan" panose="00000400000000000000" pitchFamily="2" charset="-78"/>
            </a:endParaRPr>
          </a:p>
        </p:txBody>
      </p:sp>
      <p:sp>
        <p:nvSpPr>
          <p:cNvPr id="221" name="Nam quam nunc, blandit vel, luctus pulvinar, hendrerit id, lorem. Maecenas nec odio et ante tincidunt tempus."/>
          <p:cNvSpPr/>
          <p:nvPr/>
        </p:nvSpPr>
        <p:spPr>
          <a:xfrm>
            <a:off x="16716396" y="8121650"/>
            <a:ext cx="5842001" cy="251460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52500">
              <a:lnSpc>
                <a:spcPct val="130000"/>
              </a:lnSpc>
              <a:buClr>
                <a:srgbClr val="E9F6FA"/>
              </a:buClr>
              <a:defRPr sz="3000">
                <a:solidFill>
                  <a:srgbClr val="323C40"/>
                </a:solidFill>
                <a:uFill>
                  <a:solidFill>
                    <a:srgbClr val="323C40"/>
                  </a:solidFill>
                </a:uFill>
              </a:defRPr>
            </a:lvl1pPr>
          </a:lstStyle>
          <a:p>
            <a:r>
              <a:rPr lang="fa-IR" dirty="0">
                <a:cs typeface="B Yekan" panose="00000400000000000000" pitchFamily="2" charset="-78"/>
              </a:rPr>
              <a:t>خدمات مشاوره در مراکز دولتی</a:t>
            </a:r>
            <a:endParaRPr dirty="0">
              <a:solidFill>
                <a:schemeClr val="tx1"/>
              </a:solidFill>
              <a:latin typeface="Arial" panose="020B0604020202020204" pitchFamily="34" charset="0"/>
              <a:cs typeface="B Yekan" panose="00000400000000000000" pitchFamily="2" charset="-78"/>
            </a:endParaRPr>
          </a:p>
        </p:txBody>
      </p:sp>
      <p:sp>
        <p:nvSpPr>
          <p:cNvPr id="222" name="Service Three"/>
          <p:cNvSpPr/>
          <p:nvPr/>
        </p:nvSpPr>
        <p:spPr>
          <a:xfrm>
            <a:off x="18855133" y="7392043"/>
            <a:ext cx="1564531" cy="392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3000" b="1">
                <a:solidFill>
                  <a:srgbClr val="323C40"/>
                </a:solidFill>
                <a:latin typeface="Ubuntu"/>
                <a:ea typeface="Ubuntu"/>
                <a:cs typeface="Ubuntu"/>
                <a:sym typeface="Ubuntu"/>
              </a:defRPr>
            </a:lvl1pPr>
          </a:lstStyle>
          <a:p>
            <a:r>
              <a:rPr lang="fa-IR" b="0" dirty="0">
                <a:uFill>
                  <a:solidFill>
                    <a:srgbClr val="323C40"/>
                  </a:solidFill>
                </a:uFill>
                <a:latin typeface="Helvetica Neue"/>
                <a:ea typeface="Helvetica Neue"/>
                <a:cs typeface="B Yekan" panose="00000400000000000000" pitchFamily="2" charset="-78"/>
                <a:sym typeface="Helvetica Neue"/>
              </a:rPr>
              <a:t>104 جلسه</a:t>
            </a:r>
            <a:endParaRPr b="0" dirty="0">
              <a:uFill>
                <a:solidFill>
                  <a:srgbClr val="323C40"/>
                </a:solidFill>
              </a:uFill>
              <a:latin typeface="Helvetica Neue"/>
              <a:ea typeface="Helvetica Neue"/>
              <a:cs typeface="B Yekan" panose="00000400000000000000" pitchFamily="2" charset="-78"/>
              <a:sym typeface="Helvetica Neue"/>
            </a:endParaRPr>
          </a:p>
        </p:txBody>
      </p:sp>
      <p:sp>
        <p:nvSpPr>
          <p:cNvPr id="223" name="02"/>
          <p:cNvSpPr/>
          <p:nvPr/>
        </p:nvSpPr>
        <p:spPr>
          <a:xfrm>
            <a:off x="10936898" y="4559468"/>
            <a:ext cx="2668999"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7200" b="1" cap="all">
                <a:solidFill>
                  <a:srgbClr val="323C40"/>
                </a:solidFill>
                <a:latin typeface="Ubuntu"/>
                <a:ea typeface="Ubuntu"/>
                <a:cs typeface="Ubuntu"/>
                <a:sym typeface="Ubuntu"/>
              </a:defRPr>
            </a:lvl1pPr>
          </a:lstStyle>
          <a:p>
            <a:r>
              <a:rPr lang="fa-IR" sz="6600" dirty="0">
                <a:solidFill>
                  <a:schemeClr val="tx1"/>
                </a:solidFill>
                <a:cs typeface="B Yekan" panose="00000400000000000000" pitchFamily="2" charset="-78"/>
              </a:rPr>
              <a:t>870 نفر</a:t>
            </a:r>
            <a:endParaRPr sz="6600" dirty="0">
              <a:solidFill>
                <a:schemeClr val="tx1"/>
              </a:solidFill>
              <a:cs typeface="B Yekan" panose="00000400000000000000" pitchFamily="2" charset="-78"/>
            </a:endParaRPr>
          </a:p>
        </p:txBody>
      </p:sp>
      <p:sp>
        <p:nvSpPr>
          <p:cNvPr id="224" name="03"/>
          <p:cNvSpPr/>
          <p:nvPr/>
        </p:nvSpPr>
        <p:spPr>
          <a:xfrm>
            <a:off x="18302898" y="4559468"/>
            <a:ext cx="2668999"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7200" b="1" cap="all">
                <a:solidFill>
                  <a:srgbClr val="323C40"/>
                </a:solidFill>
                <a:latin typeface="Ubuntu"/>
                <a:ea typeface="Ubuntu"/>
                <a:cs typeface="Ubuntu"/>
                <a:sym typeface="Ubuntu"/>
              </a:defRPr>
            </a:lvl1pPr>
          </a:lstStyle>
          <a:p>
            <a:r>
              <a:rPr lang="fa-IR" sz="6600" dirty="0" smtClean="0">
                <a:solidFill>
                  <a:schemeClr val="tx1"/>
                </a:solidFill>
                <a:cs typeface="B Yekan" panose="00000400000000000000" pitchFamily="2" charset="-78"/>
              </a:rPr>
              <a:t>104 نفر</a:t>
            </a:r>
            <a:endParaRPr sz="6600" dirty="0">
              <a:solidFill>
                <a:schemeClr val="tx1"/>
              </a:solidFill>
              <a:cs typeface="B Yekan" panose="00000400000000000000" pitchFamily="2" charset="-78"/>
            </a:endParaRPr>
          </a:p>
        </p:txBody>
      </p:sp>
      <p:sp>
        <p:nvSpPr>
          <p:cNvPr id="225" name="01"/>
          <p:cNvSpPr/>
          <p:nvPr/>
        </p:nvSpPr>
        <p:spPr>
          <a:xfrm>
            <a:off x="3706665" y="4559468"/>
            <a:ext cx="2168862"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7200" b="1" cap="all">
                <a:solidFill>
                  <a:srgbClr val="323C40"/>
                </a:solidFill>
                <a:latin typeface="Ubuntu"/>
                <a:ea typeface="Ubuntu"/>
                <a:cs typeface="Ubuntu"/>
                <a:sym typeface="Ubuntu"/>
              </a:defRPr>
            </a:lvl1pPr>
          </a:lstStyle>
          <a:p>
            <a:r>
              <a:rPr lang="fa-IR" sz="6600" dirty="0">
                <a:solidFill>
                  <a:schemeClr val="tx1"/>
                </a:solidFill>
                <a:cs typeface="B Yekan" panose="00000400000000000000" pitchFamily="2" charset="-78"/>
              </a:rPr>
              <a:t>53 نفر</a:t>
            </a:r>
            <a:endParaRPr sz="6600" dirty="0">
              <a:solidFill>
                <a:schemeClr val="tx1"/>
              </a:solidFill>
              <a:cs typeface="B Yekan" panose="00000400000000000000" pitchFamily="2" charset="-78"/>
            </a:endParaRPr>
          </a:p>
        </p:txBody>
      </p:sp>
      <p:sp>
        <p:nvSpPr>
          <p:cNvPr id="226" name="Square"/>
          <p:cNvSpPr/>
          <p:nvPr/>
        </p:nvSpPr>
        <p:spPr>
          <a:xfrm>
            <a:off x="3276600" y="3556000"/>
            <a:ext cx="3022600" cy="30226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227" name="Square"/>
          <p:cNvSpPr/>
          <p:nvPr/>
        </p:nvSpPr>
        <p:spPr>
          <a:xfrm>
            <a:off x="10756900" y="3556000"/>
            <a:ext cx="3022600" cy="30226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228" name="Square"/>
          <p:cNvSpPr/>
          <p:nvPr/>
        </p:nvSpPr>
        <p:spPr>
          <a:xfrm>
            <a:off x="18122900" y="3556000"/>
            <a:ext cx="3022600" cy="30226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7990115" y="10972798"/>
            <a:ext cx="91440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rtl="1"/>
            <a:r>
              <a:rPr lang="fa-IR" sz="3200" dirty="0">
                <a:cs typeface="B Yekan" panose="00000400000000000000" pitchFamily="2" charset="-78"/>
              </a:rPr>
              <a:t>راه اندازی سامانه تصمیم (مشاوره پیش از طلاق)</a:t>
            </a:r>
            <a:endParaRPr lang="en-US" sz="3200" dirty="0">
              <a:cs typeface="B Yekan" panose="00000400000000000000" pitchFamily="2" charset="-78"/>
            </a:endParaRPr>
          </a:p>
          <a:p>
            <a:pPr rtl="1"/>
            <a:r>
              <a:rPr lang="fa-IR" sz="3200" dirty="0">
                <a:cs typeface="B Yekan" panose="00000400000000000000" pitchFamily="2" charset="-78"/>
              </a:rPr>
              <a:t>راه اندازی سامانه </a:t>
            </a:r>
            <a:r>
              <a:rPr lang="fa-IR" sz="3200" dirty="0" smtClean="0">
                <a:cs typeface="B Yekan" panose="00000400000000000000" pitchFamily="2" charset="-78"/>
              </a:rPr>
              <a:t>مشاوره</a:t>
            </a:r>
            <a:endParaRPr lang="en-US" sz="3200" dirty="0">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Shape"/>
          <p:cNvSpPr/>
          <p:nvPr/>
        </p:nvSpPr>
        <p:spPr>
          <a:xfrm>
            <a:off x="-426885" y="2393569"/>
            <a:ext cx="13116173" cy="9529350"/>
          </a:xfrm>
          <a:custGeom>
            <a:avLst/>
            <a:gdLst/>
            <a:ahLst/>
            <a:cxnLst>
              <a:cxn ang="0">
                <a:pos x="wd2" y="hd2"/>
              </a:cxn>
              <a:cxn ang="5400000">
                <a:pos x="wd2" y="hd2"/>
              </a:cxn>
              <a:cxn ang="10800000">
                <a:pos x="wd2" y="hd2"/>
              </a:cxn>
              <a:cxn ang="16200000">
                <a:pos x="wd2" y="hd2"/>
              </a:cxn>
            </a:cxnLst>
            <a:rect l="0" t="0" r="r" b="b"/>
            <a:pathLst>
              <a:path w="21600" h="21600" extrusionOk="0">
                <a:moveTo>
                  <a:pt x="21600" y="1040"/>
                </a:moveTo>
                <a:lnTo>
                  <a:pt x="21600" y="1040"/>
                </a:lnTo>
                <a:cubicBezTo>
                  <a:pt x="21600" y="474"/>
                  <a:pt x="21293" y="0"/>
                  <a:pt x="20904" y="0"/>
                </a:cubicBezTo>
                <a:cubicBezTo>
                  <a:pt x="716" y="0"/>
                  <a:pt x="716" y="0"/>
                  <a:pt x="716" y="0"/>
                </a:cubicBezTo>
                <a:cubicBezTo>
                  <a:pt x="327" y="0"/>
                  <a:pt x="0" y="474"/>
                  <a:pt x="0" y="1040"/>
                </a:cubicBezTo>
                <a:cubicBezTo>
                  <a:pt x="0" y="20589"/>
                  <a:pt x="0" y="20589"/>
                  <a:pt x="0" y="20589"/>
                </a:cubicBezTo>
                <a:cubicBezTo>
                  <a:pt x="0" y="21153"/>
                  <a:pt x="327" y="21600"/>
                  <a:pt x="716" y="21600"/>
                </a:cubicBezTo>
                <a:cubicBezTo>
                  <a:pt x="20904" y="21600"/>
                  <a:pt x="20904" y="21600"/>
                  <a:pt x="20904" y="21600"/>
                </a:cubicBezTo>
                <a:cubicBezTo>
                  <a:pt x="21293" y="21600"/>
                  <a:pt x="21600" y="21153"/>
                  <a:pt x="21600" y="20589"/>
                </a:cubicBezTo>
                <a:lnTo>
                  <a:pt x="21600" y="1040"/>
                </a:lnTo>
              </a:path>
            </a:pathLst>
          </a:custGeom>
          <a:solidFill>
            <a:schemeClr val="accent5"/>
          </a:solidFill>
          <a:ln>
            <a:bevel/>
          </a:ln>
        </p:spPr>
        <p:txBody>
          <a:bodyPr lIns="0" tIns="0" rIns="0" bIns="0" anchor="ctr"/>
          <a:lstStyle/>
          <a:p>
            <a:pPr algn="l" defTabSz="457200">
              <a:defRPr sz="1200"/>
            </a:pPr>
            <a:endParaRPr dirty="0">
              <a:solidFill>
                <a:schemeClr val="tx1"/>
              </a:solidFill>
              <a:latin typeface="Arial" panose="020B0604020202020204" pitchFamily="34" charset="0"/>
              <a:cs typeface="Arial" panose="020B0604020202020204" pitchFamily="34" charset="0"/>
            </a:endParaRPr>
          </a:p>
        </p:txBody>
      </p:sp>
      <p:pic>
        <p:nvPicPr>
          <p:cNvPr id="4" name="Picture Placeholder 3"/>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ln>
            <a:noFill/>
          </a:ln>
          <a:effectLst>
            <a:softEdge rad="112500"/>
          </a:effectLst>
        </p:spPr>
      </p:pic>
      <p:sp>
        <p:nvSpPr>
          <p:cNvPr id="964" name="Shape"/>
          <p:cNvSpPr/>
          <p:nvPr/>
        </p:nvSpPr>
        <p:spPr>
          <a:xfrm>
            <a:off x="-1784630" y="11499064"/>
            <a:ext cx="15875008" cy="311666"/>
          </a:xfrm>
          <a:custGeom>
            <a:avLst/>
            <a:gdLst/>
            <a:ahLst/>
            <a:cxnLst>
              <a:cxn ang="0">
                <a:pos x="wd2" y="hd2"/>
              </a:cxn>
              <a:cxn ang="5400000">
                <a:pos x="wd2" y="hd2"/>
              </a:cxn>
              <a:cxn ang="10800000">
                <a:pos x="wd2" y="hd2"/>
              </a:cxn>
              <a:cxn ang="16200000">
                <a:pos x="wd2" y="hd2"/>
              </a:cxn>
            </a:cxnLst>
            <a:rect l="0" t="0" r="r" b="b"/>
            <a:pathLst>
              <a:path w="21600" h="21600" extrusionOk="0">
                <a:moveTo>
                  <a:pt x="21583" y="0"/>
                </a:moveTo>
                <a:lnTo>
                  <a:pt x="21583" y="0"/>
                </a:lnTo>
                <a:cubicBezTo>
                  <a:pt x="16" y="0"/>
                  <a:pt x="16" y="0"/>
                  <a:pt x="16" y="0"/>
                </a:cubicBezTo>
                <a:cubicBezTo>
                  <a:pt x="0" y="0"/>
                  <a:pt x="0" y="0"/>
                  <a:pt x="0" y="879"/>
                </a:cubicBezTo>
                <a:cubicBezTo>
                  <a:pt x="0" y="18879"/>
                  <a:pt x="0" y="18879"/>
                  <a:pt x="0" y="18879"/>
                </a:cubicBezTo>
                <a:cubicBezTo>
                  <a:pt x="0" y="19758"/>
                  <a:pt x="0" y="20679"/>
                  <a:pt x="16" y="20679"/>
                </a:cubicBezTo>
                <a:cubicBezTo>
                  <a:pt x="16" y="21600"/>
                  <a:pt x="33" y="21600"/>
                  <a:pt x="33" y="21600"/>
                </a:cubicBezTo>
                <a:cubicBezTo>
                  <a:pt x="21567" y="21600"/>
                  <a:pt x="21567" y="21600"/>
                  <a:pt x="21567" y="21600"/>
                </a:cubicBezTo>
                <a:cubicBezTo>
                  <a:pt x="21567" y="21600"/>
                  <a:pt x="21583" y="21600"/>
                  <a:pt x="21583" y="20679"/>
                </a:cubicBezTo>
                <a:cubicBezTo>
                  <a:pt x="21600" y="20679"/>
                  <a:pt x="21600" y="19758"/>
                  <a:pt x="21600" y="18879"/>
                </a:cubicBezTo>
                <a:cubicBezTo>
                  <a:pt x="21600" y="879"/>
                  <a:pt x="21600" y="879"/>
                  <a:pt x="21600" y="879"/>
                </a:cubicBezTo>
                <a:cubicBezTo>
                  <a:pt x="21600" y="0"/>
                  <a:pt x="21583" y="0"/>
                  <a:pt x="21583" y="0"/>
                </a:cubicBezTo>
              </a:path>
            </a:pathLst>
          </a:custGeom>
          <a:solidFill>
            <a:schemeClr val="accent3"/>
          </a:solidFill>
          <a:ln>
            <a:bevel/>
          </a:ln>
        </p:spPr>
        <p:txBody>
          <a:bodyPr lIns="0" tIns="0" rIns="0" bIns="0" anchor="ctr"/>
          <a:lstStyle/>
          <a:p>
            <a:pPr algn="l" defTabSz="457200">
              <a:defRPr sz="1200"/>
            </a:pPr>
            <a:endParaRPr dirty="0">
              <a:solidFill>
                <a:schemeClr val="tx1"/>
              </a:solidFill>
              <a:latin typeface="Arial" panose="020B0604020202020204" pitchFamily="34" charset="0"/>
              <a:cs typeface="Arial" panose="020B0604020202020204" pitchFamily="34" charset="0"/>
            </a:endParaRPr>
          </a:p>
        </p:txBody>
      </p:sp>
      <p:sp>
        <p:nvSpPr>
          <p:cNvPr id="965" name="Shape"/>
          <p:cNvSpPr/>
          <p:nvPr/>
        </p:nvSpPr>
        <p:spPr>
          <a:xfrm>
            <a:off x="-1762123" y="11788851"/>
            <a:ext cx="15827481" cy="193222"/>
          </a:xfrm>
          <a:custGeom>
            <a:avLst/>
            <a:gdLst/>
            <a:ahLst/>
            <a:cxnLst>
              <a:cxn ang="0">
                <a:pos x="wd2" y="hd2"/>
              </a:cxn>
              <a:cxn ang="5400000">
                <a:pos x="wd2" y="hd2"/>
              </a:cxn>
              <a:cxn ang="10800000">
                <a:pos x="wd2" y="hd2"/>
              </a:cxn>
              <a:cxn ang="16200000">
                <a:pos x="wd2" y="hd2"/>
              </a:cxn>
            </a:cxnLst>
            <a:rect l="0" t="0" r="r" b="b"/>
            <a:pathLst>
              <a:path w="21600" h="21600" extrusionOk="0">
                <a:moveTo>
                  <a:pt x="931" y="21600"/>
                </a:moveTo>
                <a:lnTo>
                  <a:pt x="931" y="21600"/>
                </a:lnTo>
                <a:cubicBezTo>
                  <a:pt x="9960" y="21600"/>
                  <a:pt x="9960" y="21600"/>
                  <a:pt x="9960" y="21600"/>
                </a:cubicBezTo>
                <a:cubicBezTo>
                  <a:pt x="11623" y="21600"/>
                  <a:pt x="11623" y="21600"/>
                  <a:pt x="11623" y="21600"/>
                </a:cubicBezTo>
                <a:cubicBezTo>
                  <a:pt x="20669" y="21600"/>
                  <a:pt x="20669" y="21600"/>
                  <a:pt x="20669" y="21600"/>
                </a:cubicBezTo>
                <a:cubicBezTo>
                  <a:pt x="21085" y="21600"/>
                  <a:pt x="21451" y="8613"/>
                  <a:pt x="21600" y="0"/>
                </a:cubicBezTo>
                <a:cubicBezTo>
                  <a:pt x="0" y="0"/>
                  <a:pt x="0" y="0"/>
                  <a:pt x="0" y="0"/>
                </a:cubicBezTo>
                <a:cubicBezTo>
                  <a:pt x="150" y="8613"/>
                  <a:pt x="515" y="21600"/>
                  <a:pt x="931" y="21600"/>
                </a:cubicBezTo>
              </a:path>
            </a:pathLst>
          </a:custGeom>
          <a:solidFill>
            <a:schemeClr val="accent5"/>
          </a:solidFill>
          <a:ln>
            <a:bevel/>
          </a:ln>
        </p:spPr>
        <p:txBody>
          <a:bodyPr lIns="0" tIns="0" rIns="0" bIns="0" anchor="ctr"/>
          <a:lstStyle/>
          <a:p>
            <a:pPr algn="l" defTabSz="457200">
              <a:defRPr sz="1200"/>
            </a:pPr>
            <a:endParaRPr dirty="0">
              <a:solidFill>
                <a:schemeClr val="tx1"/>
              </a:solidFill>
              <a:latin typeface="Arial" panose="020B0604020202020204" pitchFamily="34" charset="0"/>
              <a:cs typeface="Arial" panose="020B0604020202020204" pitchFamily="34" charset="0"/>
            </a:endParaRPr>
          </a:p>
        </p:txBody>
      </p:sp>
      <p:sp>
        <p:nvSpPr>
          <p:cNvPr id="967" name="Lorem ipsum, or lipsum as it is sometimes known, is dummy text used in laying out print, graphic or web designs. The passage is attributed to an unknown typesetter in the 15th century who is thought to have scrambled parts of Cicero's De Finibus Bonorum et Malorum for use in a type specimen book."/>
          <p:cNvSpPr/>
          <p:nvPr/>
        </p:nvSpPr>
        <p:spPr>
          <a:xfrm>
            <a:off x="14090378" y="5600698"/>
            <a:ext cx="9093200" cy="5084469"/>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defTabSz="952500">
              <a:lnSpc>
                <a:spcPct val="130000"/>
              </a:lnSpc>
              <a:buClr>
                <a:srgbClr val="E9F6FA"/>
              </a:buClr>
              <a:defRPr sz="3000">
                <a:solidFill>
                  <a:srgbClr val="323C40"/>
                </a:solidFill>
                <a:uFill>
                  <a:solidFill>
                    <a:srgbClr val="323C40"/>
                  </a:solidFill>
                </a:uFill>
              </a:defRPr>
            </a:lvl1pPr>
          </a:lstStyle>
          <a:p>
            <a:pPr rtl="1"/>
            <a:r>
              <a:rPr lang="fa-IR" sz="3200" b="1" dirty="0">
                <a:cs typeface="B Yekan" panose="00000400000000000000" pitchFamily="2" charset="-78"/>
              </a:rPr>
              <a:t>دفتر اعتیاد</a:t>
            </a:r>
            <a:endParaRPr lang="en-US" sz="3200" dirty="0">
              <a:cs typeface="B Yekan" panose="00000400000000000000" pitchFamily="2" charset="-78"/>
            </a:endParaRPr>
          </a:p>
          <a:p>
            <a:pPr rtl="1"/>
            <a:r>
              <a:rPr lang="fa-IR" sz="3200" dirty="0">
                <a:cs typeface="B Yekan" panose="00000400000000000000" pitchFamily="2" charset="-78"/>
              </a:rPr>
              <a:t>پرداخت وام خوداشتغالی: 4 مورد، به مبلغ 1200 میلیون ریال</a:t>
            </a:r>
            <a:endParaRPr lang="en-US" sz="3200" dirty="0">
              <a:cs typeface="B Yekan" panose="00000400000000000000" pitchFamily="2" charset="-78"/>
            </a:endParaRPr>
          </a:p>
          <a:p>
            <a:pPr rtl="1"/>
            <a:r>
              <a:rPr lang="fa-IR" sz="3200" dirty="0">
                <a:cs typeface="B Yekan" panose="00000400000000000000" pitchFamily="2" charset="-78"/>
              </a:rPr>
              <a:t>پرداخت بیمه کارفرمایی و خویش فرمایی: 5 مورد</a:t>
            </a:r>
            <a:endParaRPr lang="en-US" sz="3200" dirty="0">
              <a:cs typeface="B Yekan" panose="00000400000000000000" pitchFamily="2" charset="-78"/>
            </a:endParaRPr>
          </a:p>
          <a:p>
            <a:pPr rtl="1"/>
            <a:r>
              <a:rPr lang="fa-IR" sz="3200" b="1" dirty="0">
                <a:cs typeface="B Yekan" panose="00000400000000000000" pitchFamily="2" charset="-78"/>
              </a:rPr>
              <a:t>دفتر معلولیت</a:t>
            </a:r>
            <a:endParaRPr lang="en-US" sz="3200" dirty="0">
              <a:cs typeface="B Yekan" panose="00000400000000000000" pitchFamily="2" charset="-78"/>
            </a:endParaRPr>
          </a:p>
          <a:p>
            <a:pPr rtl="1"/>
            <a:r>
              <a:rPr lang="fa-IR" sz="3200" dirty="0">
                <a:cs typeface="B Yekan" panose="00000400000000000000" pitchFamily="2" charset="-78"/>
              </a:rPr>
              <a:t>اجرای طرح غربالگری شنوایی به تعداد 160 نفر نوزاد</a:t>
            </a:r>
            <a:endParaRPr lang="en-US" sz="3200" dirty="0">
              <a:cs typeface="B Yekan" panose="00000400000000000000" pitchFamily="2" charset="-78"/>
            </a:endParaRPr>
          </a:p>
          <a:p>
            <a:pPr rtl="1"/>
            <a:r>
              <a:rPr lang="fa-IR" sz="3200" dirty="0">
                <a:cs typeface="B Yekan" panose="00000400000000000000" pitchFamily="2" charset="-78"/>
              </a:rPr>
              <a:t>اجرای معاینه تنبلی چشم کودکان 3 الی 6 ساله به تعداد 4300 نفر</a:t>
            </a:r>
            <a:endParaRPr lang="en-US" sz="3200" dirty="0">
              <a:cs typeface="B Yekan" panose="00000400000000000000" pitchFamily="2" charset="-78"/>
            </a:endParaRPr>
          </a:p>
          <a:p>
            <a:pPr rtl="1"/>
            <a:r>
              <a:rPr lang="fa-IR" sz="3200" dirty="0">
                <a:cs typeface="B Yekan" panose="00000400000000000000" pitchFamily="2" charset="-78"/>
              </a:rPr>
              <a:t>ارجاع به مشاوره ژنتیک 120 نفر</a:t>
            </a:r>
            <a:endParaRPr lang="en-US" sz="3200" dirty="0">
              <a:cs typeface="B Yekan" panose="00000400000000000000" pitchFamily="2" charset="-78"/>
            </a:endParaRPr>
          </a:p>
        </p:txBody>
      </p:sp>
      <p:grpSp>
        <p:nvGrpSpPr>
          <p:cNvPr id="2" name="Group 1">
            <a:extLst>
              <a:ext uri="{FF2B5EF4-FFF2-40B4-BE49-F238E27FC236}">
                <a16:creationId xmlns="" xmlns:a16="http://schemas.microsoft.com/office/drawing/2014/main" id="{C63BB236-4D99-B643-AA4B-BE3F872BA4E0}"/>
              </a:ext>
            </a:extLst>
          </p:cNvPr>
          <p:cNvGrpSpPr/>
          <p:nvPr/>
        </p:nvGrpSpPr>
        <p:grpSpPr>
          <a:xfrm>
            <a:off x="21870838" y="5238452"/>
            <a:ext cx="1257302" cy="266702"/>
            <a:chOff x="21870838" y="5238452"/>
            <a:chExt cx="1257302" cy="266702"/>
          </a:xfrm>
        </p:grpSpPr>
        <p:sp>
          <p:nvSpPr>
            <p:cNvPr id="968" name="Line"/>
            <p:cNvSpPr/>
            <p:nvPr/>
          </p:nvSpPr>
          <p:spPr>
            <a:xfrm>
              <a:off x="21870838" y="52384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969" name="Line"/>
            <p:cNvSpPr/>
            <p:nvPr/>
          </p:nvSpPr>
          <p:spPr>
            <a:xfrm>
              <a:off x="22135854" y="52384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970" name="Line"/>
            <p:cNvSpPr/>
            <p:nvPr/>
          </p:nvSpPr>
          <p:spPr>
            <a:xfrm>
              <a:off x="22400873" y="52384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971" name="Line"/>
            <p:cNvSpPr/>
            <p:nvPr/>
          </p:nvSpPr>
          <p:spPr>
            <a:xfrm>
              <a:off x="22665889" y="52384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972" name="Line"/>
            <p:cNvSpPr/>
            <p:nvPr/>
          </p:nvSpPr>
          <p:spPr>
            <a:xfrm>
              <a:off x="22930907" y="52384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09" name="Rectangle"/>
          <p:cNvSpPr/>
          <p:nvPr/>
        </p:nvSpPr>
        <p:spPr>
          <a:xfrm>
            <a:off x="22346859" y="3162363"/>
            <a:ext cx="2095501" cy="2679701"/>
          </a:xfrm>
          <a:prstGeom prst="rect">
            <a:avLst/>
          </a:prstGeom>
          <a:solidFill>
            <a:srgbClr val="FFFFFF"/>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810" name="17"/>
          <p:cNvSpPr/>
          <p:nvPr/>
        </p:nvSpPr>
        <p:spPr>
          <a:xfrm>
            <a:off x="22867559" y="3298310"/>
            <a:ext cx="1054101" cy="104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1155700">
              <a:lnSpc>
                <a:spcPct val="110000"/>
              </a:lnSpc>
              <a:defRPr sz="6400" b="1">
                <a:solidFill>
                  <a:srgbClr val="323C40"/>
                </a:solidFill>
                <a:latin typeface="Ubuntu"/>
                <a:ea typeface="Ubuntu"/>
                <a:cs typeface="Ubuntu"/>
                <a:sym typeface="Ubuntu"/>
              </a:defRPr>
            </a:lvl1pPr>
          </a:lstStyle>
          <a:p>
            <a:r>
              <a:rPr lang="fa-IR" sz="4800" baseline="-25000" dirty="0" smtClean="0">
                <a:solidFill>
                  <a:schemeClr val="tx1"/>
                </a:solidFill>
                <a:cs typeface="B Yekan" panose="00000400000000000000" pitchFamily="2" charset="-78"/>
              </a:rPr>
              <a:t>مهر 1400</a:t>
            </a:r>
            <a:endParaRPr sz="4800" baseline="-25000" dirty="0">
              <a:solidFill>
                <a:schemeClr val="tx1"/>
              </a:solidFill>
              <a:cs typeface="B Yekan" panose="00000400000000000000" pitchFamily="2" charset="-78"/>
            </a:endParaRPr>
          </a:p>
        </p:txBody>
      </p:sp>
      <p:sp>
        <p:nvSpPr>
          <p:cNvPr id="811" name="Rectangle"/>
          <p:cNvSpPr/>
          <p:nvPr/>
        </p:nvSpPr>
        <p:spPr>
          <a:xfrm>
            <a:off x="-14846" y="2175574"/>
            <a:ext cx="11239501" cy="10236201"/>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812" name="Line"/>
          <p:cNvSpPr/>
          <p:nvPr/>
        </p:nvSpPr>
        <p:spPr>
          <a:xfrm>
            <a:off x="23181177" y="4502214"/>
            <a:ext cx="398670" cy="0"/>
          </a:xfrm>
          <a:prstGeom prst="line">
            <a:avLst/>
          </a:prstGeom>
          <a:ln w="63500">
            <a:solidFill>
              <a:srgbClr val="323C40"/>
            </a:solidFill>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813" name="Write Your Headline Here"/>
          <p:cNvSpPr/>
          <p:nvPr/>
        </p:nvSpPr>
        <p:spPr>
          <a:xfrm>
            <a:off x="1154261" y="3118102"/>
            <a:ext cx="7226301" cy="1523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l" defTabSz="1155700">
              <a:lnSpc>
                <a:spcPct val="80000"/>
              </a:lnSpc>
              <a:defRPr sz="7200">
                <a:solidFill>
                  <a:srgbClr val="323C40"/>
                </a:solidFill>
                <a:latin typeface="Ubuntu"/>
                <a:ea typeface="Ubuntu"/>
                <a:cs typeface="Ubuntu"/>
                <a:sym typeface="Ubuntu"/>
              </a:defRPr>
            </a:lvl1pPr>
          </a:lstStyle>
          <a:p>
            <a:pPr rtl="1"/>
            <a:r>
              <a:rPr lang="fa-IR" sz="6000" b="1" dirty="0">
                <a:cs typeface="B Yekan" panose="00000400000000000000" pitchFamily="2" charset="-78"/>
              </a:rPr>
              <a:t>نمایشگاه، همایش، کمپین و اطلاع رسانی عمومی</a:t>
            </a:r>
            <a:endParaRPr lang="en-US" sz="6000" dirty="0">
              <a:cs typeface="B Yekan" panose="00000400000000000000" pitchFamily="2" charset="-78"/>
            </a:endParaRPr>
          </a:p>
        </p:txBody>
      </p:sp>
      <p:sp>
        <p:nvSpPr>
          <p:cNvPr id="814" name="Lorem ipsum, or lipsum as it is sometimes known, is dummy text used in laying out print, graphic or web designs. The passage is attributed to an unknown typesetter in the 15th century who is thought to have scrambled parts of Cicero's De Finibus Bonorum et Malorum for use in a type specimen book."/>
          <p:cNvSpPr/>
          <p:nvPr/>
        </p:nvSpPr>
        <p:spPr>
          <a:xfrm>
            <a:off x="1154261" y="5628119"/>
            <a:ext cx="9774996" cy="6161687"/>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l" defTabSz="952500">
              <a:lnSpc>
                <a:spcPct val="130000"/>
              </a:lnSpc>
              <a:buClr>
                <a:srgbClr val="E9F6FA"/>
              </a:buClr>
              <a:defRPr sz="3000">
                <a:solidFill>
                  <a:srgbClr val="323C40"/>
                </a:solidFill>
                <a:uFill>
                  <a:solidFill>
                    <a:srgbClr val="323C40"/>
                  </a:solidFill>
                </a:uFill>
              </a:defRPr>
            </a:lvl1pPr>
          </a:lstStyle>
          <a:p>
            <a:pPr rtl="1"/>
            <a:r>
              <a:rPr lang="fa-IR" sz="2800" dirty="0" smtClean="0">
                <a:cs typeface="B Yekan" panose="00000400000000000000" pitchFamily="2" charset="-78"/>
              </a:rPr>
              <a:t>برگزاری </a:t>
            </a:r>
            <a:r>
              <a:rPr lang="fa-IR" sz="2800" dirty="0">
                <a:cs typeface="B Yekan" panose="00000400000000000000" pitchFamily="2" charset="-78"/>
              </a:rPr>
              <a:t>کمپین سلامت روان </a:t>
            </a:r>
            <a:endParaRPr lang="en-US" sz="2800" dirty="0">
              <a:cs typeface="B Yekan" panose="00000400000000000000" pitchFamily="2" charset="-78"/>
            </a:endParaRPr>
          </a:p>
          <a:p>
            <a:pPr rtl="1"/>
            <a:r>
              <a:rPr lang="fa-IR" sz="2800" dirty="0">
                <a:cs typeface="B Yekan" panose="00000400000000000000" pitchFamily="2" charset="-78"/>
              </a:rPr>
              <a:t>برگزاری کمپین پیشگیری از خشونت</a:t>
            </a:r>
            <a:endParaRPr lang="en-US" sz="2800" dirty="0">
              <a:cs typeface="B Yekan" panose="00000400000000000000" pitchFamily="2" charset="-78"/>
            </a:endParaRPr>
          </a:p>
          <a:p>
            <a:pPr rtl="1"/>
            <a:r>
              <a:rPr lang="fa-IR" sz="2800" dirty="0">
                <a:cs typeface="B Yekan" panose="00000400000000000000" pitchFamily="2" charset="-78"/>
              </a:rPr>
              <a:t>برپایی نمایشگاه پیشگیری از اعتیاد، نمایشگاه سلامت روان، نمایشگاه پیشگیری از خشونت</a:t>
            </a:r>
            <a:endParaRPr lang="en-US" sz="2800" dirty="0">
              <a:cs typeface="B Yekan" panose="00000400000000000000" pitchFamily="2" charset="-78"/>
            </a:endParaRPr>
          </a:p>
          <a:p>
            <a:pPr rtl="1"/>
            <a:r>
              <a:rPr lang="fa-IR" sz="2800" dirty="0">
                <a:cs typeface="B Yekan" panose="00000400000000000000" pitchFamily="2" charset="-78"/>
              </a:rPr>
              <a:t>برگزاری دوره های آموزشی پیشگیری از خشونت برای 150 نفر در 10 جلسه</a:t>
            </a:r>
            <a:endParaRPr lang="en-US" sz="2800" dirty="0">
              <a:cs typeface="B Yekan" panose="00000400000000000000" pitchFamily="2" charset="-78"/>
            </a:endParaRPr>
          </a:p>
          <a:p>
            <a:pPr rtl="1"/>
            <a:r>
              <a:rPr lang="fa-IR" sz="2800" dirty="0">
                <a:cs typeface="B Yekan" panose="00000400000000000000" pitchFamily="2" charset="-78"/>
              </a:rPr>
              <a:t>برگزاری نمایشگاه نقاشی در هفته سلامت روان و برگزاری مسابقه نقاشی در راستای پیشگیری از خشونت</a:t>
            </a:r>
            <a:endParaRPr lang="en-US" sz="2800" dirty="0">
              <a:cs typeface="B Yekan" panose="00000400000000000000" pitchFamily="2" charset="-78"/>
            </a:endParaRPr>
          </a:p>
          <a:p>
            <a:pPr rtl="1"/>
            <a:r>
              <a:rPr lang="fa-IR" sz="2800" dirty="0">
                <a:cs typeface="B Yekan" panose="00000400000000000000" pitchFamily="2" charset="-78"/>
              </a:rPr>
              <a:t>توزیع و پخش بروشور و پمفلت در مناسبهای مختلف و به صورت میدانی و حضوری و راه اندازی کارزار رسانه ای و مجازی به تعداد بیش از 2000 مورد</a:t>
            </a:r>
            <a:endParaRPr lang="en-US" sz="2800" dirty="0">
              <a:cs typeface="B Yekan" panose="00000400000000000000" pitchFamily="2" charset="-78"/>
            </a:endParaRPr>
          </a:p>
          <a:p>
            <a:pPr rtl="1"/>
            <a:r>
              <a:rPr lang="fa-IR" sz="2800" dirty="0">
                <a:cs typeface="B Yekan" panose="00000400000000000000" pitchFamily="2" charset="-78"/>
              </a:rPr>
              <a:t>همکاری و هماهنگی با حوزه های توانبخشی و اجتماعی در خصوص اجرای برنامه های پیشگیری</a:t>
            </a:r>
            <a:endParaRPr lang="en-US" sz="2800" dirty="0">
              <a:cs typeface="B Yekan" panose="00000400000000000000" pitchFamily="2" charset="-78"/>
            </a:endParaRPr>
          </a:p>
        </p:txBody>
      </p:sp>
      <p:grpSp>
        <p:nvGrpSpPr>
          <p:cNvPr id="2" name="Group 1">
            <a:extLst>
              <a:ext uri="{FF2B5EF4-FFF2-40B4-BE49-F238E27FC236}">
                <a16:creationId xmlns="" xmlns:a16="http://schemas.microsoft.com/office/drawing/2014/main" id="{7D9AB870-BCE6-CB4D-B09A-3C88CC4A4A02}"/>
              </a:ext>
            </a:extLst>
          </p:cNvPr>
          <p:cNvGrpSpPr/>
          <p:nvPr/>
        </p:nvGrpSpPr>
        <p:grpSpPr>
          <a:xfrm>
            <a:off x="1195238" y="5238452"/>
            <a:ext cx="1257302" cy="266702"/>
            <a:chOff x="1195238" y="5238452"/>
            <a:chExt cx="1257302" cy="266702"/>
          </a:xfrm>
        </p:grpSpPr>
        <p:sp>
          <p:nvSpPr>
            <p:cNvPr id="815" name="Line"/>
            <p:cNvSpPr/>
            <p:nvPr/>
          </p:nvSpPr>
          <p:spPr>
            <a:xfrm>
              <a:off x="1195238" y="5238452"/>
              <a:ext cx="197233"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816" name="Line"/>
            <p:cNvSpPr/>
            <p:nvPr/>
          </p:nvSpPr>
          <p:spPr>
            <a:xfrm>
              <a:off x="1460254" y="5238452"/>
              <a:ext cx="197234"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817" name="Line"/>
            <p:cNvSpPr/>
            <p:nvPr/>
          </p:nvSpPr>
          <p:spPr>
            <a:xfrm>
              <a:off x="1725271" y="5238452"/>
              <a:ext cx="197234"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818" name="Line"/>
            <p:cNvSpPr/>
            <p:nvPr/>
          </p:nvSpPr>
          <p:spPr>
            <a:xfrm>
              <a:off x="1990289" y="5238452"/>
              <a:ext cx="197234"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819" name="Line"/>
            <p:cNvSpPr/>
            <p:nvPr/>
          </p:nvSpPr>
          <p:spPr>
            <a:xfrm>
              <a:off x="2255306" y="5238452"/>
              <a:ext cx="197234"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
        <p:nvSpPr>
          <p:cNvPr id="824" name="Sep…"/>
          <p:cNvSpPr/>
          <p:nvPr/>
        </p:nvSpPr>
        <p:spPr>
          <a:xfrm>
            <a:off x="22498050" y="4699019"/>
            <a:ext cx="1790700" cy="888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1155700">
              <a:lnSpc>
                <a:spcPct val="90000"/>
              </a:lnSpc>
              <a:defRPr sz="3000" b="1">
                <a:solidFill>
                  <a:srgbClr val="323C40"/>
                </a:solidFill>
                <a:latin typeface="Ubuntu"/>
                <a:ea typeface="Ubuntu"/>
                <a:cs typeface="Ubuntu"/>
                <a:sym typeface="Ubuntu"/>
              </a:defRPr>
            </a:pPr>
            <a:r>
              <a:rPr lang="fa-IR" sz="2800" dirty="0" smtClean="0">
                <a:solidFill>
                  <a:schemeClr val="tx1"/>
                </a:solidFill>
                <a:cs typeface="B Yekan" panose="00000400000000000000" pitchFamily="2" charset="-78"/>
              </a:rPr>
              <a:t>همایش سلامت روان</a:t>
            </a:r>
            <a:endParaRPr sz="2800" dirty="0">
              <a:solidFill>
                <a:schemeClr val="tx1"/>
              </a:solidFill>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2499" y="1257300"/>
            <a:ext cx="11239500" cy="11239500"/>
          </a:xfrm>
          <a:prstGeom prst="rect">
            <a:avLst/>
          </a:prstGeom>
        </p:spPr>
      </p:pic>
      <p:sp>
        <p:nvSpPr>
          <p:cNvPr id="6" name="Square"/>
          <p:cNvSpPr/>
          <p:nvPr/>
        </p:nvSpPr>
        <p:spPr>
          <a:xfrm>
            <a:off x="14463485" y="3397250"/>
            <a:ext cx="6959600" cy="6959600"/>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r>
              <a:rPr lang="fa-IR" sz="6600" dirty="0" smtClean="0">
                <a:solidFill>
                  <a:schemeClr val="tx1"/>
                </a:solidFill>
                <a:latin typeface="Arial" panose="020B0604020202020204" pitchFamily="34" charset="0"/>
                <a:cs typeface="B Yekan" panose="00000400000000000000" pitchFamily="2" charset="-78"/>
              </a:rPr>
              <a:t>اورژانس اجتماعی</a:t>
            </a:r>
          </a:p>
          <a:p>
            <a:pPr defTabSz="584200">
              <a:defRPr sz="4000">
                <a:solidFill>
                  <a:srgbClr val="FFFFFF"/>
                </a:solidFill>
                <a:effectLst>
                  <a:outerShdw blurRad="38100" dist="12700" dir="5400000" rotWithShape="0">
                    <a:srgbClr val="000000">
                      <a:alpha val="50000"/>
                    </a:srgbClr>
                  </a:outerShdw>
                </a:effectLst>
              </a:defRPr>
            </a:pPr>
            <a:r>
              <a:rPr lang="fa-IR" sz="4400" dirty="0" smtClean="0">
                <a:solidFill>
                  <a:schemeClr val="tx1"/>
                </a:solidFill>
                <a:latin typeface="Arial" panose="020B0604020202020204" pitchFamily="34" charset="0"/>
                <a:cs typeface="B Yekan" panose="00000400000000000000" pitchFamily="2" charset="-78"/>
              </a:rPr>
              <a:t>محمد محکی</a:t>
            </a:r>
          </a:p>
          <a:p>
            <a:pPr defTabSz="584200">
              <a:defRPr sz="4000">
                <a:solidFill>
                  <a:srgbClr val="FFFFFF"/>
                </a:solidFill>
                <a:effectLst>
                  <a:outerShdw blurRad="38100" dist="12700" dir="5400000" rotWithShape="0">
                    <a:srgbClr val="000000">
                      <a:alpha val="50000"/>
                    </a:srgbClr>
                  </a:outerShdw>
                </a:effectLst>
              </a:defRPr>
            </a:pPr>
            <a:r>
              <a:rPr lang="fa-IR" sz="4400" dirty="0" smtClean="0">
                <a:solidFill>
                  <a:schemeClr val="tx1"/>
                </a:solidFill>
                <a:latin typeface="Arial" panose="020B0604020202020204" pitchFamily="34" charset="0"/>
                <a:cs typeface="B Yekan" panose="00000400000000000000" pitchFamily="2" charset="-78"/>
              </a:rPr>
              <a:t>پونه اروانه، رقیه خدایی</a:t>
            </a:r>
          </a:p>
          <a:p>
            <a:pPr defTabSz="584200">
              <a:defRPr sz="4000">
                <a:solidFill>
                  <a:srgbClr val="FFFFFF"/>
                </a:solidFill>
                <a:effectLst>
                  <a:outerShdw blurRad="38100" dist="12700" dir="5400000" rotWithShape="0">
                    <a:srgbClr val="000000">
                      <a:alpha val="50000"/>
                    </a:srgbClr>
                  </a:outerShdw>
                </a:effectLst>
              </a:defRPr>
            </a:pPr>
            <a:r>
              <a:rPr lang="fa-IR" sz="4400" dirty="0" smtClean="0">
                <a:solidFill>
                  <a:schemeClr val="tx1"/>
                </a:solidFill>
                <a:latin typeface="Arial" panose="020B0604020202020204" pitchFamily="34" charset="0"/>
                <a:cs typeface="B Yekan" panose="00000400000000000000" pitchFamily="2" charset="-78"/>
              </a:rPr>
              <a:t>لیدا نوجوان، المیرا نقوی</a:t>
            </a:r>
          </a:p>
          <a:p>
            <a:pPr defTabSz="584200">
              <a:defRPr sz="4000">
                <a:solidFill>
                  <a:srgbClr val="FFFFFF"/>
                </a:solidFill>
                <a:effectLst>
                  <a:outerShdw blurRad="38100" dist="12700" dir="5400000" rotWithShape="0">
                    <a:srgbClr val="000000">
                      <a:alpha val="50000"/>
                    </a:srgbClr>
                  </a:outerShdw>
                </a:effectLst>
              </a:defRPr>
            </a:pPr>
            <a:r>
              <a:rPr lang="fa-IR" sz="4400" dirty="0" smtClean="0">
                <a:solidFill>
                  <a:schemeClr val="tx1"/>
                </a:solidFill>
                <a:latin typeface="Arial" panose="020B0604020202020204" pitchFamily="34" charset="0"/>
                <a:cs typeface="B Yekan" panose="00000400000000000000" pitchFamily="2" charset="-78"/>
              </a:rPr>
              <a:t>بهروز امامی، امید محمدپور</a:t>
            </a:r>
          </a:p>
          <a:p>
            <a:pPr defTabSz="584200">
              <a:defRPr sz="4000">
                <a:solidFill>
                  <a:srgbClr val="FFFFFF"/>
                </a:solidFill>
                <a:effectLst>
                  <a:outerShdw blurRad="38100" dist="12700" dir="5400000" rotWithShape="0">
                    <a:srgbClr val="000000">
                      <a:alpha val="50000"/>
                    </a:srgbClr>
                  </a:outerShdw>
                </a:effectLst>
              </a:defRPr>
            </a:pPr>
            <a:r>
              <a:rPr lang="fa-IR" sz="4400" dirty="0" smtClean="0">
                <a:solidFill>
                  <a:schemeClr val="tx1"/>
                </a:solidFill>
                <a:latin typeface="Arial" panose="020B0604020202020204" pitchFamily="34" charset="0"/>
                <a:cs typeface="B Yekan" panose="00000400000000000000" pitchFamily="2" charset="-78"/>
              </a:rPr>
              <a:t>یلدا قلی پور، سمیه پرتوی</a:t>
            </a:r>
          </a:p>
          <a:p>
            <a:pPr defTabSz="584200">
              <a:defRPr sz="4000">
                <a:solidFill>
                  <a:srgbClr val="FFFFFF"/>
                </a:solidFill>
                <a:effectLst>
                  <a:outerShdw blurRad="38100" dist="12700" dir="5400000" rotWithShape="0">
                    <a:srgbClr val="000000">
                      <a:alpha val="50000"/>
                    </a:srgbClr>
                  </a:outerShdw>
                </a:effectLst>
              </a:defRPr>
            </a:pPr>
            <a:r>
              <a:rPr lang="fa-IR" sz="4400" dirty="0" smtClean="0">
                <a:solidFill>
                  <a:schemeClr val="tx1"/>
                </a:solidFill>
                <a:latin typeface="Arial" panose="020B0604020202020204" pitchFamily="34" charset="0"/>
                <a:cs typeface="B Yekan" panose="00000400000000000000" pitchFamily="2" charset="-78"/>
              </a:rPr>
              <a:t>مهری تبریزی، پروین مهدوی</a:t>
            </a:r>
            <a:endParaRPr sz="4400" dirty="0">
              <a:solidFill>
                <a:schemeClr val="tx1"/>
              </a:solidFill>
              <a:latin typeface="Arial" panose="020B0604020202020204" pitchFamily="34" charset="0"/>
              <a:cs typeface="B Yekan" panose="00000400000000000000" pitchFamily="2" charset="-78"/>
            </a:endParaRPr>
          </a:p>
        </p:txBody>
      </p:sp>
    </p:spTree>
    <p:extLst>
      <p:ext uri="{BB962C8B-B14F-4D97-AF65-F5344CB8AC3E}">
        <p14:creationId xmlns:p14="http://schemas.microsoft.com/office/powerpoint/2010/main" val="131022399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7130844"/>
              </p:ext>
            </p:extLst>
          </p:nvPr>
        </p:nvGraphicFramePr>
        <p:xfrm>
          <a:off x="4064000" y="3355219"/>
          <a:ext cx="16256001" cy="8260080"/>
        </p:xfrm>
        <a:graphic>
          <a:graphicData uri="http://schemas.openxmlformats.org/drawingml/2006/table">
            <a:tbl>
              <a:tblPr firstRow="1" bandRow="1">
                <a:tableStyleId>{3C2FFA5D-87B4-456A-9821-1D502468CF0F}</a:tableStyleId>
              </a:tblPr>
              <a:tblGrid>
                <a:gridCol w="4448629"/>
                <a:gridCol w="7685314"/>
                <a:gridCol w="4122058"/>
              </a:tblGrid>
              <a:tr h="370840">
                <a:tc>
                  <a:txBody>
                    <a:bodyPr/>
                    <a:lstStyle/>
                    <a:p>
                      <a:pPr lvl="1" rtl="1"/>
                      <a:r>
                        <a:rPr lang="fa-IR" sz="3200" dirty="0" smtClean="0">
                          <a:solidFill>
                            <a:schemeClr val="accent1">
                              <a:lumMod val="50000"/>
                            </a:schemeClr>
                          </a:solidFill>
                          <a:cs typeface="B Yekan" panose="00000400000000000000" pitchFamily="2" charset="-78"/>
                        </a:rPr>
                        <a:t>1400</a:t>
                      </a:r>
                      <a:endParaRPr lang="en-US" sz="3200" dirty="0">
                        <a:solidFill>
                          <a:schemeClr val="accent1">
                            <a:lumMod val="50000"/>
                          </a:schemeClr>
                        </a:solidFill>
                        <a:cs typeface="B Yekan" panose="00000400000000000000" pitchFamily="2" charset="-78"/>
                      </a:endParaRPr>
                    </a:p>
                  </a:txBody>
                  <a:tcPr/>
                </a:tc>
                <a:tc>
                  <a:txBody>
                    <a:bodyPr/>
                    <a:lstStyle/>
                    <a:p>
                      <a:pPr lvl="1" rtl="1"/>
                      <a:r>
                        <a:rPr lang="fa-IR" sz="3200" dirty="0" smtClean="0">
                          <a:solidFill>
                            <a:schemeClr val="accent1">
                              <a:lumMod val="50000"/>
                            </a:schemeClr>
                          </a:solidFill>
                          <a:cs typeface="B Yekan" panose="00000400000000000000" pitchFamily="2" charset="-78"/>
                        </a:rPr>
                        <a:t>عنوان</a:t>
                      </a:r>
                      <a:endParaRPr lang="en-US" sz="3200" dirty="0">
                        <a:solidFill>
                          <a:schemeClr val="accent1">
                            <a:lumMod val="50000"/>
                          </a:schemeClr>
                        </a:solidFill>
                        <a:cs typeface="B Yekan" panose="00000400000000000000" pitchFamily="2" charset="-78"/>
                      </a:endParaRPr>
                    </a:p>
                  </a:txBody>
                  <a:tcPr/>
                </a:tc>
                <a:tc>
                  <a:txBody>
                    <a:bodyPr/>
                    <a:lstStyle/>
                    <a:p>
                      <a:pPr lvl="2" rtl="1"/>
                      <a:r>
                        <a:rPr lang="fa-IR" sz="3200" dirty="0" smtClean="0">
                          <a:solidFill>
                            <a:schemeClr val="accent1">
                              <a:lumMod val="50000"/>
                            </a:schemeClr>
                          </a:solidFill>
                          <a:cs typeface="B Yekan" panose="00000400000000000000" pitchFamily="2" charset="-78"/>
                        </a:rPr>
                        <a:t>ردیف</a:t>
                      </a:r>
                      <a:endParaRPr lang="en-US" sz="3200" dirty="0">
                        <a:solidFill>
                          <a:schemeClr val="accent1">
                            <a:lumMod val="50000"/>
                          </a:schemeClr>
                        </a:solidFill>
                        <a:cs typeface="B Yekan" panose="00000400000000000000" pitchFamily="2" charset="-78"/>
                      </a:endParaRPr>
                    </a:p>
                  </a:txBody>
                  <a:tcPr/>
                </a:tc>
              </a:tr>
              <a:tr h="370840">
                <a:tc>
                  <a:txBody>
                    <a:bodyPr/>
                    <a:lstStyle/>
                    <a:p>
                      <a:pPr algn="ctr" rtl="1">
                        <a:lnSpc>
                          <a:spcPct val="115000"/>
                        </a:lnSpc>
                        <a:spcAft>
                          <a:spcPts val="0"/>
                        </a:spcAft>
                      </a:pPr>
                      <a:r>
                        <a:rPr lang="fa-IR" sz="3200" b="1"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146</a:t>
                      </a:r>
                      <a:endParaRPr lang="en-US" sz="4400"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کودک آزاری</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1</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31</a:t>
                      </a:r>
                      <a:endParaRPr lang="en-US" sz="4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همسرآزاری</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2</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131</a:t>
                      </a:r>
                      <a:endParaRPr lang="en-US" sz="4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زوجین دارای اختلاف حاد خانوادگی</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3</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21</a:t>
                      </a:r>
                      <a:endParaRPr lang="en-US" sz="4400"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سالمندآزاری</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4</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30</a:t>
                      </a:r>
                      <a:endParaRPr lang="en-US" sz="4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زنان و دختران در معرض آسیب</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5</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11</a:t>
                      </a:r>
                      <a:endParaRPr lang="en-US" sz="4400"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فرار از منزل</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6</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17</a:t>
                      </a:r>
                      <a:endParaRPr lang="en-US" sz="4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خودکشی</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7</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2</a:t>
                      </a:r>
                      <a:endParaRPr lang="en-US" sz="4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زنان و دختران آسیب دیده اجتماعی</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8</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5</a:t>
                      </a:r>
                      <a:endParaRPr lang="en-US" sz="4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smtClean="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معلول آزاری</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9</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0</a:t>
                      </a:r>
                      <a:endParaRPr lang="en-US" sz="4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TS</a:t>
                      </a: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11</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752</a:t>
                      </a:r>
                      <a:endParaRPr lang="en-US" sz="4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سایر شرایط بحرانی</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12</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0"/>
                        </a:spcAft>
                      </a:pPr>
                      <a:r>
                        <a:rPr lang="fa-IR" sz="3200" b="1"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rPr>
                        <a:t>1146</a:t>
                      </a:r>
                      <a:endParaRPr lang="en-US" sz="4400"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جمع</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bl>
          </a:graphicData>
        </a:graphic>
      </p:graphicFrame>
      <p:sp>
        <p:nvSpPr>
          <p:cNvPr id="3" name="TextBox 2"/>
          <p:cNvSpPr txBox="1"/>
          <p:nvPr/>
        </p:nvSpPr>
        <p:spPr>
          <a:xfrm>
            <a:off x="4064001" y="435429"/>
            <a:ext cx="16256000"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fa-IR" sz="6600" b="1" dirty="0">
                <a:cs typeface="B Yekan" panose="00000400000000000000" pitchFamily="2" charset="-78"/>
              </a:rPr>
              <a:t>آمار اورژانس اجتماعی شهرستان اسکو به تفکیک </a:t>
            </a:r>
            <a:r>
              <a:rPr lang="fa-IR" sz="6600" b="1" dirty="0" smtClean="0">
                <a:cs typeface="B Yekan" panose="00000400000000000000" pitchFamily="2" charset="-78"/>
              </a:rPr>
              <a:t>آسیب‌های </a:t>
            </a:r>
            <a:r>
              <a:rPr lang="fa-IR" sz="6600" b="1" dirty="0">
                <a:cs typeface="B Yekan" panose="00000400000000000000" pitchFamily="2" charset="-78"/>
              </a:rPr>
              <a:t>اجتماعی </a:t>
            </a:r>
            <a:r>
              <a:rPr lang="fa-IR" sz="6600" b="1" dirty="0" smtClean="0">
                <a:cs typeface="B Yekan" panose="00000400000000000000" pitchFamily="2" charset="-78"/>
              </a:rPr>
              <a:t>در1400</a:t>
            </a:r>
            <a:endParaRPr lang="en-US" sz="6600" dirty="0">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30730207"/>
              </p:ext>
            </p:extLst>
          </p:nvPr>
        </p:nvGraphicFramePr>
        <p:xfrm>
          <a:off x="4064000" y="3355219"/>
          <a:ext cx="16256001" cy="5699760"/>
        </p:xfrm>
        <a:graphic>
          <a:graphicData uri="http://schemas.openxmlformats.org/drawingml/2006/table">
            <a:tbl>
              <a:tblPr firstRow="1" bandRow="1">
                <a:tableStyleId>{3C2FFA5D-87B4-456A-9821-1D502468CF0F}</a:tableStyleId>
              </a:tblPr>
              <a:tblGrid>
                <a:gridCol w="4448629"/>
                <a:gridCol w="7685314"/>
                <a:gridCol w="4122058"/>
              </a:tblGrid>
              <a:tr h="370840">
                <a:tc>
                  <a:txBody>
                    <a:bodyPr/>
                    <a:lstStyle/>
                    <a:p>
                      <a:pPr lvl="1" rtl="1"/>
                      <a:r>
                        <a:rPr lang="fa-IR" sz="3200" dirty="0" smtClean="0">
                          <a:solidFill>
                            <a:schemeClr val="accent1">
                              <a:lumMod val="50000"/>
                            </a:schemeClr>
                          </a:solidFill>
                          <a:cs typeface="B Yekan" panose="00000400000000000000" pitchFamily="2" charset="-78"/>
                        </a:rPr>
                        <a:t>1400</a:t>
                      </a:r>
                      <a:endParaRPr lang="en-US" sz="3200" dirty="0">
                        <a:solidFill>
                          <a:schemeClr val="accent1">
                            <a:lumMod val="50000"/>
                          </a:schemeClr>
                        </a:solidFill>
                        <a:cs typeface="B Yekan" panose="00000400000000000000" pitchFamily="2" charset="-78"/>
                      </a:endParaRPr>
                    </a:p>
                  </a:txBody>
                  <a:tcPr/>
                </a:tc>
                <a:tc>
                  <a:txBody>
                    <a:bodyPr/>
                    <a:lstStyle/>
                    <a:p>
                      <a:pPr lvl="1" rtl="1"/>
                      <a:r>
                        <a:rPr lang="fa-IR" sz="3200" dirty="0" smtClean="0">
                          <a:solidFill>
                            <a:schemeClr val="accent1">
                              <a:lumMod val="50000"/>
                            </a:schemeClr>
                          </a:solidFill>
                          <a:cs typeface="B Yekan" panose="00000400000000000000" pitchFamily="2" charset="-78"/>
                        </a:rPr>
                        <a:t>عنوان</a:t>
                      </a:r>
                      <a:endParaRPr lang="en-US" sz="3200" dirty="0">
                        <a:solidFill>
                          <a:schemeClr val="accent1">
                            <a:lumMod val="50000"/>
                          </a:schemeClr>
                        </a:solidFill>
                        <a:cs typeface="B Yekan" panose="00000400000000000000" pitchFamily="2" charset="-78"/>
                      </a:endParaRPr>
                    </a:p>
                  </a:txBody>
                  <a:tcPr/>
                </a:tc>
                <a:tc>
                  <a:txBody>
                    <a:bodyPr/>
                    <a:lstStyle/>
                    <a:p>
                      <a:pPr lvl="2" rtl="1"/>
                      <a:r>
                        <a:rPr lang="fa-IR" sz="3200" dirty="0" smtClean="0">
                          <a:solidFill>
                            <a:schemeClr val="accent1">
                              <a:lumMod val="50000"/>
                            </a:schemeClr>
                          </a:solidFill>
                          <a:cs typeface="B Yekan" panose="00000400000000000000" pitchFamily="2" charset="-78"/>
                        </a:rPr>
                        <a:t>ردیف</a:t>
                      </a:r>
                      <a:endParaRPr lang="en-US" sz="3200" dirty="0">
                        <a:solidFill>
                          <a:schemeClr val="accent1">
                            <a:lumMod val="50000"/>
                          </a:schemeClr>
                        </a:solidFill>
                        <a:cs typeface="B Yekan" panose="00000400000000000000" pitchFamily="2" charset="-78"/>
                      </a:endParaRPr>
                    </a:p>
                  </a:txBody>
                  <a:tcPr/>
                </a:tc>
              </a:tr>
              <a:tr h="370840">
                <a:tc>
                  <a:txBody>
                    <a:bodyPr/>
                    <a:lstStyle/>
                    <a:p>
                      <a:pPr algn="ctr" rtl="1">
                        <a:lnSpc>
                          <a:spcPct val="115000"/>
                        </a:lnSpc>
                        <a:spcAft>
                          <a:spcPts val="1000"/>
                        </a:spcAft>
                      </a:pPr>
                      <a:r>
                        <a:rPr lang="fa-IR" sz="2800" b="1">
                          <a:effectLst/>
                          <a:latin typeface="Calibri" panose="020F0502020204030204" pitchFamily="34" charset="0"/>
                          <a:ea typeface="Calibri" panose="020F0502020204030204" pitchFamily="34" charset="0"/>
                          <a:cs typeface="B Yekan" panose="00000400000000000000" pitchFamily="2" charset="-78"/>
                        </a:rPr>
                        <a:t>حدود 60 درصد</a:t>
                      </a:r>
                      <a:endParaRPr lang="en-US" sz="36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کودک آزاری</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1</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1000"/>
                        </a:spcAft>
                      </a:pPr>
                      <a:r>
                        <a:rPr lang="fa-IR" sz="2800" b="1">
                          <a:effectLst/>
                          <a:latin typeface="Calibri" panose="020F0502020204030204" pitchFamily="34" charset="0"/>
                          <a:ea typeface="Calibri" panose="020F0502020204030204" pitchFamily="34" charset="0"/>
                          <a:cs typeface="B Yekan" panose="00000400000000000000" pitchFamily="2" charset="-78"/>
                        </a:rPr>
                        <a:t>حدود 50 درصد</a:t>
                      </a:r>
                      <a:endParaRPr lang="en-US" sz="36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همسرآزاری</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2</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1000"/>
                        </a:spcAft>
                      </a:pPr>
                      <a:r>
                        <a:rPr lang="fa-IR" sz="2800" b="1">
                          <a:effectLst/>
                          <a:latin typeface="Calibri" panose="020F0502020204030204" pitchFamily="34" charset="0"/>
                          <a:ea typeface="Calibri" panose="020F0502020204030204" pitchFamily="34" charset="0"/>
                          <a:cs typeface="B Yekan" panose="00000400000000000000" pitchFamily="2" charset="-78"/>
                        </a:rPr>
                        <a:t>حدود 55 درصد</a:t>
                      </a:r>
                      <a:endParaRPr lang="en-US" sz="36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زوجین دارای اختلاف حاد خانوادگی</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3</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1000"/>
                        </a:spcAft>
                      </a:pPr>
                      <a:r>
                        <a:rPr lang="fa-IR" sz="2800" b="1">
                          <a:effectLst/>
                          <a:latin typeface="Calibri" panose="020F0502020204030204" pitchFamily="34" charset="0"/>
                          <a:ea typeface="Calibri" panose="020F0502020204030204" pitchFamily="34" charset="0"/>
                          <a:cs typeface="B Yekan" panose="00000400000000000000" pitchFamily="2" charset="-78"/>
                        </a:rPr>
                        <a:t>حدود 90 درصد</a:t>
                      </a:r>
                      <a:endParaRPr lang="en-US" sz="36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سالمندآزاری</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4</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marL="0" marR="0" indent="0" algn="ctr" defTabSz="825500" rtl="1" eaLnBrk="1" fontAlgn="auto" latinLnBrk="0" hangingPunct="1">
                        <a:lnSpc>
                          <a:spcPct val="115000"/>
                        </a:lnSpc>
                        <a:spcBef>
                          <a:spcPts val="0"/>
                        </a:spcBef>
                        <a:spcAft>
                          <a:spcPts val="1000"/>
                        </a:spcAft>
                        <a:buClrTx/>
                        <a:buSzTx/>
                        <a:buFontTx/>
                        <a:buNone/>
                        <a:tabLst/>
                        <a:defRPr/>
                      </a:pPr>
                      <a:r>
                        <a:rPr lang="fa-IR" sz="3600" b="1" dirty="0" smtClean="0">
                          <a:effectLst/>
                          <a:latin typeface="Calibri" panose="020F0502020204030204" pitchFamily="34" charset="0"/>
                          <a:ea typeface="Calibri" panose="020F0502020204030204" pitchFamily="34" charset="0"/>
                          <a:cs typeface="B Yekan" panose="00000400000000000000" pitchFamily="2" charset="-78"/>
                        </a:rPr>
                        <a:t>حدود 20 درصد</a:t>
                      </a:r>
                      <a:endParaRPr lang="en-US" sz="4400" dirty="0" smtClean="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marL="0" marR="0" indent="0" algn="ctr" defTabSz="825500" rtl="1" eaLnBrk="1" fontAlgn="auto" latinLnBrk="0" hangingPunct="1">
                        <a:lnSpc>
                          <a:spcPct val="115000"/>
                        </a:lnSpc>
                        <a:spcBef>
                          <a:spcPts val="0"/>
                        </a:spcBef>
                        <a:spcAft>
                          <a:spcPts val="1000"/>
                        </a:spcAft>
                        <a:buClrTx/>
                        <a:buSzTx/>
                        <a:buFontTx/>
                        <a:buNone/>
                        <a:tabLst/>
                        <a:defRPr/>
                      </a:pPr>
                      <a:r>
                        <a:rPr lang="fa-IR" sz="3600" b="1" i="0" u="none" strike="noStrike" cap="none" spc="0" baseline="0" dirty="0" smtClean="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زنان و دختران در معرض آسیب</a:t>
                      </a:r>
                      <a:endParaRPr lang="en-US" sz="3600" b="1" i="0" u="none" strike="noStrike" cap="none" spc="0" baseline="0" dirty="0" smtClean="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5</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1000"/>
                        </a:spcAft>
                      </a:pPr>
                      <a:r>
                        <a:rPr lang="fa-IR" sz="2800" b="1" dirty="0">
                          <a:effectLst/>
                          <a:latin typeface="Calibri" panose="020F0502020204030204" pitchFamily="34" charset="0"/>
                          <a:ea typeface="Calibri" panose="020F0502020204030204" pitchFamily="34" charset="0"/>
                          <a:cs typeface="B Yekan" panose="00000400000000000000" pitchFamily="2" charset="-78"/>
                        </a:rPr>
                        <a:t>حدود 90 درصد</a:t>
                      </a:r>
                      <a:endParaRPr lang="en-US" sz="36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فرار از منزل</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6</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1000"/>
                        </a:spcAft>
                      </a:pPr>
                      <a:r>
                        <a:rPr lang="fa-IR" sz="2800" b="1" dirty="0">
                          <a:effectLst/>
                          <a:latin typeface="Calibri" panose="020F0502020204030204" pitchFamily="34" charset="0"/>
                          <a:ea typeface="Calibri" panose="020F0502020204030204" pitchFamily="34" charset="0"/>
                          <a:cs typeface="B Yekan" panose="00000400000000000000" pitchFamily="2" charset="-78"/>
                        </a:rPr>
                        <a:t>حدود </a:t>
                      </a:r>
                      <a:r>
                        <a:rPr lang="fa-IR" sz="2800" b="1" dirty="0" smtClean="0">
                          <a:effectLst/>
                          <a:latin typeface="Calibri" panose="020F0502020204030204" pitchFamily="34" charset="0"/>
                          <a:ea typeface="Calibri" panose="020F0502020204030204" pitchFamily="34" charset="0"/>
                          <a:cs typeface="B Yekan" panose="00000400000000000000" pitchFamily="2" charset="-78"/>
                        </a:rPr>
                        <a:t>90 درصد</a:t>
                      </a:r>
                      <a:endParaRPr lang="en-US" sz="36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خودکشی</a:t>
                      </a:r>
                      <a:endParaRPr lang="en-US" sz="3600" b="1" i="0" u="none" strike="noStrike" cap="none" spc="0" baseline="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7</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r h="370840">
                <a:tc>
                  <a:txBody>
                    <a:bodyPr/>
                    <a:lstStyle/>
                    <a:p>
                      <a:pPr algn="ctr" rtl="1">
                        <a:lnSpc>
                          <a:spcPct val="115000"/>
                        </a:lnSpc>
                        <a:spcAft>
                          <a:spcPts val="1000"/>
                        </a:spcAft>
                      </a:pPr>
                      <a:r>
                        <a:rPr lang="fa-IR" sz="2800" b="1" dirty="0">
                          <a:effectLst/>
                          <a:latin typeface="Calibri" panose="020F0502020204030204" pitchFamily="34" charset="0"/>
                          <a:ea typeface="Calibri" panose="020F0502020204030204" pitchFamily="34" charset="0"/>
                          <a:cs typeface="B Yekan" panose="00000400000000000000" pitchFamily="2" charset="-78"/>
                        </a:rPr>
                        <a:t>حدود 5  درصد</a:t>
                      </a:r>
                      <a:endParaRPr lang="en-US" sz="36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tc>
                <a:tc>
                  <a:txBody>
                    <a:bodyPr/>
                    <a:lstStyle/>
                    <a:p>
                      <a:pPr algn="ctr" rtl="1">
                        <a:lnSpc>
                          <a:spcPct val="115000"/>
                        </a:lnSpc>
                        <a:spcAft>
                          <a:spcPts val="1000"/>
                        </a:spcAft>
                      </a:pPr>
                      <a:r>
                        <a:rPr lang="fa-IR"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زنان و دختران آسیب دیده اجتماعی</a:t>
                      </a:r>
                      <a:endParaRPr lang="en-US" sz="3600" b="1" i="0" u="none" strike="noStrike" cap="none" spc="0" baseline="0" dirty="0">
                        <a:ln>
                          <a:noFill/>
                        </a:ln>
                        <a:solidFill>
                          <a:schemeClr val="accent1">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marL="68580" marR="68580" marT="0" marB="0"/>
                </a:tc>
                <a:tc>
                  <a:txBody>
                    <a:bodyPr/>
                    <a:lstStyle/>
                    <a:p>
                      <a:pPr lvl="1" rtl="1"/>
                      <a:r>
                        <a:rPr lang="fa-IR" sz="3600" b="1" i="0" u="none" strike="noStrike" cap="none" spc="0" baseline="0" dirty="0" smtClean="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rPr>
                        <a:t>8</a:t>
                      </a:r>
                      <a:endParaRPr lang="en-US" sz="3600" b="1" i="0" u="none" strike="noStrike" cap="none" spc="0" baseline="0" dirty="0">
                        <a:ln>
                          <a:noFill/>
                        </a:ln>
                        <a:solidFill>
                          <a:schemeClr val="accent2">
                            <a:lumMod val="50000"/>
                          </a:schemeClr>
                        </a:solidFill>
                        <a:effectLst/>
                        <a:uFillTx/>
                        <a:latin typeface="Calibri" panose="020F0502020204030204" pitchFamily="34" charset="0"/>
                        <a:ea typeface="Calibri" panose="020F0502020204030204" pitchFamily="34" charset="0"/>
                        <a:cs typeface="B Yekan" panose="00000400000000000000" pitchFamily="2" charset="-78"/>
                        <a:sym typeface="Ubuntu"/>
                      </a:endParaRPr>
                    </a:p>
                  </a:txBody>
                  <a:tcPr/>
                </a:tc>
              </a:tr>
            </a:tbl>
          </a:graphicData>
        </a:graphic>
      </p:graphicFrame>
      <p:sp>
        <p:nvSpPr>
          <p:cNvPr id="3" name="TextBox 2"/>
          <p:cNvSpPr txBox="1"/>
          <p:nvPr/>
        </p:nvSpPr>
        <p:spPr>
          <a:xfrm>
            <a:off x="4064001" y="435429"/>
            <a:ext cx="16256000"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rtl="1"/>
            <a:r>
              <a:rPr lang="fa-IR" sz="6600" b="1" dirty="0">
                <a:cs typeface="B Yekan" panose="00000400000000000000" pitchFamily="2" charset="-78"/>
              </a:rPr>
              <a:t>میزان اثر پذیری ماموریت های اورژانس اجتماعی به تفکیک آسیب های اجتماعی</a:t>
            </a:r>
            <a:endParaRPr lang="en-US" sz="6600" dirty="0">
              <a:cs typeface="B Yekan" panose="00000400000000000000" pitchFamily="2" charset="-78"/>
            </a:endParaRPr>
          </a:p>
        </p:txBody>
      </p:sp>
    </p:spTree>
    <p:extLst>
      <p:ext uri="{BB962C8B-B14F-4D97-AF65-F5344CB8AC3E}">
        <p14:creationId xmlns:p14="http://schemas.microsoft.com/office/powerpoint/2010/main" val="3669991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4806D5FB-5931-CD47-99D5-840306469518}"/>
              </a:ext>
            </a:extLst>
          </p:cNvPr>
          <p:cNvGrpSpPr/>
          <p:nvPr/>
        </p:nvGrpSpPr>
        <p:grpSpPr>
          <a:xfrm>
            <a:off x="19470605" y="8311852"/>
            <a:ext cx="1257303" cy="266702"/>
            <a:chOff x="19483238" y="8311852"/>
            <a:chExt cx="1257303" cy="266702"/>
          </a:xfrm>
        </p:grpSpPr>
        <p:sp>
          <p:nvSpPr>
            <p:cNvPr id="979" name="Line"/>
            <p:cNvSpPr/>
            <p:nvPr/>
          </p:nvSpPr>
          <p:spPr>
            <a:xfrm>
              <a:off x="19483238" y="83118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980" name="Line"/>
            <p:cNvSpPr/>
            <p:nvPr/>
          </p:nvSpPr>
          <p:spPr>
            <a:xfrm>
              <a:off x="19748254" y="83118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981" name="Line"/>
            <p:cNvSpPr/>
            <p:nvPr/>
          </p:nvSpPr>
          <p:spPr>
            <a:xfrm>
              <a:off x="20013273" y="83118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982" name="Line"/>
            <p:cNvSpPr/>
            <p:nvPr/>
          </p:nvSpPr>
          <p:spPr>
            <a:xfrm>
              <a:off x="20278289" y="83118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983" name="Line"/>
            <p:cNvSpPr/>
            <p:nvPr/>
          </p:nvSpPr>
          <p:spPr>
            <a:xfrm>
              <a:off x="20543308" y="83118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
        <p:nvSpPr>
          <p:cNvPr id="985" name="Rectangle"/>
          <p:cNvSpPr/>
          <p:nvPr/>
        </p:nvSpPr>
        <p:spPr>
          <a:xfrm>
            <a:off x="18331924" y="3532757"/>
            <a:ext cx="3201860" cy="3254428"/>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986" name="Achievement Three"/>
          <p:cNvSpPr/>
          <p:nvPr/>
        </p:nvSpPr>
        <p:spPr>
          <a:xfrm>
            <a:off x="18635062" y="4992651"/>
            <a:ext cx="2710678" cy="392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3000" b="1">
                <a:solidFill>
                  <a:srgbClr val="323C40"/>
                </a:solidFill>
                <a:latin typeface="Ubuntu"/>
                <a:ea typeface="Ubuntu"/>
                <a:cs typeface="Ubuntu"/>
                <a:sym typeface="Ubuntu"/>
              </a:defRPr>
            </a:lvl1pPr>
          </a:lstStyle>
          <a:p>
            <a:pPr rtl="1"/>
            <a:r>
              <a:rPr lang="fa-IR" dirty="0">
                <a:cs typeface="B Yekan" panose="00000400000000000000" pitchFamily="2" charset="-78"/>
              </a:rPr>
              <a:t>عملکرد امور حقوقی</a:t>
            </a:r>
            <a:endParaRPr lang="en-US" dirty="0">
              <a:cs typeface="B Yekan" panose="00000400000000000000" pitchFamily="2" charset="-78"/>
            </a:endParaRPr>
          </a:p>
        </p:txBody>
      </p:sp>
      <p:sp>
        <p:nvSpPr>
          <p:cNvPr id="988" name="Rectangle"/>
          <p:cNvSpPr/>
          <p:nvPr/>
        </p:nvSpPr>
        <p:spPr>
          <a:xfrm>
            <a:off x="10308507" y="3491228"/>
            <a:ext cx="3201860" cy="3254428"/>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989" name="Achievement Two"/>
          <p:cNvSpPr/>
          <p:nvPr/>
        </p:nvSpPr>
        <p:spPr>
          <a:xfrm>
            <a:off x="10383280" y="5072294"/>
            <a:ext cx="3039294" cy="366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3000" b="1">
                <a:solidFill>
                  <a:srgbClr val="323C40"/>
                </a:solidFill>
                <a:latin typeface="Ubuntu"/>
                <a:ea typeface="Ubuntu"/>
                <a:cs typeface="Ubuntu"/>
                <a:sym typeface="Ubuntu"/>
              </a:defRPr>
            </a:lvl1pPr>
          </a:lstStyle>
          <a:p>
            <a:pPr rtl="1"/>
            <a:r>
              <a:rPr lang="fa-IR" sz="2800" dirty="0">
                <a:cs typeface="B Yekan" panose="00000400000000000000" pitchFamily="2" charset="-78"/>
              </a:rPr>
              <a:t>عملکرد مراکز غیردولتی</a:t>
            </a:r>
            <a:endParaRPr lang="en-US" sz="2800" dirty="0">
              <a:cs typeface="B Yekan" panose="00000400000000000000" pitchFamily="2" charset="-78"/>
            </a:endParaRPr>
          </a:p>
        </p:txBody>
      </p:sp>
      <p:sp>
        <p:nvSpPr>
          <p:cNvPr id="997" name="Lorem ipsum, or lipsum as it is sometimes known, is dummy text used in laying out print, graphic or web designs."/>
          <p:cNvSpPr/>
          <p:nvPr/>
        </p:nvSpPr>
        <p:spPr>
          <a:xfrm>
            <a:off x="1627106" y="8466849"/>
            <a:ext cx="5270501" cy="336092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14400">
              <a:lnSpc>
                <a:spcPct val="130000"/>
              </a:lnSpc>
              <a:buClr>
                <a:srgbClr val="D62B37"/>
              </a:buClr>
              <a:defRPr sz="3000">
                <a:solidFill>
                  <a:srgbClr val="323C40"/>
                </a:solidFill>
                <a:uFill>
                  <a:solidFill>
                    <a:srgbClr val="323C40"/>
                  </a:solidFill>
                </a:uFill>
              </a:defRPr>
            </a:lvl1pPr>
          </a:lstStyle>
          <a:p>
            <a:pPr rtl="1"/>
            <a:r>
              <a:rPr lang="fa-IR" sz="2800" dirty="0">
                <a:cs typeface="B Yekan" panose="00000400000000000000" pitchFamily="2" charset="-78"/>
              </a:rPr>
              <a:t>آمار میز خدمت به صورت ماهانه</a:t>
            </a:r>
            <a:endParaRPr lang="en-US" sz="2800" dirty="0">
              <a:cs typeface="B Yekan" panose="00000400000000000000" pitchFamily="2" charset="-78"/>
            </a:endParaRPr>
          </a:p>
          <a:p>
            <a:pPr rtl="1"/>
            <a:r>
              <a:rPr lang="fa-IR" sz="2800" dirty="0">
                <a:cs typeface="B Yekan" panose="00000400000000000000" pitchFamily="2" charset="-78"/>
              </a:rPr>
              <a:t>آمار اردوی جهادی به صورت ماهانه (تهیه جهیزیه، تهیه لوازم ضروری، تهیه پوشاک، تهیه سبد غذایی، تهیه لوازم کمک توانبخشی، تهیه شیرخشک)</a:t>
            </a:r>
            <a:endParaRPr lang="en-US" sz="2800" dirty="0">
              <a:cs typeface="B Yekan" panose="00000400000000000000" pitchFamily="2" charset="-78"/>
            </a:endParaRPr>
          </a:p>
          <a:p>
            <a:pPr rtl="1"/>
            <a:r>
              <a:rPr lang="fa-IR" sz="2800" dirty="0">
                <a:cs typeface="B Yekan" panose="00000400000000000000" pitchFamily="2" charset="-78"/>
              </a:rPr>
              <a:t>واحد پذیرش و نامه های سامد: 14 مورد</a:t>
            </a:r>
            <a:endParaRPr lang="en-US" sz="2800" dirty="0">
              <a:cs typeface="B Yekan" panose="00000400000000000000" pitchFamily="2" charset="-78"/>
            </a:endParaRPr>
          </a:p>
        </p:txBody>
      </p:sp>
      <p:sp>
        <p:nvSpPr>
          <p:cNvPr id="998" name="Rectangle"/>
          <p:cNvSpPr/>
          <p:nvPr/>
        </p:nvSpPr>
        <p:spPr>
          <a:xfrm>
            <a:off x="2661426" y="3603645"/>
            <a:ext cx="3201860" cy="3254428"/>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999" name="Achievement One"/>
          <p:cNvSpPr/>
          <p:nvPr/>
        </p:nvSpPr>
        <p:spPr>
          <a:xfrm>
            <a:off x="3223610" y="5255421"/>
            <a:ext cx="20774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3000" b="1">
                <a:solidFill>
                  <a:srgbClr val="323C40"/>
                </a:solidFill>
                <a:latin typeface="Ubuntu"/>
                <a:ea typeface="Ubuntu"/>
                <a:cs typeface="Ubuntu"/>
                <a:sym typeface="Ubuntu"/>
              </a:defRPr>
            </a:lvl1pPr>
          </a:lstStyle>
          <a:p>
            <a:pPr rtl="1"/>
            <a:r>
              <a:rPr lang="fa-IR" dirty="0">
                <a:cs typeface="B Yekan" panose="00000400000000000000" pitchFamily="2" charset="-78"/>
              </a:rPr>
              <a:t>آمار میز خدمت</a:t>
            </a:r>
            <a:endParaRPr lang="en-US" dirty="0">
              <a:cs typeface="B Yekan" panose="00000400000000000000" pitchFamily="2" charset="-78"/>
            </a:endParaRPr>
          </a:p>
        </p:txBody>
      </p:sp>
      <p:grpSp>
        <p:nvGrpSpPr>
          <p:cNvPr id="2" name="Group 1">
            <a:extLst>
              <a:ext uri="{FF2B5EF4-FFF2-40B4-BE49-F238E27FC236}">
                <a16:creationId xmlns="" xmlns:a16="http://schemas.microsoft.com/office/drawing/2014/main" id="{B480CAA9-E3E8-9E4C-9A24-F0F03CAA061A}"/>
              </a:ext>
            </a:extLst>
          </p:cNvPr>
          <p:cNvGrpSpPr/>
          <p:nvPr/>
        </p:nvGrpSpPr>
        <p:grpSpPr>
          <a:xfrm>
            <a:off x="3633705" y="8311852"/>
            <a:ext cx="1257303" cy="266702"/>
            <a:chOff x="3633638" y="8311852"/>
            <a:chExt cx="1257303" cy="266702"/>
          </a:xfrm>
        </p:grpSpPr>
        <p:sp>
          <p:nvSpPr>
            <p:cNvPr id="1001" name="Line"/>
            <p:cNvSpPr/>
            <p:nvPr/>
          </p:nvSpPr>
          <p:spPr>
            <a:xfrm>
              <a:off x="3633638" y="83118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002" name="Line"/>
            <p:cNvSpPr/>
            <p:nvPr/>
          </p:nvSpPr>
          <p:spPr>
            <a:xfrm>
              <a:off x="3898654" y="83118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003" name="Line"/>
            <p:cNvSpPr/>
            <p:nvPr/>
          </p:nvSpPr>
          <p:spPr>
            <a:xfrm>
              <a:off x="4163673" y="83118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004" name="Line"/>
            <p:cNvSpPr/>
            <p:nvPr/>
          </p:nvSpPr>
          <p:spPr>
            <a:xfrm>
              <a:off x="4428689" y="83118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005" name="Line"/>
            <p:cNvSpPr/>
            <p:nvPr/>
          </p:nvSpPr>
          <p:spPr>
            <a:xfrm>
              <a:off x="4693708" y="83118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
        <p:nvSpPr>
          <p:cNvPr id="1007" name="Lorem ipsum, or lipsum as it is sometimes known, is dummy text used in laying out print, graphic or web designs."/>
          <p:cNvSpPr/>
          <p:nvPr/>
        </p:nvSpPr>
        <p:spPr>
          <a:xfrm>
            <a:off x="9391852" y="7777415"/>
            <a:ext cx="5270501" cy="4321183"/>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14400">
              <a:lnSpc>
                <a:spcPct val="130000"/>
              </a:lnSpc>
              <a:buClr>
                <a:srgbClr val="D62B37"/>
              </a:buClr>
              <a:defRPr sz="3000">
                <a:solidFill>
                  <a:srgbClr val="323C40"/>
                </a:solidFill>
                <a:uFill>
                  <a:solidFill>
                    <a:srgbClr val="323C40"/>
                  </a:solidFill>
                </a:uFill>
              </a:defRPr>
            </a:lvl1pPr>
          </a:lstStyle>
          <a:p>
            <a:pPr rtl="1"/>
            <a:r>
              <a:rPr lang="fa-IR" sz="2400" dirty="0">
                <a:cs typeface="B Yekan" panose="00000400000000000000" pitchFamily="2" charset="-78"/>
              </a:rPr>
              <a:t>تعداد مراکز: 15 مرکز</a:t>
            </a:r>
            <a:endParaRPr lang="en-US" sz="2400" dirty="0">
              <a:cs typeface="B Yekan" panose="00000400000000000000" pitchFamily="2" charset="-78"/>
            </a:endParaRPr>
          </a:p>
          <a:p>
            <a:pPr rtl="1"/>
            <a:r>
              <a:rPr lang="fa-IR" sz="2400" dirty="0">
                <a:cs typeface="B Yekan" panose="00000400000000000000" pitchFamily="2" charset="-78"/>
              </a:rPr>
              <a:t>مثبت زندگی: 5 مرکز</a:t>
            </a:r>
            <a:endParaRPr lang="en-US" sz="2400" dirty="0">
              <a:cs typeface="B Yekan" panose="00000400000000000000" pitchFamily="2" charset="-78"/>
            </a:endParaRPr>
          </a:p>
          <a:p>
            <a:pPr rtl="1"/>
            <a:r>
              <a:rPr lang="fa-IR" sz="2400" dirty="0">
                <a:cs typeface="B Yekan" panose="00000400000000000000" pitchFamily="2" charset="-78"/>
              </a:rPr>
              <a:t>پیشگیری: 4 </a:t>
            </a:r>
            <a:r>
              <a:rPr lang="fa-IR" sz="2400" dirty="0" smtClean="0">
                <a:cs typeface="B Yekan" panose="00000400000000000000" pitchFamily="2" charset="-78"/>
              </a:rPr>
              <a:t>مرکز/ اجتماعی</a:t>
            </a:r>
            <a:r>
              <a:rPr lang="fa-IR" sz="2400" dirty="0">
                <a:cs typeface="B Yekan" panose="00000400000000000000" pitchFamily="2" charset="-78"/>
              </a:rPr>
              <a:t>: 1 مرکز</a:t>
            </a:r>
            <a:endParaRPr lang="en-US" sz="2400" dirty="0">
              <a:cs typeface="B Yekan" panose="00000400000000000000" pitchFamily="2" charset="-78"/>
            </a:endParaRPr>
          </a:p>
          <a:p>
            <a:pPr rtl="1"/>
            <a:r>
              <a:rPr lang="fa-IR" sz="2400" dirty="0">
                <a:cs typeface="B Yekan" panose="00000400000000000000" pitchFamily="2" charset="-78"/>
              </a:rPr>
              <a:t>توانبخشی: 2 </a:t>
            </a:r>
            <a:r>
              <a:rPr lang="fa-IR" sz="2400" dirty="0" smtClean="0">
                <a:cs typeface="B Yekan" panose="00000400000000000000" pitchFamily="2" charset="-78"/>
              </a:rPr>
              <a:t>مرکز/ موسسات</a:t>
            </a:r>
            <a:r>
              <a:rPr lang="fa-IR" sz="2400" dirty="0">
                <a:cs typeface="B Yekan" panose="00000400000000000000" pitchFamily="2" charset="-78"/>
              </a:rPr>
              <a:t>: 3 مورد</a:t>
            </a:r>
            <a:endParaRPr lang="en-US" sz="2400" dirty="0">
              <a:cs typeface="B Yekan" panose="00000400000000000000" pitchFamily="2" charset="-78"/>
            </a:endParaRPr>
          </a:p>
          <a:p>
            <a:pPr rtl="1"/>
            <a:r>
              <a:rPr lang="fa-IR" sz="2400" dirty="0">
                <a:cs typeface="B Yekan" panose="00000400000000000000" pitchFamily="2" charset="-78"/>
              </a:rPr>
              <a:t>1 مورد موسسه در دست صدور</a:t>
            </a:r>
            <a:endParaRPr lang="en-US" sz="2400" dirty="0">
              <a:cs typeface="B Yekan" panose="00000400000000000000" pitchFamily="2" charset="-78"/>
            </a:endParaRPr>
          </a:p>
          <a:p>
            <a:pPr rtl="1"/>
            <a:r>
              <a:rPr lang="fa-IR" sz="2400" dirty="0">
                <a:cs typeface="B Yekan" panose="00000400000000000000" pitchFamily="2" charset="-78"/>
              </a:rPr>
              <a:t>1 مورد مرکز ژنتیک در دست اقدام</a:t>
            </a:r>
            <a:endParaRPr lang="en-US" sz="2400" dirty="0">
              <a:cs typeface="B Yekan" panose="00000400000000000000" pitchFamily="2" charset="-78"/>
            </a:endParaRPr>
          </a:p>
          <a:p>
            <a:pPr rtl="1"/>
            <a:r>
              <a:rPr lang="fa-IR" sz="2400" dirty="0">
                <a:cs typeface="B Yekan" panose="00000400000000000000" pitchFamily="2" charset="-78"/>
              </a:rPr>
              <a:t>1 مورد مرکز اقامتی میان مدت معتادین (کمپ) در دست بررسی</a:t>
            </a:r>
            <a:endParaRPr lang="en-US" sz="2400" dirty="0">
              <a:cs typeface="B Yekan" panose="00000400000000000000" pitchFamily="2" charset="-78"/>
            </a:endParaRPr>
          </a:p>
          <a:p>
            <a:pPr rtl="1"/>
            <a:r>
              <a:rPr lang="fa-IR" sz="2400" dirty="0">
                <a:cs typeface="B Yekan" panose="00000400000000000000" pitchFamily="2" charset="-78"/>
              </a:rPr>
              <a:t>4 مورد تمدید مرکز در طول سال</a:t>
            </a:r>
            <a:endParaRPr lang="en-US" sz="2400" dirty="0">
              <a:cs typeface="B Yekan" panose="00000400000000000000" pitchFamily="2" charset="-78"/>
            </a:endParaRPr>
          </a:p>
        </p:txBody>
      </p:sp>
      <p:sp>
        <p:nvSpPr>
          <p:cNvPr id="1008" name="Lorem ipsum, or lipsum as it is sometimes known, is dummy text used in laying out print, graphic or web designs."/>
          <p:cNvSpPr/>
          <p:nvPr/>
        </p:nvSpPr>
        <p:spPr>
          <a:xfrm>
            <a:off x="17464006" y="8446844"/>
            <a:ext cx="5270501" cy="3400931"/>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14400">
              <a:lnSpc>
                <a:spcPct val="130000"/>
              </a:lnSpc>
              <a:buClr>
                <a:srgbClr val="D62B37"/>
              </a:buClr>
              <a:defRPr sz="3000">
                <a:solidFill>
                  <a:srgbClr val="323C40"/>
                </a:solidFill>
                <a:uFill>
                  <a:solidFill>
                    <a:srgbClr val="323C40"/>
                  </a:solidFill>
                </a:uFill>
              </a:defRPr>
            </a:lvl1pPr>
          </a:lstStyle>
          <a:p>
            <a:pPr lvl="0" rtl="1"/>
            <a:r>
              <a:rPr lang="fa-IR" sz="2800" dirty="0">
                <a:cs typeface="B Yekan" panose="00000400000000000000" pitchFamily="2" charset="-78"/>
              </a:rPr>
              <a:t>عقد اجاره نامه 2 مورد (مرکز مثبت زندگی و مهد کودک)</a:t>
            </a:r>
            <a:endParaRPr lang="en-US" sz="2800" dirty="0">
              <a:cs typeface="B Yekan" panose="00000400000000000000" pitchFamily="2" charset="-78"/>
            </a:endParaRPr>
          </a:p>
          <a:p>
            <a:pPr lvl="0" rtl="1"/>
            <a:r>
              <a:rPr lang="fa-IR" sz="2800" dirty="0">
                <a:cs typeface="B Yekan" panose="00000400000000000000" pitchFamily="2" charset="-78"/>
              </a:rPr>
              <a:t>ارسال و ثبت کلیه تفاهم نامه و قراردادهای حوزه ها و دفاتر تمامی معاونتها در سامانه</a:t>
            </a:r>
            <a:endParaRPr lang="en-US" sz="2800" dirty="0">
              <a:cs typeface="B Yekan" panose="00000400000000000000" pitchFamily="2" charset="-78"/>
            </a:endParaRPr>
          </a:p>
          <a:p>
            <a:pPr lvl="0" rtl="1"/>
            <a:r>
              <a:rPr lang="fa-IR" sz="2800" dirty="0">
                <a:cs typeface="B Yekan" panose="00000400000000000000" pitchFamily="2" charset="-78"/>
              </a:rPr>
              <a:t>ارسال مشخصات ساختمان های اداره</a:t>
            </a:r>
            <a:endParaRPr lang="en-US" sz="2800" dirty="0">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35086" y="0"/>
            <a:ext cx="18309771" cy="1373232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14774092"/>
              </p:ext>
            </p:extLst>
          </p:nvPr>
        </p:nvGraphicFramePr>
        <p:xfrm>
          <a:off x="4463143" y="2394856"/>
          <a:ext cx="15087600" cy="7801134"/>
        </p:xfrm>
        <a:graphic>
          <a:graphicData uri="http://schemas.openxmlformats.org/drawingml/2006/table">
            <a:tbl>
              <a:tblPr rtl="1" firstRow="1" firstCol="1" bandRow="1">
                <a:tableStyleId>{5940675A-B579-460E-94D1-54222C63F5DA}</a:tableStyleId>
              </a:tblPr>
              <a:tblGrid>
                <a:gridCol w="1399735"/>
                <a:gridCol w="8067822"/>
                <a:gridCol w="2567354"/>
                <a:gridCol w="3052689"/>
              </a:tblGrid>
              <a:tr h="823808">
                <a:tc gridSpan="4">
                  <a:txBody>
                    <a:bodyPr/>
                    <a:lstStyle/>
                    <a:p>
                      <a:pPr algn="ctr" rtl="1">
                        <a:lnSpc>
                          <a:spcPct val="107000"/>
                        </a:lnSpc>
                        <a:spcAft>
                          <a:spcPts val="0"/>
                        </a:spcAft>
                      </a:pPr>
                      <a:r>
                        <a:rPr lang="ar-SA" sz="4000" dirty="0" smtClean="0">
                          <a:effectLst/>
                          <a:cs typeface="B Yekan" panose="00000400000000000000" pitchFamily="2" charset="-78"/>
                        </a:rPr>
                        <a:t>گزارش عملکرد دفتر مسکن اسکو 1400</a:t>
                      </a:r>
                      <a:endParaRPr lang="en-US" sz="40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427765">
                <a:tc>
                  <a:txBody>
                    <a:bodyPr/>
                    <a:lstStyle/>
                    <a:p>
                      <a:pPr algn="ctr" rtl="1">
                        <a:lnSpc>
                          <a:spcPct val="107000"/>
                        </a:lnSpc>
                        <a:spcAft>
                          <a:spcPts val="0"/>
                        </a:spcAft>
                      </a:pPr>
                      <a:r>
                        <a:rPr lang="ar-SA" sz="2800">
                          <a:effectLst/>
                          <a:cs typeface="B Yekan" panose="00000400000000000000" pitchFamily="2" charset="-78"/>
                        </a:rPr>
                        <a:t>ردیف</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عملکرد</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تعداد (نفر)</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مبلغ (تومان)</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r>
              <a:tr h="1105367">
                <a:tc>
                  <a:txBody>
                    <a:bodyPr/>
                    <a:lstStyle/>
                    <a:p>
                      <a:pPr algn="ctr" rtl="1">
                        <a:lnSpc>
                          <a:spcPct val="107000"/>
                        </a:lnSpc>
                        <a:spcAft>
                          <a:spcPts val="0"/>
                        </a:spcAft>
                      </a:pPr>
                      <a:r>
                        <a:rPr lang="ar-SA" sz="2800">
                          <a:effectLst/>
                          <a:cs typeface="B Yekan" panose="00000400000000000000" pitchFamily="2" charset="-78"/>
                        </a:rPr>
                        <a:t>1</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dirty="0">
                          <a:effectLst/>
                          <a:cs typeface="B Yekan" panose="00000400000000000000" pitchFamily="2" charset="-78"/>
                        </a:rPr>
                        <a:t>کمک هزینه تهیه و ساخت مسکن معلولین</a:t>
                      </a:r>
                      <a:endParaRPr lang="en-US" sz="28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12</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0">
                        <a:lnSpc>
                          <a:spcPct val="107000"/>
                        </a:lnSpc>
                        <a:spcAft>
                          <a:spcPts val="0"/>
                        </a:spcAft>
                      </a:pPr>
                      <a:r>
                        <a:rPr lang="ar-SA" sz="2800" dirty="0">
                          <a:effectLst/>
                          <a:cs typeface="B Yekan" panose="00000400000000000000" pitchFamily="2" charset="-78"/>
                        </a:rPr>
                        <a:t>335</a:t>
                      </a:r>
                      <a:r>
                        <a:rPr lang="en-US" sz="2800" dirty="0">
                          <a:effectLst/>
                          <a:cs typeface="B Yekan" panose="00000400000000000000" pitchFamily="2" charset="-78"/>
                        </a:rPr>
                        <a:t>,</a:t>
                      </a:r>
                      <a:r>
                        <a:rPr lang="ar-SA" sz="2800" dirty="0">
                          <a:effectLst/>
                          <a:cs typeface="B Yekan" panose="00000400000000000000" pitchFamily="2" charset="-78"/>
                        </a:rPr>
                        <a:t>800</a:t>
                      </a:r>
                      <a:r>
                        <a:rPr lang="en-US" sz="2800" dirty="0">
                          <a:effectLst/>
                          <a:cs typeface="B Yekan" panose="00000400000000000000" pitchFamily="2" charset="-78"/>
                        </a:rPr>
                        <a:t>,</a:t>
                      </a:r>
                      <a:r>
                        <a:rPr lang="ar-SA" sz="2800" dirty="0">
                          <a:effectLst/>
                          <a:cs typeface="B Yekan" panose="00000400000000000000" pitchFamily="2" charset="-78"/>
                        </a:rPr>
                        <a:t>000</a:t>
                      </a:r>
                      <a:r>
                        <a:rPr lang="en-US" sz="2800" dirty="0">
                          <a:effectLst/>
                          <a:cs typeface="B Yekan" panose="00000400000000000000" pitchFamily="2" charset="-78"/>
                        </a:rPr>
                        <a:t>     </a:t>
                      </a:r>
                      <a:endParaRPr lang="en-US" sz="28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r>
              <a:tr h="823808">
                <a:tc>
                  <a:txBody>
                    <a:bodyPr/>
                    <a:lstStyle/>
                    <a:p>
                      <a:pPr algn="ctr" rtl="1">
                        <a:lnSpc>
                          <a:spcPct val="107000"/>
                        </a:lnSpc>
                        <a:spcAft>
                          <a:spcPts val="0"/>
                        </a:spcAft>
                      </a:pPr>
                      <a:r>
                        <a:rPr lang="ar-SA" sz="2800">
                          <a:effectLst/>
                          <a:cs typeface="B Yekan" panose="00000400000000000000" pitchFamily="2" charset="-78"/>
                        </a:rPr>
                        <a:t>2</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کمک هزینه تهیه و ساخت مسکن زنان سرپرست خانوار</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2</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0">
                        <a:lnSpc>
                          <a:spcPct val="107000"/>
                        </a:lnSpc>
                        <a:spcAft>
                          <a:spcPts val="0"/>
                        </a:spcAft>
                      </a:pPr>
                      <a:r>
                        <a:rPr lang="ar-SA" sz="2800">
                          <a:effectLst/>
                          <a:cs typeface="B Yekan" panose="00000400000000000000" pitchFamily="2" charset="-78"/>
                        </a:rPr>
                        <a:t>38</a:t>
                      </a:r>
                      <a:r>
                        <a:rPr lang="en-US" sz="2800">
                          <a:effectLst/>
                          <a:cs typeface="B Yekan" panose="00000400000000000000" pitchFamily="2" charset="-78"/>
                        </a:rPr>
                        <a:t>,</a:t>
                      </a:r>
                      <a:r>
                        <a:rPr lang="ar-SA" sz="2800">
                          <a:effectLst/>
                          <a:cs typeface="B Yekan" panose="00000400000000000000" pitchFamily="2" charset="-78"/>
                        </a:rPr>
                        <a:t>800</a:t>
                      </a:r>
                      <a:r>
                        <a:rPr lang="en-US" sz="2800">
                          <a:effectLst/>
                          <a:cs typeface="B Yekan" panose="00000400000000000000" pitchFamily="2" charset="-78"/>
                        </a:rPr>
                        <a:t>,</a:t>
                      </a:r>
                      <a:r>
                        <a:rPr lang="ar-SA" sz="2800">
                          <a:effectLst/>
                          <a:cs typeface="B Yekan" panose="00000400000000000000" pitchFamily="2" charset="-78"/>
                        </a:rPr>
                        <a:t>000</a:t>
                      </a:r>
                      <a:r>
                        <a:rPr lang="en-US" sz="2800">
                          <a:effectLst/>
                          <a:cs typeface="B Yekan" panose="00000400000000000000" pitchFamily="2" charset="-78"/>
                        </a:rPr>
                        <a:t>     </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r>
              <a:tr h="1105367">
                <a:tc>
                  <a:txBody>
                    <a:bodyPr/>
                    <a:lstStyle/>
                    <a:p>
                      <a:pPr algn="ctr" rtl="1">
                        <a:lnSpc>
                          <a:spcPct val="107000"/>
                        </a:lnSpc>
                        <a:spcAft>
                          <a:spcPts val="0"/>
                        </a:spcAft>
                      </a:pPr>
                      <a:r>
                        <a:rPr lang="ar-SA" sz="2800">
                          <a:effectLst/>
                          <a:cs typeface="B Yekan" panose="00000400000000000000" pitchFamily="2" charset="-78"/>
                        </a:rPr>
                        <a:t>3</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کمک هزینه تعمیر مسکن معلولین</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1</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0">
                        <a:lnSpc>
                          <a:spcPct val="107000"/>
                        </a:lnSpc>
                        <a:spcAft>
                          <a:spcPts val="0"/>
                        </a:spcAft>
                      </a:pPr>
                      <a:r>
                        <a:rPr lang="ar-SA" sz="2800">
                          <a:effectLst/>
                          <a:cs typeface="B Yekan" panose="00000400000000000000" pitchFamily="2" charset="-78"/>
                        </a:rPr>
                        <a:t>7</a:t>
                      </a:r>
                      <a:r>
                        <a:rPr lang="en-US" sz="2800">
                          <a:effectLst/>
                          <a:cs typeface="B Yekan" panose="00000400000000000000" pitchFamily="2" charset="-78"/>
                        </a:rPr>
                        <a:t>,</a:t>
                      </a:r>
                      <a:r>
                        <a:rPr lang="ar-SA" sz="2800">
                          <a:effectLst/>
                          <a:cs typeface="B Yekan" panose="00000400000000000000" pitchFamily="2" charset="-78"/>
                        </a:rPr>
                        <a:t>800</a:t>
                      </a:r>
                      <a:r>
                        <a:rPr lang="en-US" sz="2800">
                          <a:effectLst/>
                          <a:cs typeface="B Yekan" panose="00000400000000000000" pitchFamily="2" charset="-78"/>
                        </a:rPr>
                        <a:t>,</a:t>
                      </a:r>
                      <a:r>
                        <a:rPr lang="ar-SA" sz="2800">
                          <a:effectLst/>
                          <a:cs typeface="B Yekan" panose="00000400000000000000" pitchFamily="2" charset="-78"/>
                        </a:rPr>
                        <a:t>000</a:t>
                      </a:r>
                      <a:r>
                        <a:rPr lang="en-US" sz="2800">
                          <a:effectLst/>
                          <a:cs typeface="B Yekan" panose="00000400000000000000" pitchFamily="2" charset="-78"/>
                        </a:rPr>
                        <a:t>     </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r>
              <a:tr h="823808">
                <a:tc>
                  <a:txBody>
                    <a:bodyPr/>
                    <a:lstStyle/>
                    <a:p>
                      <a:pPr algn="ctr" rtl="1">
                        <a:lnSpc>
                          <a:spcPct val="107000"/>
                        </a:lnSpc>
                        <a:spcAft>
                          <a:spcPts val="0"/>
                        </a:spcAft>
                      </a:pPr>
                      <a:r>
                        <a:rPr lang="ar-SA" sz="2800">
                          <a:effectLst/>
                          <a:cs typeface="B Yekan" panose="00000400000000000000" pitchFamily="2" charset="-78"/>
                        </a:rPr>
                        <a:t>4</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کمک هزینه تعمیر مسکن زنان سرپرست خانوار</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2</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0">
                        <a:lnSpc>
                          <a:spcPct val="107000"/>
                        </a:lnSpc>
                        <a:spcAft>
                          <a:spcPts val="0"/>
                        </a:spcAft>
                      </a:pPr>
                      <a:r>
                        <a:rPr lang="ar-SA" sz="2800">
                          <a:effectLst/>
                          <a:cs typeface="B Yekan" panose="00000400000000000000" pitchFamily="2" charset="-78"/>
                        </a:rPr>
                        <a:t>12</a:t>
                      </a:r>
                      <a:r>
                        <a:rPr lang="en-US" sz="2800">
                          <a:effectLst/>
                          <a:cs typeface="B Yekan" panose="00000400000000000000" pitchFamily="2" charset="-78"/>
                        </a:rPr>
                        <a:t>,</a:t>
                      </a:r>
                      <a:r>
                        <a:rPr lang="ar-SA" sz="2800">
                          <a:effectLst/>
                          <a:cs typeface="B Yekan" panose="00000400000000000000" pitchFamily="2" charset="-78"/>
                        </a:rPr>
                        <a:t>000</a:t>
                      </a:r>
                      <a:r>
                        <a:rPr lang="en-US" sz="2800">
                          <a:effectLst/>
                          <a:cs typeface="B Yekan" panose="00000400000000000000" pitchFamily="2" charset="-78"/>
                        </a:rPr>
                        <a:t>,</a:t>
                      </a:r>
                      <a:r>
                        <a:rPr lang="ar-SA" sz="2800">
                          <a:effectLst/>
                          <a:cs typeface="B Yekan" panose="00000400000000000000" pitchFamily="2" charset="-78"/>
                        </a:rPr>
                        <a:t>000</a:t>
                      </a:r>
                      <a:r>
                        <a:rPr lang="en-US" sz="2800">
                          <a:effectLst/>
                          <a:cs typeface="B Yekan" panose="00000400000000000000" pitchFamily="2" charset="-78"/>
                        </a:rPr>
                        <a:t>     </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r>
              <a:tr h="1691211">
                <a:tc>
                  <a:txBody>
                    <a:bodyPr/>
                    <a:lstStyle/>
                    <a:p>
                      <a:pPr algn="ctr" rtl="1">
                        <a:lnSpc>
                          <a:spcPct val="107000"/>
                        </a:lnSpc>
                        <a:spcAft>
                          <a:spcPts val="0"/>
                        </a:spcAft>
                      </a:pPr>
                      <a:r>
                        <a:rPr lang="ar-SA" sz="2800">
                          <a:effectLst/>
                          <a:cs typeface="B Yekan" panose="00000400000000000000" pitchFamily="2" charset="-78"/>
                        </a:rPr>
                        <a:t>5</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کمک هزینه های احداث و خرید(برای 15 نفر درخواست اعتبار به تهران ارسال گردیده است)</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2800">
                          <a:effectLst/>
                          <a:cs typeface="B Yekan" panose="00000400000000000000" pitchFamily="2" charset="-78"/>
                        </a:rPr>
                        <a:t>در دست اقدام</a:t>
                      </a:r>
                      <a:endParaRPr lang="en-US" sz="28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0">
                        <a:lnSpc>
                          <a:spcPct val="107000"/>
                        </a:lnSpc>
                        <a:spcAft>
                          <a:spcPts val="0"/>
                        </a:spcAft>
                      </a:pPr>
                      <a:r>
                        <a:rPr lang="ar-SA" sz="2800" dirty="0">
                          <a:effectLst/>
                          <a:cs typeface="B Yekan" panose="00000400000000000000" pitchFamily="2" charset="-78"/>
                        </a:rPr>
                        <a:t>309</a:t>
                      </a:r>
                      <a:r>
                        <a:rPr lang="en-US" sz="2800" dirty="0">
                          <a:effectLst/>
                          <a:cs typeface="B Yekan" panose="00000400000000000000" pitchFamily="2" charset="-78"/>
                        </a:rPr>
                        <a:t>,</a:t>
                      </a:r>
                      <a:r>
                        <a:rPr lang="ar-SA" sz="2800" dirty="0">
                          <a:effectLst/>
                          <a:cs typeface="B Yekan" panose="00000400000000000000" pitchFamily="2" charset="-78"/>
                        </a:rPr>
                        <a:t>200</a:t>
                      </a:r>
                      <a:r>
                        <a:rPr lang="en-US" sz="2800" dirty="0">
                          <a:effectLst/>
                          <a:cs typeface="B Yekan" panose="00000400000000000000" pitchFamily="2" charset="-78"/>
                        </a:rPr>
                        <a:t>,</a:t>
                      </a:r>
                      <a:r>
                        <a:rPr lang="ar-SA" sz="2800" dirty="0">
                          <a:effectLst/>
                          <a:cs typeface="B Yekan" panose="00000400000000000000" pitchFamily="2" charset="-78"/>
                        </a:rPr>
                        <a:t>000</a:t>
                      </a:r>
                      <a:r>
                        <a:rPr lang="en-US" sz="2800" dirty="0">
                          <a:effectLst/>
                          <a:cs typeface="B Yekan" panose="00000400000000000000" pitchFamily="2" charset="-78"/>
                        </a:rPr>
                        <a:t>     </a:t>
                      </a:r>
                      <a:endParaRPr lang="en-US" sz="28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1027" y="820229"/>
            <a:ext cx="18505715" cy="4747069"/>
          </a:xfrm>
          <a:prstGeom prst="rect">
            <a:avLst/>
          </a:prstGeom>
        </p:spPr>
        <p:txBody>
          <a:bodyPr wrap="square">
            <a:spAutoFit/>
          </a:bodyPr>
          <a:lstStyle/>
          <a:p>
            <a:pPr>
              <a:lnSpc>
                <a:spcPct val="107000"/>
              </a:lnSpc>
              <a:spcAft>
                <a:spcPts val="800"/>
              </a:spcAft>
            </a:pPr>
            <a:r>
              <a:rPr lang="ar-SA" sz="6000" b="1" dirty="0">
                <a:latin typeface="Calibri" panose="020F0502020204030204" pitchFamily="34" charset="0"/>
                <a:ea typeface="Calibri" panose="020F0502020204030204" pitchFamily="34" charset="0"/>
                <a:cs typeface="B Yekan" panose="00000400000000000000" pitchFamily="2" charset="-78"/>
              </a:rPr>
              <a:t>عملکرد حوزه مشارکت شهرستان اسکو 1400</a:t>
            </a:r>
            <a:endParaRPr lang="en-US" sz="4800" dirty="0">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ar-SA" sz="6000" dirty="0">
                <a:latin typeface="Calibri" panose="020F0502020204030204" pitchFamily="34" charset="0"/>
                <a:ea typeface="Calibri" panose="020F0502020204030204" pitchFamily="34" charset="0"/>
                <a:cs typeface="B Yekan" panose="00000400000000000000" pitchFamily="2" charset="-78"/>
              </a:rPr>
              <a:t> </a:t>
            </a:r>
            <a:endParaRPr lang="en-US" sz="4800" dirty="0">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ar-SA" sz="4800" dirty="0">
                <a:latin typeface="Calibri" panose="020F0502020204030204" pitchFamily="34" charset="0"/>
                <a:ea typeface="Calibri" panose="020F0502020204030204" pitchFamily="34" charset="0"/>
                <a:cs typeface="B Yekan" panose="00000400000000000000" pitchFamily="2" charset="-78"/>
              </a:rPr>
              <a:t>پرداخت کمک هزینه ازدواج به</a:t>
            </a:r>
            <a:r>
              <a:rPr lang="fa-IR" sz="4800" dirty="0">
                <a:latin typeface="Calibri" panose="020F0502020204030204" pitchFamily="34" charset="0"/>
                <a:ea typeface="Calibri" panose="020F0502020204030204" pitchFamily="34" charset="0"/>
                <a:cs typeface="B Yekan" panose="00000400000000000000" pitchFamily="2" charset="-78"/>
              </a:rPr>
              <a:t> مبلغ </a:t>
            </a:r>
            <a:r>
              <a:rPr lang="ar-SA" sz="4800" dirty="0">
                <a:latin typeface="Calibri" panose="020F0502020204030204" pitchFamily="34" charset="0"/>
                <a:ea typeface="Calibri" panose="020F0502020204030204" pitchFamily="34" charset="0"/>
                <a:cs typeface="B Yekan" panose="00000400000000000000" pitchFamily="2" charset="-78"/>
              </a:rPr>
              <a:t>225000000 ریال  برای 4 نفر هر کدام 50000000 پرداخت </a:t>
            </a:r>
            <a:r>
              <a:rPr lang="ar-SA" sz="4800" dirty="0" smtClean="0">
                <a:latin typeface="Calibri" panose="020F0502020204030204" pitchFamily="34" charset="0"/>
                <a:ea typeface="Calibri" panose="020F0502020204030204" pitchFamily="34" charset="0"/>
                <a:cs typeface="B Yekan" panose="00000400000000000000" pitchFamily="2" charset="-78"/>
              </a:rPr>
              <a:t>شده</a:t>
            </a:r>
            <a:r>
              <a:rPr lang="fa-IR" sz="4800" dirty="0" smtClean="0">
                <a:latin typeface="Calibri" panose="020F0502020204030204" pitchFamily="34" charset="0"/>
                <a:ea typeface="Calibri" panose="020F0502020204030204" pitchFamily="34" charset="0"/>
                <a:cs typeface="B Yekan" panose="00000400000000000000" pitchFamily="2" charset="-78"/>
              </a:rPr>
              <a:t> است. </a:t>
            </a:r>
            <a:endParaRPr lang="en-US" sz="4000" dirty="0">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ar-SA" sz="4800" dirty="0">
                <a:latin typeface="Calibri" panose="020F0502020204030204" pitchFamily="34" charset="0"/>
                <a:ea typeface="Calibri" panose="020F0502020204030204" pitchFamily="34" charset="0"/>
                <a:cs typeface="B Yekan" panose="00000400000000000000" pitchFamily="2" charset="-78"/>
              </a:rPr>
              <a:t>2 کارت هدیه 10 میلیون ریالی و یک مورد 5 میلیون ریالی پرداخت شده است.</a:t>
            </a:r>
            <a:endParaRPr lang="en-US" sz="4000" dirty="0">
              <a:latin typeface="Calibri" panose="020F0502020204030204" pitchFamily="34" charset="0"/>
              <a:ea typeface="Calibri" panose="020F0502020204030204" pitchFamily="34" charset="0"/>
              <a:cs typeface="B Yeka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81873636"/>
              </p:ext>
            </p:extLst>
          </p:nvPr>
        </p:nvGraphicFramePr>
        <p:xfrm>
          <a:off x="3331027" y="5987143"/>
          <a:ext cx="19333030" cy="2329543"/>
        </p:xfrm>
        <a:graphic>
          <a:graphicData uri="http://schemas.openxmlformats.org/drawingml/2006/table">
            <a:tbl>
              <a:tblPr rtl="1" firstRow="1" firstCol="1" bandRow="1">
                <a:tableStyleId>{3C2FFA5D-87B4-456A-9821-1D502468CF0F}</a:tableStyleId>
              </a:tblPr>
              <a:tblGrid>
                <a:gridCol w="2503714"/>
                <a:gridCol w="3069771"/>
                <a:gridCol w="3937117"/>
                <a:gridCol w="4911214"/>
                <a:gridCol w="4911214"/>
              </a:tblGrid>
              <a:tr h="1066800">
                <a:tc rowSpan="2">
                  <a:txBody>
                    <a:bodyPr/>
                    <a:lstStyle/>
                    <a:p>
                      <a:pPr algn="ctr" rtl="1">
                        <a:lnSpc>
                          <a:spcPct val="107000"/>
                        </a:lnSpc>
                        <a:spcAft>
                          <a:spcPts val="0"/>
                        </a:spcAft>
                      </a:pPr>
                      <a:r>
                        <a:rPr lang="ar-SA" sz="3200" dirty="0">
                          <a:solidFill>
                            <a:schemeClr val="accent2">
                              <a:lumMod val="50000"/>
                            </a:schemeClr>
                          </a:solidFill>
                          <a:effectLst/>
                          <a:cs typeface="B Yekan" panose="00000400000000000000" pitchFamily="2" charset="-78"/>
                        </a:rPr>
                        <a:t>جذب مشارکت</a:t>
                      </a:r>
                      <a:endParaRPr lang="en-US" sz="2400"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3200" dirty="0">
                          <a:solidFill>
                            <a:schemeClr val="accent2">
                              <a:lumMod val="50000"/>
                            </a:schemeClr>
                          </a:solidFill>
                          <a:effectLst/>
                          <a:cs typeface="B Yekan" panose="00000400000000000000" pitchFamily="2" charset="-78"/>
                        </a:rPr>
                        <a:t>نقدی مرکز دولتی</a:t>
                      </a:r>
                      <a:endParaRPr lang="en-US" sz="2400"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3200">
                          <a:solidFill>
                            <a:schemeClr val="accent2">
                              <a:lumMod val="50000"/>
                            </a:schemeClr>
                          </a:solidFill>
                          <a:effectLst/>
                          <a:cs typeface="B Yekan" panose="00000400000000000000" pitchFamily="2" charset="-78"/>
                        </a:rPr>
                        <a:t>نقدی موسسات خیریه</a:t>
                      </a:r>
                      <a:endParaRPr lang="en-US" sz="240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3200" dirty="0">
                          <a:solidFill>
                            <a:schemeClr val="accent2">
                              <a:lumMod val="50000"/>
                            </a:schemeClr>
                          </a:solidFill>
                          <a:effectLst/>
                          <a:cs typeface="B Yekan" panose="00000400000000000000" pitchFamily="2" charset="-78"/>
                        </a:rPr>
                        <a:t>غیر نقدی وخدماتی دولتی</a:t>
                      </a:r>
                      <a:endParaRPr lang="en-US" sz="2400"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ar-SA" sz="3200" dirty="0">
                          <a:solidFill>
                            <a:schemeClr val="accent2">
                              <a:lumMod val="50000"/>
                            </a:schemeClr>
                          </a:solidFill>
                          <a:effectLst/>
                          <a:cs typeface="B Yekan" panose="00000400000000000000" pitchFamily="2" charset="-78"/>
                        </a:rPr>
                        <a:t>غیر نقدی و خدماتی غیر دولتی</a:t>
                      </a:r>
                      <a:endParaRPr lang="en-US" sz="2400" dirty="0">
                        <a:solidFill>
                          <a:schemeClr val="accent2">
                            <a:lumMod val="50000"/>
                          </a:schemeClr>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r>
              <a:tr h="1262743">
                <a:tc vMerge="1">
                  <a:txBody>
                    <a:bodyPr/>
                    <a:lstStyle/>
                    <a:p>
                      <a:endParaRPr lang="en-US"/>
                    </a:p>
                  </a:txBody>
                  <a:tcPr/>
                </a:tc>
                <a:tc>
                  <a:txBody>
                    <a:bodyPr/>
                    <a:lstStyle/>
                    <a:p>
                      <a:pPr algn="ctr" rtl="1">
                        <a:lnSpc>
                          <a:spcPct val="107000"/>
                        </a:lnSpc>
                        <a:spcAft>
                          <a:spcPts val="0"/>
                        </a:spcAft>
                      </a:pPr>
                      <a:r>
                        <a:rPr lang="fa-IR" sz="3200" dirty="0" smtClean="0">
                          <a:effectLst/>
                          <a:cs typeface="B Yekan" panose="00000400000000000000" pitchFamily="2" charset="-78"/>
                        </a:rPr>
                        <a:t>1663000000</a:t>
                      </a:r>
                      <a:endParaRPr lang="en-US" sz="24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0">
                        <a:lnSpc>
                          <a:spcPct val="107000"/>
                        </a:lnSpc>
                        <a:spcAft>
                          <a:spcPts val="0"/>
                        </a:spcAft>
                      </a:pPr>
                      <a:r>
                        <a:rPr lang="fa-IR" sz="3200" dirty="0" smtClean="0">
                          <a:effectLst/>
                          <a:cs typeface="B Yekan" panose="00000400000000000000" pitchFamily="2" charset="-78"/>
                        </a:rPr>
                        <a:t>3180000000</a:t>
                      </a:r>
                      <a:endParaRPr lang="en-US" sz="24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fa-IR" sz="3200" dirty="0" smtClean="0">
                          <a:effectLst/>
                          <a:cs typeface="B Yekan" panose="00000400000000000000" pitchFamily="2" charset="-78"/>
                        </a:rPr>
                        <a:t>4500000000</a:t>
                      </a:r>
                      <a:endParaRPr lang="en-US" sz="24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c>
                  <a:txBody>
                    <a:bodyPr/>
                    <a:lstStyle/>
                    <a:p>
                      <a:pPr algn="ctr" rtl="1">
                        <a:lnSpc>
                          <a:spcPct val="107000"/>
                        </a:lnSpc>
                        <a:spcAft>
                          <a:spcPts val="0"/>
                        </a:spcAft>
                      </a:pPr>
                      <a:r>
                        <a:rPr lang="fa-IR" sz="3200" dirty="0" smtClean="0">
                          <a:effectLst/>
                          <a:cs typeface="B Yekan" panose="00000400000000000000" pitchFamily="2" charset="-78"/>
                        </a:rPr>
                        <a:t>4750000000</a:t>
                      </a:r>
                      <a:endParaRPr lang="en-US" sz="24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tc>
              </a:tr>
            </a:tbl>
          </a:graphicData>
        </a:graphic>
      </p:graphicFrame>
      <p:sp>
        <p:nvSpPr>
          <p:cNvPr id="6" name="Rectangle 5"/>
          <p:cNvSpPr/>
          <p:nvPr/>
        </p:nvSpPr>
        <p:spPr>
          <a:xfrm>
            <a:off x="3331027" y="9531776"/>
            <a:ext cx="18679887" cy="1541319"/>
          </a:xfrm>
          <a:prstGeom prst="rect">
            <a:avLst/>
          </a:prstGeom>
        </p:spPr>
        <p:txBody>
          <a:bodyPr wrap="square">
            <a:spAutoFit/>
          </a:bodyPr>
          <a:lstStyle/>
          <a:p>
            <a:pPr algn="just" rtl="1">
              <a:lnSpc>
                <a:spcPct val="107000"/>
              </a:lnSpc>
              <a:spcAft>
                <a:spcPts val="800"/>
              </a:spcAft>
            </a:pPr>
            <a:r>
              <a:rPr lang="ar-SA" sz="4400" dirty="0">
                <a:latin typeface="Calibri" panose="020F0502020204030204" pitchFamily="34" charset="0"/>
                <a:ea typeface="Calibri" panose="020F0502020204030204" pitchFamily="34" charset="0"/>
                <a:cs typeface="B Yekan" panose="00000400000000000000" pitchFamily="2" charset="-78"/>
              </a:rPr>
              <a:t>مراکز مثبت زندگی:تاسیس پنج مرکز مثبت زندگی و بکار گیری بیست نیروی متخصص در این مراکز و توزیع 2500 پرونده دربین مراکز پنجگانه و انجام بازدید.</a:t>
            </a:r>
            <a:endParaRPr lang="en-US" sz="3600" dirty="0">
              <a:latin typeface="Calibri" panose="020F0502020204030204" pitchFamily="34" charset="0"/>
              <a:ea typeface="Calibri" panose="020F0502020204030204" pitchFamily="34" charset="0"/>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l="-1"/>
          <a:stretch/>
        </p:blipFill>
        <p:spPr>
          <a:xfrm>
            <a:off x="1464086" y="2133601"/>
            <a:ext cx="4414199" cy="3254428"/>
          </a:xfrm>
        </p:spPr>
      </p:pic>
      <p:pic>
        <p:nvPicPr>
          <p:cNvPr id="12" name="Picture Placeholder 11"/>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7074832" y="2133602"/>
            <a:ext cx="4339237" cy="3254428"/>
          </a:xfrm>
        </p:spPr>
      </p:pic>
      <p:pic>
        <p:nvPicPr>
          <p:cNvPr id="11" name="Picture Placeholder 10"/>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tretch>
            <a:fillRect/>
          </a:stretch>
        </p:blipFill>
        <p:spPr>
          <a:xfrm>
            <a:off x="13227984" y="2133602"/>
            <a:ext cx="4339236" cy="3254427"/>
          </a:xfrm>
        </p:spPr>
      </p:pic>
      <p:pic>
        <p:nvPicPr>
          <p:cNvPr id="10" name="Picture Placeholder 9"/>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tretch>
            <a:fillRect/>
          </a:stretch>
        </p:blipFill>
        <p:spPr>
          <a:xfrm>
            <a:off x="18941144" y="1932198"/>
            <a:ext cx="4607776" cy="3455832"/>
          </a:xfrm>
        </p:spPr>
      </p:pic>
      <p:pic>
        <p:nvPicPr>
          <p:cNvPr id="14" name="Picture Placeholder 13"/>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a:xfrm>
            <a:off x="1165533" y="7787446"/>
            <a:ext cx="4665549" cy="3448933"/>
          </a:xfrm>
        </p:spPr>
      </p:pic>
      <p:pic>
        <p:nvPicPr>
          <p:cNvPr id="15" name="Picture Placeholder 14"/>
          <p:cNvPicPr>
            <a:picLocks noGrp="1" noChangeAspect="1"/>
          </p:cNvPicPr>
          <p:nvPr>
            <p:ph type="pic" sz="quarter" idx="16"/>
          </p:nvPr>
        </p:nvPicPr>
        <p:blipFill>
          <a:blip r:embed="rId7" cstate="email">
            <a:extLst>
              <a:ext uri="{28A0092B-C50C-407E-A947-70E740481C1C}">
                <a14:useLocalDpi xmlns:a14="http://schemas.microsoft.com/office/drawing/2010/main"/>
              </a:ext>
            </a:extLst>
          </a:blip>
          <a:stretch>
            <a:fillRect/>
          </a:stretch>
        </p:blipFill>
        <p:spPr>
          <a:xfrm>
            <a:off x="6510805" y="7787446"/>
            <a:ext cx="5175422" cy="3448933"/>
          </a:xfrm>
        </p:spPr>
      </p:pic>
      <p:pic>
        <p:nvPicPr>
          <p:cNvPr id="16" name="Picture Placeholder 15"/>
          <p:cNvPicPr>
            <a:picLocks noGrp="1" noChangeAspect="1"/>
          </p:cNvPicPr>
          <p:nvPr>
            <p:ph type="pic" sz="quarter" idx="17"/>
          </p:nvPr>
        </p:nvPicPr>
        <p:blipFill rotWithShape="1">
          <a:blip r:embed="rId8" cstate="email">
            <a:extLst>
              <a:ext uri="{28A0092B-C50C-407E-A947-70E740481C1C}">
                <a14:useLocalDpi xmlns:a14="http://schemas.microsoft.com/office/drawing/2010/main"/>
              </a:ext>
            </a:extLst>
          </a:blip>
          <a:srcRect/>
          <a:stretch/>
        </p:blipFill>
        <p:spPr>
          <a:xfrm>
            <a:off x="12581940" y="7787446"/>
            <a:ext cx="5680669" cy="3448933"/>
          </a:xfrm>
        </p:spPr>
      </p:pic>
      <p:pic>
        <p:nvPicPr>
          <p:cNvPr id="17" name="Picture Placeholder 16"/>
          <p:cNvPicPr>
            <a:picLocks noGrp="1" noChangeAspect="1"/>
          </p:cNvPicPr>
          <p:nvPr>
            <p:ph type="pic" sz="quarter" idx="18"/>
          </p:nvPr>
        </p:nvPicPr>
        <p:blipFill>
          <a:blip r:embed="rId9" cstate="email">
            <a:extLst>
              <a:ext uri="{28A0092B-C50C-407E-A947-70E740481C1C}">
                <a14:useLocalDpi xmlns:a14="http://schemas.microsoft.com/office/drawing/2010/main"/>
              </a:ext>
            </a:extLst>
          </a:blip>
          <a:stretch>
            <a:fillRect/>
          </a:stretch>
        </p:blipFill>
        <p:spPr>
          <a:xfrm>
            <a:off x="18865372" y="7787446"/>
            <a:ext cx="5222466" cy="3448933"/>
          </a:xfrm>
        </p:spPr>
      </p:pic>
      <p:sp>
        <p:nvSpPr>
          <p:cNvPr id="632" name="Out Team"/>
          <p:cNvSpPr/>
          <p:nvPr/>
        </p:nvSpPr>
        <p:spPr>
          <a:xfrm>
            <a:off x="9244450" y="736131"/>
            <a:ext cx="6256807" cy="78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r>
              <a:rPr lang="fa-IR" dirty="0" smtClean="0">
                <a:solidFill>
                  <a:schemeClr val="tx1"/>
                </a:solidFill>
                <a:cs typeface="B Yekan" panose="00000400000000000000" pitchFamily="2" charset="-78"/>
              </a:rPr>
              <a:t>بخشی از مستندات</a:t>
            </a:r>
            <a:endParaRPr dirty="0">
              <a:solidFill>
                <a:schemeClr val="tx1"/>
              </a:solidFill>
              <a:cs typeface="B Yekan" panose="00000400000000000000" pitchFamily="2" charset="-78"/>
            </a:endParaRPr>
          </a:p>
        </p:txBody>
      </p:sp>
      <p:sp>
        <p:nvSpPr>
          <p:cNvPr id="635" name="Administrator"/>
          <p:cNvSpPr/>
          <p:nvPr/>
        </p:nvSpPr>
        <p:spPr>
          <a:xfrm>
            <a:off x="1165533" y="6294735"/>
            <a:ext cx="4584588"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جلسه توجیهی مراکز مثبت زندگی</a:t>
            </a:r>
            <a:endParaRPr dirty="0">
              <a:cs typeface="B Yekan" panose="00000400000000000000" pitchFamily="2" charset="-78"/>
            </a:endParaRPr>
          </a:p>
        </p:txBody>
      </p:sp>
      <p:sp>
        <p:nvSpPr>
          <p:cNvPr id="638" name="Manager Head"/>
          <p:cNvSpPr/>
          <p:nvPr/>
        </p:nvSpPr>
        <p:spPr>
          <a:xfrm>
            <a:off x="7591867" y="6126073"/>
            <a:ext cx="3268522"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آموزش حوزه </a:t>
            </a:r>
            <a:r>
              <a:rPr lang="ar-SA" dirty="0" smtClean="0">
                <a:cs typeface="B Yekan" panose="00000400000000000000" pitchFamily="2" charset="-78"/>
              </a:rPr>
              <a:t>توانبخشی</a:t>
            </a:r>
            <a:endParaRPr lang="en-US" dirty="0" smtClean="0">
              <a:cs typeface="B Yekan" panose="00000400000000000000" pitchFamily="2" charset="-78"/>
            </a:endParaRPr>
          </a:p>
          <a:p>
            <a:r>
              <a:rPr lang="ar-SA" dirty="0" smtClean="0">
                <a:cs typeface="B Yekan" panose="00000400000000000000" pitchFamily="2" charset="-78"/>
              </a:rPr>
              <a:t>از </a:t>
            </a:r>
            <a:r>
              <a:rPr lang="ar-SA" dirty="0">
                <a:cs typeface="B Yekan" panose="00000400000000000000" pitchFamily="2" charset="-78"/>
              </a:rPr>
              <a:t>مراکز مثبت زندگی</a:t>
            </a:r>
            <a:endParaRPr dirty="0">
              <a:cs typeface="B Yekan" panose="00000400000000000000" pitchFamily="2" charset="-78"/>
            </a:endParaRPr>
          </a:p>
        </p:txBody>
      </p:sp>
      <p:sp>
        <p:nvSpPr>
          <p:cNvPr id="641" name="Account Manager"/>
          <p:cNvSpPr/>
          <p:nvPr/>
        </p:nvSpPr>
        <p:spPr>
          <a:xfrm>
            <a:off x="13784300" y="6531918"/>
            <a:ext cx="3298980"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جلسه کمیسیون پزشکی</a:t>
            </a:r>
            <a:endParaRPr dirty="0">
              <a:solidFill>
                <a:schemeClr val="tx1"/>
              </a:solidFill>
              <a:cs typeface="B Yekan" panose="00000400000000000000" pitchFamily="2" charset="-78"/>
            </a:endParaRPr>
          </a:p>
        </p:txBody>
      </p:sp>
      <p:sp>
        <p:nvSpPr>
          <p:cNvPr id="644" name="Client Service"/>
          <p:cNvSpPr/>
          <p:nvPr/>
        </p:nvSpPr>
        <p:spPr>
          <a:xfrm>
            <a:off x="19534983" y="6531918"/>
            <a:ext cx="3634008"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کمیته اشتغال و </a:t>
            </a:r>
            <a:r>
              <a:rPr lang="ar-SA" dirty="0" smtClean="0">
                <a:cs typeface="B Yekan" panose="00000400000000000000" pitchFamily="2" charset="-78"/>
              </a:rPr>
              <a:t>کارآفرینی</a:t>
            </a:r>
            <a:endParaRPr dirty="0">
              <a:solidFill>
                <a:schemeClr val="tx1"/>
              </a:solidFill>
              <a:cs typeface="B Yekan" panose="00000400000000000000" pitchFamily="2" charset="-78"/>
            </a:endParaRPr>
          </a:p>
        </p:txBody>
      </p:sp>
      <p:sp>
        <p:nvSpPr>
          <p:cNvPr id="647" name="Client Service"/>
          <p:cNvSpPr/>
          <p:nvPr/>
        </p:nvSpPr>
        <p:spPr>
          <a:xfrm>
            <a:off x="1803152" y="12049383"/>
            <a:ext cx="339031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تجلیل در پروژه جامعه ایمن و شهر سالم</a:t>
            </a:r>
            <a:endParaRPr dirty="0">
              <a:cs typeface="B Yekan" panose="00000400000000000000" pitchFamily="2" charset="-78"/>
            </a:endParaRPr>
          </a:p>
        </p:txBody>
      </p:sp>
      <p:sp>
        <p:nvSpPr>
          <p:cNvPr id="650" name="Account Manager"/>
          <p:cNvSpPr/>
          <p:nvPr/>
        </p:nvSpPr>
        <p:spPr>
          <a:xfrm>
            <a:off x="7059965" y="12141716"/>
            <a:ext cx="3800424"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2400" dirty="0">
                <a:cs typeface="B Yekan" panose="00000400000000000000" pitchFamily="2" charset="-78"/>
              </a:rPr>
              <a:t>بازدید مدیرکل و معاونین از پروژه ساختمان اورژانس </a:t>
            </a:r>
            <a:r>
              <a:rPr lang="ar-SA" sz="2400" dirty="0" smtClean="0">
                <a:cs typeface="B Yekan" panose="00000400000000000000" pitchFamily="2" charset="-78"/>
              </a:rPr>
              <a:t>اجتماعی</a:t>
            </a:r>
            <a:endParaRPr sz="2400" dirty="0">
              <a:solidFill>
                <a:schemeClr val="tx1"/>
              </a:solidFill>
              <a:cs typeface="B Yekan" panose="00000400000000000000" pitchFamily="2" charset="-78"/>
            </a:endParaRPr>
          </a:p>
        </p:txBody>
      </p:sp>
      <p:sp>
        <p:nvSpPr>
          <p:cNvPr id="653" name="Product Director"/>
          <p:cNvSpPr/>
          <p:nvPr/>
        </p:nvSpPr>
        <p:spPr>
          <a:xfrm>
            <a:off x="13525415" y="12264826"/>
            <a:ext cx="3816749"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تقدیر از خیرین شهرستان</a:t>
            </a:r>
            <a:endParaRPr sz="3200" dirty="0">
              <a:cs typeface="B Yekan" panose="00000400000000000000" pitchFamily="2" charset="-78"/>
            </a:endParaRPr>
          </a:p>
        </p:txBody>
      </p:sp>
      <p:sp>
        <p:nvSpPr>
          <p:cNvPr id="656" name="HR Specialist"/>
          <p:cNvSpPr/>
          <p:nvPr/>
        </p:nvSpPr>
        <p:spPr>
          <a:xfrm>
            <a:off x="19244042" y="12003453"/>
            <a:ext cx="4215898" cy="984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دوره آموزشی تحکیم </a:t>
            </a:r>
            <a:r>
              <a:rPr lang="ar-SA" sz="3200" dirty="0" smtClean="0">
                <a:cs typeface="B Yekan" panose="00000400000000000000" pitchFamily="2" charset="-78"/>
              </a:rPr>
              <a:t>خانواده</a:t>
            </a:r>
            <a:endParaRPr lang="fa-IR" sz="3200" dirty="0" smtClean="0">
              <a:cs typeface="B Yekan" panose="00000400000000000000" pitchFamily="2" charset="-78"/>
            </a:endParaRPr>
          </a:p>
          <a:p>
            <a:r>
              <a:rPr lang="ar-SA" sz="3200" dirty="0" smtClean="0">
                <a:cs typeface="B Yekan" panose="00000400000000000000" pitchFamily="2" charset="-78"/>
              </a:rPr>
              <a:t>و </a:t>
            </a:r>
            <a:r>
              <a:rPr lang="ar-SA" sz="3200" dirty="0">
                <a:cs typeface="B Yekan" panose="00000400000000000000" pitchFamily="2" charset="-78"/>
              </a:rPr>
              <a:t>مهارتهای زندگی</a:t>
            </a:r>
            <a:endParaRPr sz="3200" dirty="0">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xfrm>
            <a:off x="9569760" y="757243"/>
            <a:ext cx="4833256" cy="4584700"/>
          </a:xfrm>
          <a:prstGeom prst="rect">
            <a:avLst/>
          </a:prstGeom>
          <a:ln>
            <a:noFill/>
          </a:ln>
          <a:effectLst>
            <a:softEdge rad="112500"/>
          </a:effectLst>
        </p:spPr>
      </p:pic>
      <p:sp>
        <p:nvSpPr>
          <p:cNvPr id="1303" name="Cristopher Robin"/>
          <p:cNvSpPr/>
          <p:nvPr/>
        </p:nvSpPr>
        <p:spPr>
          <a:xfrm>
            <a:off x="10650528" y="5469778"/>
            <a:ext cx="2619307" cy="706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5400" dirty="0" smtClean="0">
                <a:solidFill>
                  <a:schemeClr val="tx1"/>
                </a:solidFill>
                <a:cs typeface="B Yekan" panose="00000400000000000000" pitchFamily="2" charset="-78"/>
              </a:rPr>
              <a:t>آمنه امامی</a:t>
            </a:r>
            <a:endParaRPr sz="5400" dirty="0">
              <a:solidFill>
                <a:schemeClr val="tx1"/>
              </a:solidFill>
              <a:cs typeface="B Yekan" panose="00000400000000000000" pitchFamily="2" charset="-78"/>
            </a:endParaRPr>
          </a:p>
        </p:txBody>
      </p:sp>
      <p:sp>
        <p:nvSpPr>
          <p:cNvPr id="1304" name="Iden LCC"/>
          <p:cNvSpPr/>
          <p:nvPr/>
        </p:nvSpPr>
        <p:spPr>
          <a:xfrm>
            <a:off x="10128234" y="6214418"/>
            <a:ext cx="380392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fa-IR" dirty="0" smtClean="0">
                <a:solidFill>
                  <a:schemeClr val="tx1"/>
                </a:solidFill>
                <a:cs typeface="B Yekan" panose="00000400000000000000" pitchFamily="2" charset="-78"/>
              </a:rPr>
              <a:t>رئیس اداره بهزیستی اسکو</a:t>
            </a:r>
            <a:endParaRPr dirty="0">
              <a:solidFill>
                <a:schemeClr val="tx1"/>
              </a:solidFill>
              <a:cs typeface="B Yekan" panose="00000400000000000000" pitchFamily="2" charset="-78"/>
            </a:endParaRPr>
          </a:p>
        </p:txBody>
      </p:sp>
      <p:sp>
        <p:nvSpPr>
          <p:cNvPr id="1305" name="Shape"/>
          <p:cNvSpPr/>
          <p:nvPr/>
        </p:nvSpPr>
        <p:spPr>
          <a:xfrm>
            <a:off x="11505347" y="10133738"/>
            <a:ext cx="13716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700" y="9257"/>
                </a:moveTo>
                <a:cubicBezTo>
                  <a:pt x="20074"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path>
            </a:pathLst>
          </a:custGeom>
          <a:solidFill>
            <a:schemeClr val="accent3"/>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06" name="Lorem ipsum, or lipsum as it is sometimes known, is dummy text used in laying out print, graphic or web designs. The passage is attributed to an unknown typesetter in the 15th century who is thought to have scrambled parts of Cicero's De Finibus Bonorum et Malorum for use in a type specimen book."/>
          <p:cNvSpPr/>
          <p:nvPr/>
        </p:nvSpPr>
        <p:spPr>
          <a:xfrm>
            <a:off x="4201886" y="8231005"/>
            <a:ext cx="15675428" cy="3447098"/>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952500">
              <a:lnSpc>
                <a:spcPct val="130000"/>
              </a:lnSpc>
              <a:buClr>
                <a:srgbClr val="E9F6FA"/>
              </a:buClr>
              <a:defRPr sz="3000">
                <a:solidFill>
                  <a:srgbClr val="323C40"/>
                </a:solidFill>
                <a:uFill>
                  <a:solidFill>
                    <a:srgbClr val="323C40"/>
                  </a:solidFill>
                </a:uFill>
              </a:defRPr>
            </a:lvl1pPr>
          </a:lstStyle>
          <a:p>
            <a:pPr rtl="1">
              <a:lnSpc>
                <a:spcPct val="100000"/>
              </a:lnSpc>
            </a:pPr>
            <a:r>
              <a:rPr lang="fa-IR" sz="3200" spc="-150" dirty="0">
                <a:solidFill>
                  <a:schemeClr val="tx1"/>
                </a:solidFill>
                <a:latin typeface="IranNastaliq" panose="02020505000000020003" pitchFamily="18" charset="0"/>
                <a:cs typeface="B Yekan" panose="00000400000000000000" pitchFamily="2" charset="-78"/>
              </a:rPr>
              <a:t>بی شک نیروهای </a:t>
            </a:r>
            <a:r>
              <a:rPr lang="fa-IR" sz="3200" spc="-150" dirty="0" smtClean="0">
                <a:solidFill>
                  <a:schemeClr val="tx1"/>
                </a:solidFill>
                <a:latin typeface="IranNastaliq" panose="02020505000000020003" pitchFamily="18" charset="0"/>
                <a:cs typeface="B Yekan" panose="00000400000000000000" pitchFamily="2" charset="-78"/>
              </a:rPr>
              <a:t>زبده، مسوولیت‌پذیر،  بااخلاق،   متعهد،  </a:t>
            </a:r>
            <a:r>
              <a:rPr lang="fa-IR" sz="3200" spc="-150" dirty="0">
                <a:solidFill>
                  <a:schemeClr val="tx1"/>
                </a:solidFill>
                <a:latin typeface="IranNastaliq" panose="02020505000000020003" pitchFamily="18" charset="0"/>
                <a:cs typeface="B Yekan" panose="00000400000000000000" pitchFamily="2" charset="-78"/>
              </a:rPr>
              <a:t>خلاق  و باسواد جزو بزرگترین سرمایه های واحدهای اجرایی هستند که </a:t>
            </a:r>
            <a:r>
              <a:rPr lang="fa-IR" sz="3200" spc="-150" dirty="0" smtClean="0">
                <a:solidFill>
                  <a:schemeClr val="tx1"/>
                </a:solidFill>
                <a:latin typeface="IranNastaliq" panose="02020505000000020003" pitchFamily="18" charset="0"/>
                <a:cs typeface="B Yekan" panose="00000400000000000000" pitchFamily="2" charset="-78"/>
              </a:rPr>
              <a:t>با تسلط بر </a:t>
            </a:r>
            <a:r>
              <a:rPr lang="fa-IR" sz="3200" spc="-150" dirty="0">
                <a:solidFill>
                  <a:schemeClr val="tx1"/>
                </a:solidFill>
                <a:latin typeface="IranNastaliq" panose="02020505000000020003" pitchFamily="18" charset="0"/>
                <a:cs typeface="B Yekan" panose="00000400000000000000" pitchFamily="2" charset="-78"/>
              </a:rPr>
              <a:t>قانون کار تیمی </a:t>
            </a:r>
            <a:r>
              <a:rPr lang="fa-IR" sz="3200" spc="-150" dirty="0" smtClean="0">
                <a:solidFill>
                  <a:schemeClr val="tx1"/>
                </a:solidFill>
                <a:latin typeface="IranNastaliq" panose="02020505000000020003" pitchFamily="18" charset="0"/>
                <a:cs typeface="B Yekan" panose="00000400000000000000" pitchFamily="2" charset="-78"/>
              </a:rPr>
              <a:t>یقینا </a:t>
            </a:r>
            <a:r>
              <a:rPr lang="fa-IR" sz="3200" spc="-150" dirty="0">
                <a:solidFill>
                  <a:schemeClr val="tx1"/>
                </a:solidFill>
                <a:latin typeface="IranNastaliq" panose="02020505000000020003" pitchFamily="18" charset="0"/>
                <a:cs typeface="B Yekan" panose="00000400000000000000" pitchFamily="2" charset="-78"/>
              </a:rPr>
              <a:t>به نتایج </a:t>
            </a:r>
            <a:r>
              <a:rPr lang="fa-IR" sz="3200" spc="-150" dirty="0" smtClean="0">
                <a:solidFill>
                  <a:schemeClr val="tx1"/>
                </a:solidFill>
                <a:latin typeface="IranNastaliq" panose="02020505000000020003" pitchFamily="18" charset="0"/>
                <a:cs typeface="B Yekan" panose="00000400000000000000" pitchFamily="2" charset="-78"/>
              </a:rPr>
              <a:t>تحسین </a:t>
            </a:r>
            <a:r>
              <a:rPr lang="fa-IR" sz="3200" spc="-150" dirty="0">
                <a:solidFill>
                  <a:schemeClr val="tx1"/>
                </a:solidFill>
                <a:latin typeface="IranNastaliq" panose="02020505000000020003" pitchFamily="18" charset="0"/>
                <a:cs typeface="B Yekan" panose="00000400000000000000" pitchFamily="2" charset="-78"/>
              </a:rPr>
              <a:t>برانگیزی دست خواهند </a:t>
            </a:r>
            <a:r>
              <a:rPr lang="fa-IR" sz="3200" spc="-150" dirty="0" smtClean="0">
                <a:solidFill>
                  <a:schemeClr val="tx1"/>
                </a:solidFill>
                <a:latin typeface="IranNastaliq" panose="02020505000000020003" pitchFamily="18" charset="0"/>
                <a:cs typeface="B Yekan" panose="00000400000000000000" pitchFamily="2" charset="-78"/>
              </a:rPr>
              <a:t>یافت. مجموعه </a:t>
            </a:r>
            <a:r>
              <a:rPr lang="fa-IR" sz="3200" spc="-150" dirty="0">
                <a:solidFill>
                  <a:schemeClr val="tx1"/>
                </a:solidFill>
                <a:latin typeface="IranNastaliq" panose="02020505000000020003" pitchFamily="18" charset="0"/>
                <a:cs typeface="B Yekan" panose="00000400000000000000" pitchFamily="2" charset="-78"/>
              </a:rPr>
              <a:t>بهزیستی شهرستان  اسکو در طول سال ۱۴۰۰ </a:t>
            </a:r>
            <a:r>
              <a:rPr lang="fa-IR" sz="3200" spc="-150" dirty="0" smtClean="0">
                <a:solidFill>
                  <a:schemeClr val="tx1"/>
                </a:solidFill>
                <a:latin typeface="IranNastaliq" panose="02020505000000020003" pitchFamily="18" charset="0"/>
                <a:cs typeface="B Yekan" panose="00000400000000000000" pitchFamily="2" charset="-78"/>
              </a:rPr>
              <a:t>علی </a:t>
            </a:r>
            <a:r>
              <a:rPr lang="fa-IR" sz="3200" spc="-150" dirty="0">
                <a:solidFill>
                  <a:schemeClr val="tx1"/>
                </a:solidFill>
                <a:latin typeface="IranNastaliq" panose="02020505000000020003" pitchFamily="18" charset="0"/>
                <a:cs typeface="B Yekan" panose="00000400000000000000" pitchFamily="2" charset="-78"/>
              </a:rPr>
              <a:t>رغم </a:t>
            </a:r>
            <a:r>
              <a:rPr lang="fa-IR" sz="3200" spc="-150" dirty="0" smtClean="0">
                <a:solidFill>
                  <a:schemeClr val="tx1"/>
                </a:solidFill>
                <a:latin typeface="IranNastaliq" panose="02020505000000020003" pitchFamily="18" charset="0"/>
                <a:cs typeface="B Yekan" panose="00000400000000000000" pitchFamily="2" charset="-78"/>
              </a:rPr>
              <a:t>چالش‌ها </a:t>
            </a:r>
            <a:r>
              <a:rPr lang="fa-IR" sz="3200" spc="-150" dirty="0">
                <a:solidFill>
                  <a:schemeClr val="tx1"/>
                </a:solidFill>
                <a:latin typeface="IranNastaliq" panose="02020505000000020003" pitchFamily="18" charset="0"/>
                <a:cs typeface="B Yekan" panose="00000400000000000000" pitchFamily="2" charset="-78"/>
              </a:rPr>
              <a:t>و مسایل مختلف سخت افزاری و نرم </a:t>
            </a:r>
            <a:r>
              <a:rPr lang="fa-IR" sz="3200" spc="-150" dirty="0" smtClean="0">
                <a:solidFill>
                  <a:schemeClr val="tx1"/>
                </a:solidFill>
                <a:latin typeface="IranNastaliq" panose="02020505000000020003" pitchFamily="18" charset="0"/>
                <a:cs typeface="B Yekan" panose="00000400000000000000" pitchFamily="2" charset="-78"/>
              </a:rPr>
              <a:t>افزاری، با تمام قوا در راستای ارائه خدمات سازمانی تلاش کرد و آنچه در پی می‌آید بخش </a:t>
            </a:r>
            <a:r>
              <a:rPr lang="fa-IR" sz="3200" spc="-150" dirty="0">
                <a:solidFill>
                  <a:schemeClr val="tx1"/>
                </a:solidFill>
                <a:latin typeface="IranNastaliq" panose="02020505000000020003" pitchFamily="18" charset="0"/>
                <a:cs typeface="B Yekan" panose="00000400000000000000" pitchFamily="2" charset="-78"/>
              </a:rPr>
              <a:t>کوچکی از نتایج </a:t>
            </a:r>
            <a:r>
              <a:rPr lang="fa-IR" sz="3200" spc="-150" dirty="0" smtClean="0">
                <a:solidFill>
                  <a:schemeClr val="tx1"/>
                </a:solidFill>
                <a:latin typeface="IranNastaliq" panose="02020505000000020003" pitchFamily="18" charset="0"/>
                <a:cs typeface="B Yekan" panose="00000400000000000000" pitchFamily="2" charset="-78"/>
              </a:rPr>
              <a:t>جدیت‌های نوعدوستانه کارکنان این اداره است که با وجود </a:t>
            </a:r>
            <a:r>
              <a:rPr lang="fa-IR" sz="3200" spc="-150" dirty="0">
                <a:solidFill>
                  <a:schemeClr val="tx1"/>
                </a:solidFill>
                <a:latin typeface="IranNastaliq" panose="02020505000000020003" pitchFamily="18" charset="0"/>
                <a:cs typeface="B Yekan" panose="00000400000000000000" pitchFamily="2" charset="-78"/>
              </a:rPr>
              <a:t>حجم </a:t>
            </a:r>
            <a:r>
              <a:rPr lang="fa-IR" sz="3200" spc="-150" dirty="0" smtClean="0">
                <a:solidFill>
                  <a:schemeClr val="tx1"/>
                </a:solidFill>
                <a:latin typeface="IranNastaliq" panose="02020505000000020003" pitchFamily="18" charset="0"/>
                <a:cs typeface="B Yekan" panose="00000400000000000000" pitchFamily="2" charset="-78"/>
              </a:rPr>
              <a:t>بالایی از </a:t>
            </a:r>
            <a:r>
              <a:rPr lang="fa-IR" sz="3200" spc="-150" dirty="0">
                <a:solidFill>
                  <a:schemeClr val="tx1"/>
                </a:solidFill>
                <a:latin typeface="IranNastaliq" panose="02020505000000020003" pitchFamily="18" charset="0"/>
                <a:cs typeface="B Yekan" panose="00000400000000000000" pitchFamily="2" charset="-78"/>
              </a:rPr>
              <a:t>تنشهای اجتماعی و </a:t>
            </a:r>
            <a:r>
              <a:rPr lang="fa-IR" sz="3200" spc="-150" dirty="0" smtClean="0">
                <a:solidFill>
                  <a:schemeClr val="tx1"/>
                </a:solidFill>
                <a:latin typeface="IranNastaliq" panose="02020505000000020003" pitchFamily="18" charset="0"/>
                <a:cs typeface="B Yekan" panose="00000400000000000000" pitchFamily="2" charset="-78"/>
              </a:rPr>
              <a:t>اقتصادی، فداکارانه در </a:t>
            </a:r>
            <a:r>
              <a:rPr lang="fa-IR" sz="3200" spc="-150" dirty="0">
                <a:solidFill>
                  <a:schemeClr val="tx1"/>
                </a:solidFill>
                <a:latin typeface="IranNastaliq" panose="02020505000000020003" pitchFamily="18" charset="0"/>
                <a:cs typeface="B Yekan" panose="00000400000000000000" pitchFamily="2" charset="-78"/>
              </a:rPr>
              <a:t>خط مقدم </a:t>
            </a:r>
            <a:r>
              <a:rPr lang="fa-IR" sz="3200" spc="-150" dirty="0" smtClean="0">
                <a:solidFill>
                  <a:schemeClr val="tx1"/>
                </a:solidFill>
                <a:latin typeface="IranNastaliq" panose="02020505000000020003" pitchFamily="18" charset="0"/>
                <a:cs typeface="B Yekan" panose="00000400000000000000" pitchFamily="2" charset="-78"/>
              </a:rPr>
              <a:t>مبارزه با این </a:t>
            </a:r>
            <a:r>
              <a:rPr lang="fa-IR" sz="3200" spc="-150" dirty="0">
                <a:solidFill>
                  <a:schemeClr val="tx1"/>
                </a:solidFill>
                <a:latin typeface="IranNastaliq" panose="02020505000000020003" pitchFamily="18" charset="0"/>
                <a:cs typeface="B Yekan" panose="00000400000000000000" pitchFamily="2" charset="-78"/>
              </a:rPr>
              <a:t>مشکلات </a:t>
            </a:r>
            <a:r>
              <a:rPr lang="fa-IR" sz="3200" spc="-150" dirty="0" smtClean="0">
                <a:solidFill>
                  <a:schemeClr val="tx1"/>
                </a:solidFill>
                <a:latin typeface="IranNastaliq" panose="02020505000000020003" pitchFamily="18" charset="0"/>
                <a:cs typeface="B Yekan" panose="00000400000000000000" pitchFamily="2" charset="-78"/>
              </a:rPr>
              <a:t>بهترین </a:t>
            </a:r>
            <a:r>
              <a:rPr lang="fa-IR" sz="3200" spc="-150" dirty="0">
                <a:solidFill>
                  <a:schemeClr val="tx1"/>
                </a:solidFill>
                <a:latin typeface="IranNastaliq" panose="02020505000000020003" pitchFamily="18" charset="0"/>
                <a:cs typeface="B Yekan" panose="00000400000000000000" pitchFamily="2" charset="-78"/>
              </a:rPr>
              <a:t>و بیشترین خدمات را به گروه هدف سازمان </a:t>
            </a:r>
            <a:r>
              <a:rPr lang="fa-IR" sz="3200" spc="-150" smtClean="0">
                <a:solidFill>
                  <a:schemeClr val="tx1"/>
                </a:solidFill>
                <a:latin typeface="IranNastaliq" panose="02020505000000020003" pitchFamily="18" charset="0"/>
                <a:cs typeface="B Yekan" panose="00000400000000000000" pitchFamily="2" charset="-78"/>
              </a:rPr>
              <a:t>ارائه می‌دهند</a:t>
            </a:r>
            <a:r>
              <a:rPr lang="fa-IR" sz="3200" spc="-150" dirty="0" smtClean="0">
                <a:solidFill>
                  <a:schemeClr val="tx1"/>
                </a:solidFill>
                <a:latin typeface="IranNastaliq" panose="02020505000000020003" pitchFamily="18" charset="0"/>
                <a:cs typeface="B Yekan" panose="00000400000000000000" pitchFamily="2" charset="-78"/>
              </a:rPr>
              <a:t>. به امید روزی که </a:t>
            </a:r>
            <a:r>
              <a:rPr lang="fa-IR" sz="3200" spc="-150" dirty="0">
                <a:solidFill>
                  <a:schemeClr val="tx1"/>
                </a:solidFill>
                <a:latin typeface="IranNastaliq" panose="02020505000000020003" pitchFamily="18" charset="0"/>
                <a:cs typeface="B Yekan" panose="00000400000000000000" pitchFamily="2" charset="-78"/>
              </a:rPr>
              <a:t>هیچ فردی از افراد جامعه ایران اسلامی به جز  جهت افزایش مهارتهای زندگی و دریافت برنامه های آموزشی </a:t>
            </a:r>
            <a:r>
              <a:rPr lang="fa-IR" sz="3200" spc="-150" dirty="0" smtClean="0">
                <a:solidFill>
                  <a:schemeClr val="tx1"/>
                </a:solidFill>
                <a:latin typeface="IranNastaliq" panose="02020505000000020003" pitchFamily="18" charset="0"/>
                <a:cs typeface="B Yekan" panose="00000400000000000000" pitchFamily="2" charset="-78"/>
              </a:rPr>
              <a:t>مشاوره‌ای </a:t>
            </a:r>
            <a:r>
              <a:rPr lang="fa-IR" sz="3200" spc="-150" dirty="0">
                <a:solidFill>
                  <a:schemeClr val="tx1"/>
                </a:solidFill>
                <a:latin typeface="IranNastaliq" panose="02020505000000020003" pitchFamily="18" charset="0"/>
                <a:cs typeface="B Yekan" panose="00000400000000000000" pitchFamily="2" charset="-78"/>
              </a:rPr>
              <a:t>برای به زیستی به ادارات سازمان مراجعه نکند</a:t>
            </a:r>
            <a:r>
              <a:rPr lang="fa-IR" sz="3200" spc="-150" dirty="0" smtClean="0">
                <a:solidFill>
                  <a:schemeClr val="tx1"/>
                </a:solidFill>
                <a:latin typeface="IranNastaliq" panose="02020505000000020003" pitchFamily="18" charset="0"/>
                <a:cs typeface="B Yekan" panose="00000400000000000000" pitchFamily="2" charset="-78"/>
              </a:rPr>
              <a:t>. 1400/11/27</a:t>
            </a:r>
            <a:endParaRPr sz="3200" spc="-150" dirty="0">
              <a:solidFill>
                <a:schemeClr val="tx1"/>
              </a:solidFill>
              <a:latin typeface="IranNastaliq" panose="02020505000000020003" pitchFamily="18" charset="0"/>
              <a:cs typeface="B Yekan" panose="00000400000000000000" pitchFamily="2" charset="-78"/>
            </a:endParaRPr>
          </a:p>
        </p:txBody>
      </p:sp>
      <p:grpSp>
        <p:nvGrpSpPr>
          <p:cNvPr id="3" name="Group 2">
            <a:extLst>
              <a:ext uri="{FF2B5EF4-FFF2-40B4-BE49-F238E27FC236}">
                <a16:creationId xmlns="" xmlns:a16="http://schemas.microsoft.com/office/drawing/2014/main" id="{5155B129-03DA-0245-BF19-4E54383CF2C1}"/>
              </a:ext>
            </a:extLst>
          </p:cNvPr>
          <p:cNvGrpSpPr/>
          <p:nvPr/>
        </p:nvGrpSpPr>
        <p:grpSpPr>
          <a:xfrm>
            <a:off x="11311057" y="6954165"/>
            <a:ext cx="1761889" cy="298670"/>
            <a:chOff x="11311057" y="8978900"/>
            <a:chExt cx="1761889" cy="298670"/>
          </a:xfrm>
        </p:grpSpPr>
        <p:sp>
          <p:nvSpPr>
            <p:cNvPr id="1307" name="Star"/>
            <p:cNvSpPr/>
            <p:nvPr/>
          </p:nvSpPr>
          <p:spPr>
            <a:xfrm>
              <a:off x="11311057" y="8978900"/>
              <a:ext cx="313146" cy="298670"/>
            </a:xfrm>
            <a:prstGeom prst="star5">
              <a:avLst>
                <a:gd name="adj" fmla="val 25000"/>
                <a:gd name="hf" fmla="val 105146"/>
                <a:gd name="vf" fmla="val 110557"/>
              </a:avLst>
            </a:prstGeom>
            <a:solidFill>
              <a:schemeClr val="accent1"/>
            </a:solidFill>
            <a:ln w="12700" cap="flat">
              <a:noFill/>
              <a:miter lim="400000"/>
            </a:ln>
            <a:effectLst/>
          </p:spPr>
          <p:txBody>
            <a:bodyPr wrap="square" lIns="50800" tIns="50800" rIns="50800" bIns="50800" numCol="1" anchor="ctr">
              <a:noAutofit/>
            </a:bodyPr>
            <a:lstStyle/>
            <a:p>
              <a:pPr defTabSz="584200">
                <a:defRPr sz="4000">
                  <a:solidFill>
                    <a:srgbClr val="323C40"/>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08" name="Star"/>
            <p:cNvSpPr/>
            <p:nvPr/>
          </p:nvSpPr>
          <p:spPr>
            <a:xfrm>
              <a:off x="11673243" y="8978900"/>
              <a:ext cx="313145" cy="298670"/>
            </a:xfrm>
            <a:prstGeom prst="star5">
              <a:avLst>
                <a:gd name="adj" fmla="val 25000"/>
                <a:gd name="hf" fmla="val 105146"/>
                <a:gd name="vf" fmla="val 110557"/>
              </a:avLst>
            </a:prstGeom>
            <a:solidFill>
              <a:schemeClr val="accent1"/>
            </a:solidFill>
            <a:ln w="12700" cap="flat">
              <a:noFill/>
              <a:miter lim="400000"/>
            </a:ln>
            <a:effectLst/>
          </p:spPr>
          <p:txBody>
            <a:bodyPr wrap="square" lIns="50800" tIns="50800" rIns="50800" bIns="50800" numCol="1" anchor="ctr">
              <a:noAutofit/>
            </a:bodyPr>
            <a:lstStyle/>
            <a:p>
              <a:pPr defTabSz="584200">
                <a:defRPr sz="4000">
                  <a:solidFill>
                    <a:srgbClr val="323C40"/>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09" name="Star"/>
            <p:cNvSpPr/>
            <p:nvPr/>
          </p:nvSpPr>
          <p:spPr>
            <a:xfrm>
              <a:off x="12035429" y="8978900"/>
              <a:ext cx="313145" cy="298670"/>
            </a:xfrm>
            <a:prstGeom prst="star5">
              <a:avLst>
                <a:gd name="adj" fmla="val 25000"/>
                <a:gd name="hf" fmla="val 105146"/>
                <a:gd name="vf" fmla="val 110557"/>
              </a:avLst>
            </a:prstGeom>
            <a:solidFill>
              <a:schemeClr val="accent1"/>
            </a:solidFill>
            <a:ln w="12700" cap="flat">
              <a:noFill/>
              <a:miter lim="400000"/>
            </a:ln>
            <a:effectLst/>
          </p:spPr>
          <p:txBody>
            <a:bodyPr wrap="square" lIns="50800" tIns="50800" rIns="50800" bIns="50800" numCol="1" anchor="ctr">
              <a:noAutofit/>
            </a:bodyPr>
            <a:lstStyle/>
            <a:p>
              <a:pPr defTabSz="584200">
                <a:defRPr sz="4000">
                  <a:solidFill>
                    <a:srgbClr val="323C40"/>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10" name="Star"/>
            <p:cNvSpPr/>
            <p:nvPr/>
          </p:nvSpPr>
          <p:spPr>
            <a:xfrm>
              <a:off x="12397615" y="8978900"/>
              <a:ext cx="313146" cy="298670"/>
            </a:xfrm>
            <a:prstGeom prst="star5">
              <a:avLst>
                <a:gd name="adj" fmla="val 25000"/>
                <a:gd name="hf" fmla="val 105146"/>
                <a:gd name="vf" fmla="val 110557"/>
              </a:avLst>
            </a:prstGeom>
            <a:solidFill>
              <a:schemeClr val="accent1"/>
            </a:solidFill>
            <a:ln w="12700" cap="flat">
              <a:noFill/>
              <a:miter lim="400000"/>
            </a:ln>
            <a:effectLst/>
          </p:spPr>
          <p:txBody>
            <a:bodyPr wrap="square" lIns="50800" tIns="50800" rIns="50800" bIns="50800" numCol="1" anchor="ctr">
              <a:noAutofit/>
            </a:bodyPr>
            <a:lstStyle/>
            <a:p>
              <a:pPr defTabSz="584200">
                <a:defRPr sz="4000">
                  <a:solidFill>
                    <a:srgbClr val="323C40"/>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11" name="Star"/>
            <p:cNvSpPr/>
            <p:nvPr/>
          </p:nvSpPr>
          <p:spPr>
            <a:xfrm>
              <a:off x="12759800" y="8978900"/>
              <a:ext cx="313146" cy="298670"/>
            </a:xfrm>
            <a:prstGeom prst="star5">
              <a:avLst>
                <a:gd name="adj" fmla="val 25000"/>
                <a:gd name="hf" fmla="val 105146"/>
                <a:gd name="vf" fmla="val 110557"/>
              </a:avLst>
            </a:prstGeom>
            <a:solidFill>
              <a:schemeClr val="accent1"/>
            </a:solidFill>
            <a:ln w="12700" cap="flat">
              <a:noFill/>
              <a:miter lim="400000"/>
            </a:ln>
            <a:effectLst/>
          </p:spPr>
          <p:txBody>
            <a:bodyPr wrap="square" lIns="50800" tIns="50800" rIns="50800" bIns="50800" numCol="1" anchor="ctr">
              <a:noAutofit/>
            </a:bodyPr>
            <a:lstStyle/>
            <a:p>
              <a:pPr defTabSz="584200">
                <a:defRPr sz="4000">
                  <a:solidFill>
                    <a:srgbClr val="323C40"/>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grpSp>
      <p:sp>
        <p:nvSpPr>
          <p:cNvPr id="13" name="Shape"/>
          <p:cNvSpPr/>
          <p:nvPr/>
        </p:nvSpPr>
        <p:spPr>
          <a:xfrm>
            <a:off x="3133272" y="11108124"/>
            <a:ext cx="1003301" cy="647701"/>
          </a:xfrm>
          <a:custGeom>
            <a:avLst/>
            <a:gdLst/>
            <a:ahLst/>
            <a:cxnLst>
              <a:cxn ang="0">
                <a:pos x="wd2" y="hd2"/>
              </a:cxn>
              <a:cxn ang="5400000">
                <a:pos x="wd2" y="hd2"/>
              </a:cxn>
              <a:cxn ang="10800000">
                <a:pos x="wd2" y="hd2"/>
              </a:cxn>
              <a:cxn ang="16200000">
                <a:pos x="wd2" y="hd2"/>
              </a:cxn>
            </a:cxnLst>
            <a:rect l="0" t="0" r="r" b="b"/>
            <a:pathLst>
              <a:path w="21600" h="21600" extrusionOk="0">
                <a:moveTo>
                  <a:pt x="18700" y="9257"/>
                </a:moveTo>
                <a:cubicBezTo>
                  <a:pt x="20074"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path>
            </a:pathLst>
          </a:custGeom>
          <a:solidFill>
            <a:srgbClr val="323C4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dirty="0">
              <a:latin typeface="Arial" panose="020B0604020202020204" pitchFamily="34" charset="0"/>
              <a:cs typeface="Arial" panose="020B0604020202020204" pitchFamily="34" charset="0"/>
            </a:endParaRPr>
          </a:p>
        </p:txBody>
      </p:sp>
      <p:sp>
        <p:nvSpPr>
          <p:cNvPr id="14" name="Shape"/>
          <p:cNvSpPr/>
          <p:nvPr/>
        </p:nvSpPr>
        <p:spPr>
          <a:xfrm rot="10800000">
            <a:off x="19877314" y="8094388"/>
            <a:ext cx="1003301" cy="647701"/>
          </a:xfrm>
          <a:custGeom>
            <a:avLst/>
            <a:gdLst/>
            <a:ahLst/>
            <a:cxnLst>
              <a:cxn ang="0">
                <a:pos x="wd2" y="hd2"/>
              </a:cxn>
              <a:cxn ang="5400000">
                <a:pos x="wd2" y="hd2"/>
              </a:cxn>
              <a:cxn ang="10800000">
                <a:pos x="wd2" y="hd2"/>
              </a:cxn>
              <a:cxn ang="16200000">
                <a:pos x="wd2" y="hd2"/>
              </a:cxn>
            </a:cxnLst>
            <a:rect l="0" t="0" r="r" b="b"/>
            <a:pathLst>
              <a:path w="21600" h="21600" extrusionOk="0">
                <a:moveTo>
                  <a:pt x="18700" y="9257"/>
                </a:moveTo>
                <a:cubicBezTo>
                  <a:pt x="20074"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path>
            </a:pathLst>
          </a:custGeom>
          <a:solidFill>
            <a:srgbClr val="323C4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tretch>
            <a:fillRect/>
          </a:stretch>
        </p:blipFill>
        <p:spPr>
          <a:xfrm>
            <a:off x="1464086" y="2289990"/>
            <a:ext cx="4414199" cy="2941649"/>
          </a:xfrm>
        </p:spPr>
      </p:pic>
      <p:pic>
        <p:nvPicPr>
          <p:cNvPr id="12" name="Picture Placeholder 11"/>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510806" y="2264301"/>
            <a:ext cx="5202224" cy="2967338"/>
          </a:xfrm>
        </p:spPr>
      </p:pic>
      <p:pic>
        <p:nvPicPr>
          <p:cNvPr id="11" name="Picture Placeholder 10"/>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12823837" y="1932198"/>
            <a:ext cx="5354840" cy="3299441"/>
          </a:xfrm>
        </p:spPr>
      </p:pic>
      <p:pic>
        <p:nvPicPr>
          <p:cNvPr id="10" name="Picture Placeholder 9"/>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tretch>
            <a:fillRect/>
          </a:stretch>
        </p:blipFill>
        <p:spPr>
          <a:xfrm>
            <a:off x="18941144" y="1932198"/>
            <a:ext cx="4607776" cy="3299441"/>
          </a:xfrm>
        </p:spPr>
      </p:pic>
      <p:pic>
        <p:nvPicPr>
          <p:cNvPr id="14" name="Picture Placeholder 13"/>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tretch>
            <a:fillRect/>
          </a:stretch>
        </p:blipFill>
        <p:spPr>
          <a:xfrm>
            <a:off x="1165533" y="7955970"/>
            <a:ext cx="4665549" cy="3111884"/>
          </a:xfrm>
        </p:spPr>
      </p:pic>
      <p:pic>
        <p:nvPicPr>
          <p:cNvPr id="15" name="Picture Placeholder 14"/>
          <p:cNvPicPr>
            <a:picLocks noGrp="1" noChangeAspect="1"/>
          </p:cNvPicPr>
          <p:nvPr>
            <p:ph type="pic" sz="quarter" idx="16"/>
          </p:nvPr>
        </p:nvPicPr>
        <p:blipFill>
          <a:blip r:embed="rId7" cstate="email">
            <a:extLst>
              <a:ext uri="{28A0092B-C50C-407E-A947-70E740481C1C}">
                <a14:useLocalDpi xmlns:a14="http://schemas.microsoft.com/office/drawing/2010/main"/>
              </a:ext>
            </a:extLst>
          </a:blip>
          <a:stretch>
            <a:fillRect/>
          </a:stretch>
        </p:blipFill>
        <p:spPr>
          <a:xfrm>
            <a:off x="6511816" y="7787446"/>
            <a:ext cx="5173399" cy="3448933"/>
          </a:xfrm>
        </p:spPr>
      </p:pic>
      <p:pic>
        <p:nvPicPr>
          <p:cNvPr id="16" name="Picture Placeholder 15"/>
          <p:cNvPicPr>
            <a:picLocks noGrp="1" noChangeAspect="1"/>
          </p:cNvPicPr>
          <p:nvPr>
            <p:ph type="pic" sz="quarter" idx="17"/>
          </p:nvPr>
        </p:nvPicPr>
        <p:blipFill>
          <a:blip r:embed="rId8" cstate="email">
            <a:extLst>
              <a:ext uri="{28A0092B-C50C-407E-A947-70E740481C1C}">
                <a14:useLocalDpi xmlns:a14="http://schemas.microsoft.com/office/drawing/2010/main"/>
              </a:ext>
            </a:extLst>
          </a:blip>
          <a:stretch>
            <a:fillRect/>
          </a:stretch>
        </p:blipFill>
        <p:spPr>
          <a:xfrm>
            <a:off x="12835575" y="7787446"/>
            <a:ext cx="5173399" cy="3448933"/>
          </a:xfrm>
        </p:spPr>
      </p:pic>
      <p:pic>
        <p:nvPicPr>
          <p:cNvPr id="17" name="Picture Placeholder 16"/>
          <p:cNvPicPr>
            <a:picLocks noGrp="1" noChangeAspect="1"/>
          </p:cNvPicPr>
          <p:nvPr>
            <p:ph type="pic" sz="quarter" idx="18"/>
          </p:nvPr>
        </p:nvPicPr>
        <p:blipFill rotWithShape="1">
          <a:blip r:embed="rId9" cstate="email">
            <a:extLst>
              <a:ext uri="{28A0092B-C50C-407E-A947-70E740481C1C}">
                <a14:useLocalDpi xmlns:a14="http://schemas.microsoft.com/office/drawing/2010/main"/>
              </a:ext>
            </a:extLst>
          </a:blip>
          <a:srcRect/>
          <a:stretch/>
        </p:blipFill>
        <p:spPr>
          <a:xfrm>
            <a:off x="18422578" y="7814897"/>
            <a:ext cx="5308279" cy="3445777"/>
          </a:xfrm>
        </p:spPr>
      </p:pic>
      <p:sp>
        <p:nvSpPr>
          <p:cNvPr id="632" name="Out Team"/>
          <p:cNvSpPr/>
          <p:nvPr/>
        </p:nvSpPr>
        <p:spPr>
          <a:xfrm>
            <a:off x="9244450" y="736131"/>
            <a:ext cx="6256807" cy="78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r>
              <a:rPr lang="fa-IR" dirty="0" smtClean="0">
                <a:solidFill>
                  <a:schemeClr val="tx1"/>
                </a:solidFill>
                <a:cs typeface="B Yekan" panose="00000400000000000000" pitchFamily="2" charset="-78"/>
              </a:rPr>
              <a:t>بخشی از مستندات</a:t>
            </a:r>
            <a:endParaRPr dirty="0">
              <a:solidFill>
                <a:schemeClr val="tx1"/>
              </a:solidFill>
              <a:cs typeface="B Yekan" panose="00000400000000000000" pitchFamily="2" charset="-78"/>
            </a:endParaRPr>
          </a:p>
        </p:txBody>
      </p:sp>
      <p:sp>
        <p:nvSpPr>
          <p:cNvPr id="635" name="Administrator"/>
          <p:cNvSpPr/>
          <p:nvPr/>
        </p:nvSpPr>
        <p:spPr>
          <a:xfrm>
            <a:off x="1165533" y="6153027"/>
            <a:ext cx="5141406"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2800" dirty="0">
                <a:cs typeface="B Yekan" panose="00000400000000000000" pitchFamily="2" charset="-78"/>
              </a:rPr>
              <a:t>جلسه بررسی مسائل و موانع تسهیلات احداث مسکن محرومین در فرمانداری</a:t>
            </a:r>
            <a:endParaRPr sz="2800" dirty="0">
              <a:cs typeface="B Yekan" panose="00000400000000000000" pitchFamily="2" charset="-78"/>
            </a:endParaRPr>
          </a:p>
        </p:txBody>
      </p:sp>
      <p:sp>
        <p:nvSpPr>
          <p:cNvPr id="638" name="Manager Head"/>
          <p:cNvSpPr/>
          <p:nvPr/>
        </p:nvSpPr>
        <p:spPr>
          <a:xfrm>
            <a:off x="7842737" y="6310740"/>
            <a:ext cx="2766784"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sz="3600" dirty="0">
                <a:cs typeface="B Yekan" panose="00000400000000000000" pitchFamily="2" charset="-78"/>
              </a:rPr>
              <a:t>مراسم روز دختر</a:t>
            </a:r>
            <a:endParaRPr sz="3600" dirty="0">
              <a:cs typeface="B Yekan" panose="00000400000000000000" pitchFamily="2" charset="-78"/>
            </a:endParaRPr>
          </a:p>
        </p:txBody>
      </p:sp>
      <p:sp>
        <p:nvSpPr>
          <p:cNvPr id="641" name="Account Manager"/>
          <p:cNvSpPr/>
          <p:nvPr/>
        </p:nvSpPr>
        <p:spPr>
          <a:xfrm>
            <a:off x="13850825" y="6401291"/>
            <a:ext cx="316593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نمایشگاه مبارزه با </a:t>
            </a:r>
            <a:r>
              <a:rPr lang="ar-SA" dirty="0" smtClean="0">
                <a:cs typeface="B Yekan" panose="00000400000000000000" pitchFamily="2" charset="-78"/>
              </a:rPr>
              <a:t>مواد</a:t>
            </a:r>
            <a:endParaRPr dirty="0">
              <a:solidFill>
                <a:schemeClr val="tx1"/>
              </a:solidFill>
              <a:cs typeface="B Yekan" panose="00000400000000000000" pitchFamily="2" charset="-78"/>
            </a:endParaRPr>
          </a:p>
        </p:txBody>
      </p:sp>
      <p:sp>
        <p:nvSpPr>
          <p:cNvPr id="644" name="Client Service"/>
          <p:cNvSpPr/>
          <p:nvPr/>
        </p:nvSpPr>
        <p:spPr>
          <a:xfrm>
            <a:off x="19192602" y="6061603"/>
            <a:ext cx="4104859"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حضور اورژانس اجتماعی در حلقه انسانی مبارزه با مواد</a:t>
            </a:r>
            <a:endParaRPr dirty="0">
              <a:solidFill>
                <a:schemeClr val="tx1"/>
              </a:solidFill>
              <a:cs typeface="B Yekan" panose="00000400000000000000" pitchFamily="2" charset="-78"/>
            </a:endParaRPr>
          </a:p>
        </p:txBody>
      </p:sp>
      <p:sp>
        <p:nvSpPr>
          <p:cNvPr id="647" name="Client Service"/>
          <p:cNvSpPr/>
          <p:nvPr/>
        </p:nvSpPr>
        <p:spPr>
          <a:xfrm>
            <a:off x="1803152" y="12049383"/>
            <a:ext cx="339031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نمایشگاه نقاشی هفته </a:t>
            </a:r>
            <a:r>
              <a:rPr lang="ar-SA" dirty="0" smtClean="0">
                <a:cs typeface="B Yekan" panose="00000400000000000000" pitchFamily="2" charset="-78"/>
              </a:rPr>
              <a:t>بهزیستی</a:t>
            </a:r>
            <a:endParaRPr dirty="0">
              <a:cs typeface="B Yekan" panose="00000400000000000000" pitchFamily="2" charset="-78"/>
            </a:endParaRPr>
          </a:p>
        </p:txBody>
      </p:sp>
      <p:sp>
        <p:nvSpPr>
          <p:cNvPr id="650" name="Account Manager"/>
          <p:cNvSpPr/>
          <p:nvPr/>
        </p:nvSpPr>
        <p:spPr>
          <a:xfrm>
            <a:off x="7059965" y="12264828"/>
            <a:ext cx="380042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افتتاح تیم </a:t>
            </a:r>
            <a:r>
              <a:rPr lang="ar-SA" sz="3200" dirty="0" smtClean="0">
                <a:cs typeface="B Yekan" panose="00000400000000000000" pitchFamily="2" charset="-78"/>
              </a:rPr>
              <a:t>همیار</a:t>
            </a:r>
            <a:endParaRPr sz="3200" dirty="0">
              <a:solidFill>
                <a:schemeClr val="tx1"/>
              </a:solidFill>
              <a:cs typeface="B Yekan" panose="00000400000000000000" pitchFamily="2" charset="-78"/>
            </a:endParaRPr>
          </a:p>
        </p:txBody>
      </p:sp>
      <p:sp>
        <p:nvSpPr>
          <p:cNvPr id="653" name="Product Director"/>
          <p:cNvSpPr/>
          <p:nvPr/>
        </p:nvSpPr>
        <p:spPr>
          <a:xfrm>
            <a:off x="13350201" y="11895495"/>
            <a:ext cx="4302111" cy="984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غبارروبی گلزار شهدا به مناسبت هفته بهزیستی</a:t>
            </a:r>
            <a:endParaRPr sz="3200" dirty="0">
              <a:cs typeface="B Yekan" panose="00000400000000000000" pitchFamily="2" charset="-78"/>
            </a:endParaRPr>
          </a:p>
        </p:txBody>
      </p:sp>
      <p:sp>
        <p:nvSpPr>
          <p:cNvPr id="656" name="HR Specialist"/>
          <p:cNvSpPr/>
          <p:nvPr/>
        </p:nvSpPr>
        <p:spPr>
          <a:xfrm>
            <a:off x="19199158" y="12249674"/>
            <a:ext cx="4305667"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دوره آموزشی مهارت نه </a:t>
            </a:r>
            <a:r>
              <a:rPr lang="ar-SA" sz="3200" dirty="0" smtClean="0">
                <a:cs typeface="B Yekan" panose="00000400000000000000" pitchFamily="2" charset="-78"/>
              </a:rPr>
              <a:t>گفتن</a:t>
            </a:r>
            <a:endParaRPr sz="3200" dirty="0">
              <a:cs typeface="B Yekan" panose="00000400000000000000" pitchFamily="2" charset="-78"/>
            </a:endParaRPr>
          </a:p>
        </p:txBody>
      </p:sp>
    </p:spTree>
    <p:extLst>
      <p:ext uri="{BB962C8B-B14F-4D97-AF65-F5344CB8AC3E}">
        <p14:creationId xmlns:p14="http://schemas.microsoft.com/office/powerpoint/2010/main" val="2368525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tretch>
            <a:fillRect/>
          </a:stretch>
        </p:blipFill>
        <p:spPr>
          <a:xfrm>
            <a:off x="1708041" y="2289990"/>
            <a:ext cx="3926288" cy="2941649"/>
          </a:xfrm>
        </p:spPr>
      </p:pic>
      <p:pic>
        <p:nvPicPr>
          <p:cNvPr id="12" name="Picture Placeholder 11"/>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7133693" y="2264301"/>
            <a:ext cx="3956450" cy="2967338"/>
          </a:xfrm>
        </p:spPr>
      </p:pic>
      <p:pic>
        <p:nvPicPr>
          <p:cNvPr id="11" name="Picture Placeholder 10"/>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tretch>
            <a:fillRect/>
          </a:stretch>
        </p:blipFill>
        <p:spPr>
          <a:xfrm>
            <a:off x="13023235" y="1932198"/>
            <a:ext cx="4956044" cy="3299441"/>
          </a:xfrm>
        </p:spPr>
      </p:pic>
      <p:pic>
        <p:nvPicPr>
          <p:cNvPr id="10" name="Picture Placeholder 9"/>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tretch>
            <a:fillRect/>
          </a:stretch>
        </p:blipFill>
        <p:spPr>
          <a:xfrm>
            <a:off x="18941144" y="2044190"/>
            <a:ext cx="4607776" cy="3075456"/>
          </a:xfrm>
        </p:spPr>
      </p:pic>
      <p:pic>
        <p:nvPicPr>
          <p:cNvPr id="14" name="Picture Placeholder 13"/>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tretch>
            <a:fillRect/>
          </a:stretch>
        </p:blipFill>
        <p:spPr>
          <a:xfrm>
            <a:off x="1423718" y="7955970"/>
            <a:ext cx="4149178" cy="3111884"/>
          </a:xfrm>
        </p:spPr>
      </p:pic>
      <p:pic>
        <p:nvPicPr>
          <p:cNvPr id="15" name="Picture Placeholder 14"/>
          <p:cNvPicPr>
            <a:picLocks noGrp="1" noChangeAspect="1"/>
          </p:cNvPicPr>
          <p:nvPr>
            <p:ph type="pic" sz="quarter" idx="16"/>
          </p:nvPr>
        </p:nvPicPr>
        <p:blipFill>
          <a:blip r:embed="rId7" cstate="email">
            <a:extLst>
              <a:ext uri="{28A0092B-C50C-407E-A947-70E740481C1C}">
                <a14:useLocalDpi xmlns:a14="http://schemas.microsoft.com/office/drawing/2010/main"/>
              </a:ext>
            </a:extLst>
          </a:blip>
          <a:stretch>
            <a:fillRect/>
          </a:stretch>
        </p:blipFill>
        <p:spPr>
          <a:xfrm>
            <a:off x="6799227" y="7787446"/>
            <a:ext cx="4598577" cy="3448933"/>
          </a:xfrm>
        </p:spPr>
      </p:pic>
      <p:pic>
        <p:nvPicPr>
          <p:cNvPr id="16" name="Picture Placeholder 15"/>
          <p:cNvPicPr>
            <a:picLocks noGrp="1" noChangeAspect="1"/>
          </p:cNvPicPr>
          <p:nvPr>
            <p:ph type="pic" sz="quarter" idx="17"/>
          </p:nvPr>
        </p:nvPicPr>
        <p:blipFill>
          <a:blip r:embed="rId8" cstate="email">
            <a:extLst>
              <a:ext uri="{28A0092B-C50C-407E-A947-70E740481C1C}">
                <a14:useLocalDpi xmlns:a14="http://schemas.microsoft.com/office/drawing/2010/main"/>
              </a:ext>
            </a:extLst>
          </a:blip>
          <a:stretch>
            <a:fillRect/>
          </a:stretch>
        </p:blipFill>
        <p:spPr>
          <a:xfrm>
            <a:off x="13122986" y="7787446"/>
            <a:ext cx="4598577" cy="3448933"/>
          </a:xfrm>
        </p:spPr>
      </p:pic>
      <p:pic>
        <p:nvPicPr>
          <p:cNvPr id="17" name="Picture Placeholder 16"/>
          <p:cNvPicPr>
            <a:picLocks noGrp="1" noChangeAspect="1"/>
          </p:cNvPicPr>
          <p:nvPr>
            <p:ph type="pic" sz="quarter" idx="18"/>
          </p:nvPr>
        </p:nvPicPr>
        <p:blipFill>
          <a:blip r:embed="rId9" cstate="email">
            <a:extLst>
              <a:ext uri="{28A0092B-C50C-407E-A947-70E740481C1C}">
                <a14:useLocalDpi xmlns:a14="http://schemas.microsoft.com/office/drawing/2010/main"/>
              </a:ext>
            </a:extLst>
          </a:blip>
          <a:stretch>
            <a:fillRect/>
          </a:stretch>
        </p:blipFill>
        <p:spPr>
          <a:xfrm>
            <a:off x="18488790" y="7814897"/>
            <a:ext cx="5175854" cy="3445777"/>
          </a:xfrm>
        </p:spPr>
      </p:pic>
      <p:sp>
        <p:nvSpPr>
          <p:cNvPr id="632" name="Out Team"/>
          <p:cNvSpPr/>
          <p:nvPr/>
        </p:nvSpPr>
        <p:spPr>
          <a:xfrm>
            <a:off x="9244450" y="736131"/>
            <a:ext cx="6256807" cy="78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r>
              <a:rPr lang="fa-IR" dirty="0" smtClean="0">
                <a:solidFill>
                  <a:schemeClr val="tx1"/>
                </a:solidFill>
                <a:cs typeface="B Yekan" panose="00000400000000000000" pitchFamily="2" charset="-78"/>
              </a:rPr>
              <a:t>بخشی از مستندات</a:t>
            </a:r>
            <a:endParaRPr dirty="0">
              <a:solidFill>
                <a:schemeClr val="tx1"/>
              </a:solidFill>
              <a:cs typeface="B Yekan" panose="00000400000000000000" pitchFamily="2" charset="-78"/>
            </a:endParaRPr>
          </a:p>
        </p:txBody>
      </p:sp>
      <p:sp>
        <p:nvSpPr>
          <p:cNvPr id="635" name="Administrator"/>
          <p:cNvSpPr/>
          <p:nvPr/>
        </p:nvSpPr>
        <p:spPr>
          <a:xfrm>
            <a:off x="1165533" y="6153027"/>
            <a:ext cx="5141406"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2800" dirty="0">
                <a:cs typeface="B Yekan" panose="00000400000000000000" pitchFamily="2" charset="-78"/>
              </a:rPr>
              <a:t>مانور اورژانس اجتماعی بمناسبت روز جهانی پیشگیری از خودکشی</a:t>
            </a:r>
            <a:endParaRPr sz="2800" dirty="0">
              <a:cs typeface="B Yekan" panose="00000400000000000000" pitchFamily="2" charset="-78"/>
            </a:endParaRPr>
          </a:p>
        </p:txBody>
      </p:sp>
      <p:sp>
        <p:nvSpPr>
          <p:cNvPr id="638" name="Manager Head"/>
          <p:cNvSpPr/>
          <p:nvPr/>
        </p:nvSpPr>
        <p:spPr>
          <a:xfrm>
            <a:off x="7316952" y="6156854"/>
            <a:ext cx="3818353"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sz="2800" dirty="0">
                <a:cs typeface="B Yekan" panose="00000400000000000000" pitchFamily="2" charset="-78"/>
              </a:rPr>
              <a:t>آموزش اصول گزارش </a:t>
            </a:r>
            <a:r>
              <a:rPr lang="ar-SA" sz="2800" dirty="0" smtClean="0">
                <a:cs typeface="B Yekan" panose="00000400000000000000" pitchFamily="2" charset="-78"/>
              </a:rPr>
              <a:t>نویسی</a:t>
            </a:r>
            <a:endParaRPr lang="fa-IR" sz="2800" dirty="0" smtClean="0">
              <a:cs typeface="B Yekan" panose="00000400000000000000" pitchFamily="2" charset="-78"/>
            </a:endParaRPr>
          </a:p>
          <a:p>
            <a:r>
              <a:rPr lang="ar-SA" sz="2800" dirty="0" smtClean="0">
                <a:cs typeface="B Yekan" panose="00000400000000000000" pitchFamily="2" charset="-78"/>
              </a:rPr>
              <a:t>و </a:t>
            </a:r>
            <a:r>
              <a:rPr lang="ar-SA" sz="2800" dirty="0">
                <a:cs typeface="B Yekan" panose="00000400000000000000" pitchFamily="2" charset="-78"/>
              </a:rPr>
              <a:t>مبانی مددکاری</a:t>
            </a:r>
            <a:endParaRPr sz="2800" dirty="0">
              <a:cs typeface="B Yekan" panose="00000400000000000000" pitchFamily="2" charset="-78"/>
            </a:endParaRPr>
          </a:p>
        </p:txBody>
      </p:sp>
      <p:sp>
        <p:nvSpPr>
          <p:cNvPr id="641" name="Account Manager"/>
          <p:cNvSpPr/>
          <p:nvPr/>
        </p:nvSpPr>
        <p:spPr>
          <a:xfrm>
            <a:off x="13754644" y="6401291"/>
            <a:ext cx="3358292"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اقدام جهادی اقلام منزل</a:t>
            </a:r>
            <a:endParaRPr dirty="0">
              <a:solidFill>
                <a:schemeClr val="tx1"/>
              </a:solidFill>
              <a:cs typeface="B Yekan" panose="00000400000000000000" pitchFamily="2" charset="-78"/>
            </a:endParaRPr>
          </a:p>
        </p:txBody>
      </p:sp>
      <p:sp>
        <p:nvSpPr>
          <p:cNvPr id="644" name="Client Service"/>
          <p:cNvSpPr/>
          <p:nvPr/>
        </p:nvSpPr>
        <p:spPr>
          <a:xfrm>
            <a:off x="19192602" y="6292436"/>
            <a:ext cx="4104859"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رونمایی سند اعتیاد</a:t>
            </a:r>
            <a:endParaRPr dirty="0">
              <a:solidFill>
                <a:schemeClr val="tx1"/>
              </a:solidFill>
              <a:cs typeface="B Yekan" panose="00000400000000000000" pitchFamily="2" charset="-78"/>
            </a:endParaRPr>
          </a:p>
        </p:txBody>
      </p:sp>
      <p:sp>
        <p:nvSpPr>
          <p:cNvPr id="647" name="Client Service"/>
          <p:cNvSpPr/>
          <p:nvPr/>
        </p:nvSpPr>
        <p:spPr>
          <a:xfrm>
            <a:off x="1803152" y="11572565"/>
            <a:ext cx="3390310"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2800" dirty="0">
                <a:cs typeface="B Yekan" panose="00000400000000000000" pitchFamily="2" charset="-78"/>
              </a:rPr>
              <a:t>بازدید کشوری از طرح پایلوت مناسب سازی معابر و اماکن عمومی</a:t>
            </a:r>
            <a:endParaRPr sz="2800" dirty="0">
              <a:cs typeface="B Yekan" panose="00000400000000000000" pitchFamily="2" charset="-78"/>
            </a:endParaRPr>
          </a:p>
        </p:txBody>
      </p:sp>
      <p:sp>
        <p:nvSpPr>
          <p:cNvPr id="650" name="Account Manager"/>
          <p:cNvSpPr/>
          <p:nvPr/>
        </p:nvSpPr>
        <p:spPr>
          <a:xfrm>
            <a:off x="7059965" y="12264828"/>
            <a:ext cx="380042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جلسه شورای </a:t>
            </a:r>
            <a:r>
              <a:rPr lang="ar-SA" sz="3200" dirty="0" smtClean="0">
                <a:cs typeface="B Yekan" panose="00000400000000000000" pitchFamily="2" charset="-78"/>
              </a:rPr>
              <a:t>مشارکت</a:t>
            </a:r>
            <a:endParaRPr sz="3200" dirty="0">
              <a:solidFill>
                <a:schemeClr val="tx1"/>
              </a:solidFill>
              <a:cs typeface="B Yekan" panose="00000400000000000000" pitchFamily="2" charset="-78"/>
            </a:endParaRPr>
          </a:p>
        </p:txBody>
      </p:sp>
      <p:sp>
        <p:nvSpPr>
          <p:cNvPr id="653" name="Product Director"/>
          <p:cNvSpPr/>
          <p:nvPr/>
        </p:nvSpPr>
        <p:spPr>
          <a:xfrm>
            <a:off x="13350201" y="12141716"/>
            <a:ext cx="4302111"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fa-IR" sz="3200" dirty="0" smtClean="0">
                <a:cs typeface="B Yekan" panose="00000400000000000000" pitchFamily="2" charset="-78"/>
              </a:rPr>
              <a:t>همایش </a:t>
            </a:r>
            <a:r>
              <a:rPr lang="ar-SA" sz="3200" dirty="0" smtClean="0">
                <a:cs typeface="B Yekan" panose="00000400000000000000" pitchFamily="2" charset="-78"/>
              </a:rPr>
              <a:t>هفته </a:t>
            </a:r>
            <a:r>
              <a:rPr lang="ar-SA" sz="3200" dirty="0">
                <a:cs typeface="B Yekan" panose="00000400000000000000" pitchFamily="2" charset="-78"/>
              </a:rPr>
              <a:t>سلامت </a:t>
            </a:r>
            <a:r>
              <a:rPr lang="ar-SA" sz="3200" dirty="0" smtClean="0">
                <a:cs typeface="B Yekan" panose="00000400000000000000" pitchFamily="2" charset="-78"/>
              </a:rPr>
              <a:t>روان</a:t>
            </a:r>
            <a:endParaRPr sz="3200" dirty="0">
              <a:cs typeface="B Yekan" panose="00000400000000000000" pitchFamily="2" charset="-78"/>
            </a:endParaRPr>
          </a:p>
        </p:txBody>
      </p:sp>
      <p:sp>
        <p:nvSpPr>
          <p:cNvPr id="656" name="HR Specialist"/>
          <p:cNvSpPr/>
          <p:nvPr/>
        </p:nvSpPr>
        <p:spPr>
          <a:xfrm>
            <a:off x="18719861" y="12126563"/>
            <a:ext cx="5264262"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sz="2400" dirty="0">
                <a:cs typeface="B Yekan" panose="00000400000000000000" pitchFamily="2" charset="-78"/>
              </a:rPr>
              <a:t>دیدار فرماندار </a:t>
            </a:r>
            <a:r>
              <a:rPr lang="ar-SA" sz="2400" dirty="0" smtClean="0">
                <a:cs typeface="B Yekan" panose="00000400000000000000" pitchFamily="2" charset="-78"/>
              </a:rPr>
              <a:t>همراه </a:t>
            </a:r>
            <a:r>
              <a:rPr lang="ar-SA" sz="2400" dirty="0">
                <a:cs typeface="B Yekan" panose="00000400000000000000" pitchFamily="2" charset="-78"/>
              </a:rPr>
              <a:t>رئیس </a:t>
            </a:r>
            <a:r>
              <a:rPr lang="ar-SA" sz="2400" dirty="0" smtClean="0">
                <a:cs typeface="B Yekan" panose="00000400000000000000" pitchFamily="2" charset="-78"/>
              </a:rPr>
              <a:t>بهزیستی</a:t>
            </a:r>
            <a:endParaRPr lang="fa-IR" sz="2400" dirty="0" smtClean="0">
              <a:cs typeface="B Yekan" panose="00000400000000000000" pitchFamily="2" charset="-78"/>
            </a:endParaRPr>
          </a:p>
          <a:p>
            <a:r>
              <a:rPr lang="ar-SA" sz="2400" dirty="0" smtClean="0">
                <a:cs typeface="B Yekan" panose="00000400000000000000" pitchFamily="2" charset="-78"/>
              </a:rPr>
              <a:t>و </a:t>
            </a:r>
            <a:r>
              <a:rPr lang="ar-SA" sz="2400" dirty="0">
                <a:cs typeface="B Yekan" panose="00000400000000000000" pitchFamily="2" charset="-78"/>
              </a:rPr>
              <a:t>رئیس هلال احمر گرامیداشت هفته سالمندان</a:t>
            </a:r>
            <a:endParaRPr sz="2400" dirty="0">
              <a:cs typeface="B Yekan" panose="00000400000000000000" pitchFamily="2" charset="-78"/>
            </a:endParaRPr>
          </a:p>
        </p:txBody>
      </p:sp>
    </p:spTree>
    <p:extLst>
      <p:ext uri="{BB962C8B-B14F-4D97-AF65-F5344CB8AC3E}">
        <p14:creationId xmlns:p14="http://schemas.microsoft.com/office/powerpoint/2010/main" val="22137878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tretch>
            <a:fillRect/>
          </a:stretch>
        </p:blipFill>
        <p:spPr>
          <a:xfrm>
            <a:off x="1710086" y="2289990"/>
            <a:ext cx="3922198" cy="2941649"/>
          </a:xfrm>
        </p:spPr>
      </p:pic>
      <p:pic>
        <p:nvPicPr>
          <p:cNvPr id="12" name="Picture Placeholder 11"/>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7628249" y="2264301"/>
            <a:ext cx="2967338" cy="2967338"/>
          </a:xfrm>
        </p:spPr>
      </p:pic>
      <p:pic>
        <p:nvPicPr>
          <p:cNvPr id="11" name="Picture Placeholder 10"/>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tretch>
            <a:fillRect/>
          </a:stretch>
        </p:blipFill>
        <p:spPr>
          <a:xfrm>
            <a:off x="13677615" y="1932198"/>
            <a:ext cx="3647283" cy="3299441"/>
          </a:xfrm>
        </p:spPr>
      </p:pic>
      <p:pic>
        <p:nvPicPr>
          <p:cNvPr id="10" name="Picture Placeholder 9"/>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tretch>
            <a:fillRect/>
          </a:stretch>
        </p:blipFill>
        <p:spPr>
          <a:xfrm>
            <a:off x="18941144" y="1932198"/>
            <a:ext cx="4536490" cy="3299441"/>
          </a:xfrm>
          <a:prstGeom prst="rect">
            <a:avLst/>
          </a:prstGeom>
          <a:noFill/>
          <a:ln>
            <a:noFill/>
          </a:ln>
        </p:spPr>
      </p:pic>
      <p:pic>
        <p:nvPicPr>
          <p:cNvPr id="14" name="Picture Placeholder 13"/>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tretch>
            <a:fillRect/>
          </a:stretch>
        </p:blipFill>
        <p:spPr>
          <a:xfrm>
            <a:off x="2780845" y="7955970"/>
            <a:ext cx="1434924" cy="3111884"/>
          </a:xfrm>
        </p:spPr>
      </p:pic>
      <p:pic>
        <p:nvPicPr>
          <p:cNvPr id="15" name="Picture Placeholder 14"/>
          <p:cNvPicPr>
            <a:picLocks noGrp="1" noChangeAspect="1"/>
          </p:cNvPicPr>
          <p:nvPr>
            <p:ph type="pic" sz="quarter" idx="16"/>
          </p:nvPr>
        </p:nvPicPr>
        <p:blipFill rotWithShape="1">
          <a:blip r:embed="rId7" cstate="email">
            <a:extLst>
              <a:ext uri="{28A0092B-C50C-407E-A947-70E740481C1C}">
                <a14:useLocalDpi xmlns:a14="http://schemas.microsoft.com/office/drawing/2010/main"/>
              </a:ext>
            </a:extLst>
          </a:blip>
          <a:srcRect/>
          <a:stretch/>
        </p:blipFill>
        <p:spPr>
          <a:xfrm>
            <a:off x="7828157" y="7787446"/>
            <a:ext cx="2842184" cy="3280408"/>
          </a:xfrm>
        </p:spPr>
      </p:pic>
      <p:pic>
        <p:nvPicPr>
          <p:cNvPr id="16" name="Picture Placeholder 15"/>
          <p:cNvPicPr>
            <a:picLocks noGrp="1" noChangeAspect="1"/>
          </p:cNvPicPr>
          <p:nvPr>
            <p:ph type="pic" sz="quarter" idx="17"/>
          </p:nvPr>
        </p:nvPicPr>
        <p:blipFill>
          <a:blip r:embed="rId8" cstate="email">
            <a:extLst>
              <a:ext uri="{28A0092B-C50C-407E-A947-70E740481C1C}">
                <a14:useLocalDpi xmlns:a14="http://schemas.microsoft.com/office/drawing/2010/main"/>
              </a:ext>
            </a:extLst>
          </a:blip>
          <a:stretch>
            <a:fillRect/>
          </a:stretch>
        </p:blipFill>
        <p:spPr>
          <a:xfrm>
            <a:off x="13350201" y="7787446"/>
            <a:ext cx="3925441" cy="3448933"/>
          </a:xfrm>
        </p:spPr>
      </p:pic>
      <p:pic>
        <p:nvPicPr>
          <p:cNvPr id="17" name="Picture Placeholder 16"/>
          <p:cNvPicPr>
            <a:picLocks noGrp="1" noChangeAspect="1"/>
          </p:cNvPicPr>
          <p:nvPr>
            <p:ph type="pic" sz="quarter" idx="18"/>
          </p:nvPr>
        </p:nvPicPr>
        <p:blipFill>
          <a:blip r:embed="rId9" cstate="email">
            <a:extLst>
              <a:ext uri="{28A0092B-C50C-407E-A947-70E740481C1C}">
                <a14:useLocalDpi xmlns:a14="http://schemas.microsoft.com/office/drawing/2010/main"/>
              </a:ext>
            </a:extLst>
          </a:blip>
          <a:stretch>
            <a:fillRect/>
          </a:stretch>
        </p:blipFill>
        <p:spPr>
          <a:xfrm>
            <a:off x="18779532" y="7814897"/>
            <a:ext cx="4594369" cy="3445777"/>
          </a:xfrm>
        </p:spPr>
      </p:pic>
      <p:sp>
        <p:nvSpPr>
          <p:cNvPr id="632" name="Out Team"/>
          <p:cNvSpPr/>
          <p:nvPr/>
        </p:nvSpPr>
        <p:spPr>
          <a:xfrm>
            <a:off x="9244450" y="736131"/>
            <a:ext cx="6256807" cy="78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r>
              <a:rPr lang="fa-IR" dirty="0" smtClean="0">
                <a:solidFill>
                  <a:schemeClr val="tx1"/>
                </a:solidFill>
                <a:cs typeface="B Yekan" panose="00000400000000000000" pitchFamily="2" charset="-78"/>
              </a:rPr>
              <a:t>بخشی از مستندات</a:t>
            </a:r>
            <a:endParaRPr dirty="0">
              <a:solidFill>
                <a:schemeClr val="tx1"/>
              </a:solidFill>
              <a:cs typeface="B Yekan" panose="00000400000000000000" pitchFamily="2" charset="-78"/>
            </a:endParaRPr>
          </a:p>
        </p:txBody>
      </p:sp>
      <p:sp>
        <p:nvSpPr>
          <p:cNvPr id="635" name="Administrator"/>
          <p:cNvSpPr/>
          <p:nvPr/>
        </p:nvSpPr>
        <p:spPr>
          <a:xfrm>
            <a:off x="1165533" y="6091472"/>
            <a:ext cx="5141406" cy="984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جلسه بررسی سند پیشگیری از خشونت در فرمانداری</a:t>
            </a:r>
            <a:endParaRPr sz="3200" dirty="0">
              <a:cs typeface="B Yekan" panose="00000400000000000000" pitchFamily="2" charset="-78"/>
            </a:endParaRPr>
          </a:p>
        </p:txBody>
      </p:sp>
      <p:sp>
        <p:nvSpPr>
          <p:cNvPr id="638" name="Manager Head"/>
          <p:cNvSpPr/>
          <p:nvPr/>
        </p:nvSpPr>
        <p:spPr>
          <a:xfrm>
            <a:off x="7373057" y="6372298"/>
            <a:ext cx="3706144"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sz="2800" dirty="0">
                <a:cs typeface="B Yekan" panose="00000400000000000000" pitchFamily="2" charset="-78"/>
              </a:rPr>
              <a:t>آموزش پیشگیری از خشونت</a:t>
            </a:r>
            <a:endParaRPr sz="2800" dirty="0">
              <a:cs typeface="B Yekan" panose="00000400000000000000" pitchFamily="2" charset="-78"/>
            </a:endParaRPr>
          </a:p>
        </p:txBody>
      </p:sp>
      <p:sp>
        <p:nvSpPr>
          <p:cNvPr id="641" name="Account Manager"/>
          <p:cNvSpPr/>
          <p:nvPr/>
        </p:nvSpPr>
        <p:spPr>
          <a:xfrm>
            <a:off x="13591941" y="6401291"/>
            <a:ext cx="3683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fa-IR" dirty="0" smtClean="0">
                <a:cs typeface="B Yekan" panose="00000400000000000000" pitchFamily="2" charset="-78"/>
              </a:rPr>
              <a:t>گرامیداشت </a:t>
            </a:r>
            <a:r>
              <a:rPr lang="ar-SA" dirty="0" smtClean="0">
                <a:cs typeface="B Yekan" panose="00000400000000000000" pitchFamily="2" charset="-78"/>
              </a:rPr>
              <a:t>هفته </a:t>
            </a:r>
            <a:r>
              <a:rPr lang="ar-SA" dirty="0">
                <a:cs typeface="B Yekan" panose="00000400000000000000" pitchFamily="2" charset="-78"/>
              </a:rPr>
              <a:t>معلولان </a:t>
            </a:r>
            <a:endParaRPr dirty="0">
              <a:solidFill>
                <a:schemeClr val="tx1"/>
              </a:solidFill>
              <a:cs typeface="B Yekan" panose="00000400000000000000" pitchFamily="2" charset="-78"/>
            </a:endParaRPr>
          </a:p>
        </p:txBody>
      </p:sp>
      <p:sp>
        <p:nvSpPr>
          <p:cNvPr id="644" name="Client Service"/>
          <p:cNvSpPr/>
          <p:nvPr/>
        </p:nvSpPr>
        <p:spPr>
          <a:xfrm>
            <a:off x="19192602" y="6292436"/>
            <a:ext cx="4104859"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dirty="0">
                <a:cs typeface="B Yekan" panose="00000400000000000000" pitchFamily="2" charset="-78"/>
              </a:rPr>
              <a:t>غربالگری چشم</a:t>
            </a:r>
            <a:endParaRPr dirty="0">
              <a:solidFill>
                <a:schemeClr val="tx1"/>
              </a:solidFill>
              <a:cs typeface="B Yekan" panose="00000400000000000000" pitchFamily="2" charset="-78"/>
            </a:endParaRPr>
          </a:p>
        </p:txBody>
      </p:sp>
      <p:sp>
        <p:nvSpPr>
          <p:cNvPr id="647" name="Client Service"/>
          <p:cNvSpPr/>
          <p:nvPr/>
        </p:nvSpPr>
        <p:spPr>
          <a:xfrm>
            <a:off x="1803152" y="11788009"/>
            <a:ext cx="3390310"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fa-IR" sz="2800" dirty="0" smtClean="0">
                <a:cs typeface="B Yekan" panose="00000400000000000000" pitchFamily="2" charset="-78"/>
              </a:rPr>
              <a:t>اطلاع رسانی و تور رسانه‌ای</a:t>
            </a:r>
            <a:endParaRPr sz="2800" dirty="0">
              <a:cs typeface="B Yekan" panose="00000400000000000000" pitchFamily="2" charset="-78"/>
            </a:endParaRPr>
          </a:p>
        </p:txBody>
      </p:sp>
      <p:sp>
        <p:nvSpPr>
          <p:cNvPr id="650" name="Account Manager"/>
          <p:cNvSpPr/>
          <p:nvPr/>
        </p:nvSpPr>
        <p:spPr>
          <a:xfrm>
            <a:off x="7059965" y="12264828"/>
            <a:ext cx="380042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fa-IR" sz="3200" dirty="0" smtClean="0">
                <a:cs typeface="B Yekan" panose="00000400000000000000" pitchFamily="2" charset="-78"/>
              </a:rPr>
              <a:t>دوره های آموزشی مجازی</a:t>
            </a:r>
            <a:endParaRPr sz="3200" dirty="0">
              <a:solidFill>
                <a:schemeClr val="tx1"/>
              </a:solidFill>
              <a:cs typeface="B Yekan" panose="00000400000000000000" pitchFamily="2" charset="-78"/>
            </a:endParaRPr>
          </a:p>
        </p:txBody>
      </p:sp>
      <p:sp>
        <p:nvSpPr>
          <p:cNvPr id="653" name="Product Director"/>
          <p:cNvSpPr/>
          <p:nvPr/>
        </p:nvSpPr>
        <p:spPr>
          <a:xfrm>
            <a:off x="13350201" y="12141716"/>
            <a:ext cx="4302111"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واگذاری کودکان</a:t>
            </a:r>
            <a:endParaRPr sz="3200" dirty="0">
              <a:cs typeface="B Yekan" panose="00000400000000000000" pitchFamily="2" charset="-78"/>
            </a:endParaRPr>
          </a:p>
        </p:txBody>
      </p:sp>
      <p:sp>
        <p:nvSpPr>
          <p:cNvPr id="656" name="HR Specialist"/>
          <p:cNvSpPr/>
          <p:nvPr/>
        </p:nvSpPr>
        <p:spPr>
          <a:xfrm>
            <a:off x="19277707" y="12249674"/>
            <a:ext cx="4148572"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3000">
                <a:solidFill>
                  <a:srgbClr val="323C40"/>
                </a:solidFill>
                <a:latin typeface="Ubuntu"/>
                <a:ea typeface="Ubuntu"/>
                <a:cs typeface="Ubuntu"/>
                <a:sym typeface="Ubuntu"/>
              </a:defRPr>
            </a:lvl1pPr>
          </a:lstStyle>
          <a:p>
            <a:r>
              <a:rPr lang="ar-SA" sz="3200" dirty="0">
                <a:cs typeface="B Yekan" panose="00000400000000000000" pitchFamily="2" charset="-78"/>
              </a:rPr>
              <a:t>مراسم شهید قاسم سلیمانی</a:t>
            </a:r>
            <a:endParaRPr sz="3200" dirty="0">
              <a:cs typeface="B Yekan" panose="00000400000000000000" pitchFamily="2" charset="-78"/>
            </a:endParaRPr>
          </a:p>
        </p:txBody>
      </p:sp>
    </p:spTree>
    <p:extLst>
      <p:ext uri="{BB962C8B-B14F-4D97-AF65-F5344CB8AC3E}">
        <p14:creationId xmlns:p14="http://schemas.microsoft.com/office/powerpoint/2010/main" val="8700549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Contacts"/>
          <p:cNvSpPr/>
          <p:nvPr/>
        </p:nvSpPr>
        <p:spPr>
          <a:xfrm>
            <a:off x="1232207" y="5460830"/>
            <a:ext cx="8003867"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r>
              <a:rPr lang="fa-IR" sz="8000" dirty="0" smtClean="0">
                <a:solidFill>
                  <a:schemeClr val="tx1"/>
                </a:solidFill>
                <a:cs typeface="B Yekan" panose="00000400000000000000" pitchFamily="2" charset="-78"/>
              </a:rPr>
              <a:t>با آرزوی توفیق</a:t>
            </a:r>
          </a:p>
          <a:p>
            <a:r>
              <a:rPr lang="fa-IR" sz="8000" dirty="0" smtClean="0">
                <a:solidFill>
                  <a:schemeClr val="tx1"/>
                </a:solidFill>
                <a:cs typeface="B Yekan" panose="00000400000000000000" pitchFamily="2" charset="-78"/>
              </a:rPr>
              <a:t>بهمن 1400</a:t>
            </a:r>
            <a:endParaRPr sz="8000" dirty="0">
              <a:solidFill>
                <a:schemeClr val="tx1"/>
              </a:solidFill>
              <a:cs typeface="B Yekan" panose="00000400000000000000" pitchFamily="2" charset="-78"/>
            </a:endParaRPr>
          </a:p>
        </p:txBody>
      </p:sp>
      <p:sp>
        <p:nvSpPr>
          <p:cNvPr id="1808" name="Rectangle"/>
          <p:cNvSpPr/>
          <p:nvPr/>
        </p:nvSpPr>
        <p:spPr>
          <a:xfrm>
            <a:off x="15344883" y="-25400"/>
            <a:ext cx="9056093" cy="13804900"/>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grpSp>
        <p:nvGrpSpPr>
          <p:cNvPr id="1811" name="Group"/>
          <p:cNvGrpSpPr/>
          <p:nvPr/>
        </p:nvGrpSpPr>
        <p:grpSpPr>
          <a:xfrm>
            <a:off x="9465775" y="2971800"/>
            <a:ext cx="12623801" cy="8255000"/>
            <a:chOff x="0" y="0"/>
            <a:chExt cx="12623800" cy="8255000"/>
          </a:xfrm>
        </p:grpSpPr>
        <p:sp>
          <p:nvSpPr>
            <p:cNvPr id="1809" name="Rectangle"/>
            <p:cNvSpPr/>
            <p:nvPr/>
          </p:nvSpPr>
          <p:spPr>
            <a:xfrm>
              <a:off x="0" y="0"/>
              <a:ext cx="12623800" cy="8255000"/>
            </a:xfrm>
            <a:prstGeom prst="rect">
              <a:avLst/>
            </a:prstGeom>
            <a:solidFill>
              <a:schemeClr val="accent3"/>
            </a:solidFill>
            <a:ln w="12700" cap="flat">
              <a:noFill/>
              <a:miter lim="400000"/>
            </a:ln>
            <a:effectLst/>
          </p:spPr>
          <p:txBody>
            <a:bodyPr wrap="square" lIns="50800" tIns="50800" rIns="50800" bIns="508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810" name="Rectangle"/>
            <p:cNvSpPr/>
            <p:nvPr/>
          </p:nvSpPr>
          <p:spPr>
            <a:xfrm>
              <a:off x="444500" y="419100"/>
              <a:ext cx="11760200" cy="7454900"/>
            </a:xfrm>
            <a:prstGeom prst="rect">
              <a:avLst/>
            </a:prstGeom>
            <a:solidFill>
              <a:srgbClr val="FFFFFF"/>
            </a:solidFill>
            <a:ln w="63500" cap="flat">
              <a:solidFill>
                <a:schemeClr val="accent1"/>
              </a:solidFill>
              <a:prstDash val="solid"/>
              <a:miter lim="400000"/>
            </a:ln>
            <a:effectLst/>
          </p:spPr>
          <p:txBody>
            <a:bodyPr wrap="square" lIns="50800" tIns="50800" rIns="50800" bIns="508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grpSp>
      <p:pic>
        <p:nvPicPr>
          <p:cNvPr id="3" name="Picture Placeholder 2"/>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10210800" y="4570906"/>
            <a:ext cx="11194731" cy="5162015"/>
          </a:xfr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p:cNvSpPr/>
          <p:nvPr/>
        </p:nvSpPr>
        <p:spPr>
          <a:xfrm>
            <a:off x="15327907" y="0"/>
            <a:ext cx="9056093" cy="13804900"/>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pic>
        <p:nvPicPr>
          <p:cNvPr id="4" name="Picture Placeholder 3"/>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xfrm>
            <a:off x="13404850" y="4463143"/>
            <a:ext cx="3898900" cy="4593771"/>
          </a:xfrm>
        </p:spPr>
      </p:pic>
      <p:sp>
        <p:nvSpPr>
          <p:cNvPr id="30" name="Alex Johnson"/>
          <p:cNvSpPr/>
          <p:nvPr/>
        </p:nvSpPr>
        <p:spPr>
          <a:xfrm>
            <a:off x="17967865" y="4955633"/>
            <a:ext cx="5169685" cy="941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7200" dirty="0" smtClean="0">
                <a:solidFill>
                  <a:schemeClr val="tx1"/>
                </a:solidFill>
                <a:cs typeface="B Yekan" panose="00000400000000000000" pitchFamily="2" charset="-78"/>
              </a:rPr>
              <a:t>واحد توانبخشی</a:t>
            </a:r>
            <a:endParaRPr sz="7200" dirty="0">
              <a:solidFill>
                <a:schemeClr val="tx1"/>
              </a:solidFill>
              <a:cs typeface="B Yekan" panose="00000400000000000000" pitchFamily="2" charset="-78"/>
            </a:endParaRPr>
          </a:p>
        </p:txBody>
      </p:sp>
      <p:sp>
        <p:nvSpPr>
          <p:cNvPr id="31" name="Head of Marketing Dept."/>
          <p:cNvSpPr/>
          <p:nvPr/>
        </p:nvSpPr>
        <p:spPr>
          <a:xfrm>
            <a:off x="17967865" y="5982708"/>
            <a:ext cx="4105291" cy="29546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defRPr sz="3000">
                <a:solidFill>
                  <a:srgbClr val="323C40"/>
                </a:solidFill>
                <a:latin typeface="Ubuntu"/>
                <a:ea typeface="Ubuntu"/>
                <a:cs typeface="Ubuntu"/>
                <a:sym typeface="Ubuntu"/>
              </a:defRPr>
            </a:lvl1pPr>
          </a:lstStyle>
          <a:p>
            <a:r>
              <a:rPr lang="fa-IR" sz="4800" dirty="0" smtClean="0">
                <a:solidFill>
                  <a:schemeClr val="tx1"/>
                </a:solidFill>
                <a:cs typeface="B Yekan" panose="00000400000000000000" pitchFamily="2" charset="-78"/>
              </a:rPr>
              <a:t>همکاران واحد</a:t>
            </a:r>
          </a:p>
          <a:p>
            <a:r>
              <a:rPr lang="fa-IR" sz="4800" dirty="0" smtClean="0">
                <a:solidFill>
                  <a:schemeClr val="tx1"/>
                </a:solidFill>
                <a:cs typeface="B Yekan" panose="00000400000000000000" pitchFamily="2" charset="-78"/>
              </a:rPr>
              <a:t>رزیتا میرزایی</a:t>
            </a:r>
          </a:p>
          <a:p>
            <a:r>
              <a:rPr lang="fa-IR" sz="4800" dirty="0" smtClean="0">
                <a:solidFill>
                  <a:schemeClr val="tx1"/>
                </a:solidFill>
                <a:cs typeface="B Yekan" panose="00000400000000000000" pitchFamily="2" charset="-78"/>
              </a:rPr>
              <a:t>اکرم کتابی</a:t>
            </a:r>
          </a:p>
          <a:p>
            <a:r>
              <a:rPr lang="fa-IR" sz="4800" dirty="0" smtClean="0">
                <a:solidFill>
                  <a:schemeClr val="tx1"/>
                </a:solidFill>
                <a:cs typeface="B Yekan" panose="00000400000000000000" pitchFamily="2" charset="-78"/>
              </a:rPr>
              <a:t>رقیه اسمعیل زاده</a:t>
            </a:r>
            <a:endParaRPr sz="4800" dirty="0">
              <a:solidFill>
                <a:schemeClr val="tx1"/>
              </a:solidFill>
              <a:cs typeface="B Yekan" panose="00000400000000000000" pitchFamily="2" charset="-78"/>
            </a:endParaRPr>
          </a:p>
        </p:txBody>
      </p:sp>
      <p:sp>
        <p:nvSpPr>
          <p:cNvPr id="32" name="Opportunities don't happen.  You create them"/>
          <p:cNvSpPr/>
          <p:nvPr/>
        </p:nvSpPr>
        <p:spPr>
          <a:xfrm>
            <a:off x="1103642" y="3735938"/>
            <a:ext cx="11913421" cy="7448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just" rtl="1"/>
            <a:r>
              <a:rPr lang="fa-IR" sz="4400" dirty="0">
                <a:cs typeface="B Yekan" panose="00000400000000000000" pitchFamily="2" charset="-78"/>
              </a:rPr>
              <a:t>تعداد کل پرونده های توانبخشی: 2293</a:t>
            </a:r>
            <a:endParaRPr lang="en-US" sz="4400" dirty="0">
              <a:cs typeface="B Yekan" panose="00000400000000000000" pitchFamily="2" charset="-78"/>
            </a:endParaRPr>
          </a:p>
          <a:p>
            <a:pPr algn="just" rtl="1"/>
            <a:r>
              <a:rPr lang="fa-IR" sz="4400" dirty="0">
                <a:cs typeface="B Yekan" panose="00000400000000000000" pitchFamily="2" charset="-78"/>
              </a:rPr>
              <a:t>کل مستمری بگیران</a:t>
            </a:r>
            <a:endParaRPr lang="en-US" sz="4400" dirty="0">
              <a:cs typeface="B Yekan" panose="00000400000000000000" pitchFamily="2" charset="-78"/>
            </a:endParaRPr>
          </a:p>
          <a:p>
            <a:pPr algn="just" rtl="1"/>
            <a:r>
              <a:rPr lang="fa-IR" sz="4400" dirty="0">
                <a:cs typeface="B Yekan" panose="00000400000000000000" pitchFamily="2" charset="-78"/>
              </a:rPr>
              <a:t>از محل توانبخشی: 1635</a:t>
            </a:r>
            <a:endParaRPr lang="en-US" sz="4400" dirty="0">
              <a:cs typeface="B Yekan" panose="00000400000000000000" pitchFamily="2" charset="-78"/>
            </a:endParaRPr>
          </a:p>
          <a:p>
            <a:pPr algn="just" rtl="1"/>
            <a:r>
              <a:rPr lang="fa-IR" sz="4400" dirty="0">
                <a:cs typeface="B Yekan" panose="00000400000000000000" pitchFamily="2" charset="-78"/>
              </a:rPr>
              <a:t>از محل حق پرستاری ضایعات نخاعی: 28</a:t>
            </a:r>
            <a:endParaRPr lang="en-US" sz="4400" dirty="0">
              <a:cs typeface="B Yekan" panose="00000400000000000000" pitchFamily="2" charset="-78"/>
            </a:endParaRPr>
          </a:p>
          <a:p>
            <a:pPr algn="just" rtl="1"/>
            <a:r>
              <a:rPr lang="fa-IR" sz="4400" dirty="0">
                <a:cs typeface="B Yekan" panose="00000400000000000000" pitchFamily="2" charset="-78"/>
              </a:rPr>
              <a:t>از محل حق پرستاری خانواده محور: 109</a:t>
            </a:r>
            <a:endParaRPr lang="en-US" sz="4400" dirty="0">
              <a:cs typeface="B Yekan" panose="00000400000000000000" pitchFamily="2" charset="-78"/>
            </a:endParaRPr>
          </a:p>
          <a:p>
            <a:pPr algn="just" rtl="1"/>
            <a:r>
              <a:rPr lang="fa-IR" sz="4400" dirty="0">
                <a:cs typeface="B Yekan" panose="00000400000000000000" pitchFamily="2" charset="-78"/>
              </a:rPr>
              <a:t>برخورداری </a:t>
            </a:r>
            <a:r>
              <a:rPr lang="fa-IR" sz="4400" dirty="0" smtClean="0">
                <a:cs typeface="B Yekan" panose="00000400000000000000" pitchFamily="2" charset="-78"/>
              </a:rPr>
              <a:t>108 </a:t>
            </a:r>
            <a:r>
              <a:rPr lang="fa-IR" sz="4400" dirty="0">
                <a:cs typeface="B Yekan" panose="00000400000000000000" pitchFamily="2" charset="-78"/>
              </a:rPr>
              <a:t>نفر از </a:t>
            </a:r>
            <a:r>
              <a:rPr lang="fa-IR" sz="4400" dirty="0" smtClean="0">
                <a:cs typeface="B Yekan" panose="00000400000000000000" pitchFamily="2" charset="-78"/>
              </a:rPr>
              <a:t>از </a:t>
            </a:r>
            <a:r>
              <a:rPr lang="fa-IR" sz="4400" dirty="0">
                <a:cs typeface="B Yekan" panose="00000400000000000000" pitchFamily="2" charset="-78"/>
              </a:rPr>
              <a:t>مستمری( توانبخشی) و 2 نفر حق پرستاری خانواده محور</a:t>
            </a:r>
            <a:endParaRPr lang="en-US" sz="4400" dirty="0">
              <a:cs typeface="B Yekan" panose="00000400000000000000" pitchFamily="2" charset="-78"/>
            </a:endParaRPr>
          </a:p>
          <a:p>
            <a:pPr algn="just" rtl="1"/>
            <a:r>
              <a:rPr lang="fa-IR" sz="4400" dirty="0">
                <a:cs typeface="B Yekan" panose="00000400000000000000" pitchFamily="2" charset="-78"/>
              </a:rPr>
              <a:t>یارانه بگیران مراکز توانبخشی: 76 </a:t>
            </a:r>
            <a:r>
              <a:rPr lang="fa-IR" sz="4400" dirty="0" smtClean="0">
                <a:cs typeface="B Yekan" panose="00000400000000000000" pitchFamily="2" charset="-78"/>
              </a:rPr>
              <a:t>نفر</a:t>
            </a:r>
          </a:p>
          <a:p>
            <a:pPr algn="just" rtl="1"/>
            <a:r>
              <a:rPr lang="fa-IR" sz="4400" dirty="0" smtClean="0">
                <a:cs typeface="B Yekan" panose="00000400000000000000" pitchFamily="2" charset="-78"/>
              </a:rPr>
              <a:t>خدمت </a:t>
            </a:r>
            <a:r>
              <a:rPr lang="fa-IR" sz="4400" dirty="0">
                <a:cs typeface="B Yekan" panose="00000400000000000000" pitchFamily="2" charset="-78"/>
              </a:rPr>
              <a:t>گیرندگان کلی مراکز: 86 نفر</a:t>
            </a:r>
            <a:endParaRPr lang="en-US" sz="4400" dirty="0">
              <a:cs typeface="B Yekan" panose="00000400000000000000" pitchFamily="2" charset="-78"/>
            </a:endParaRPr>
          </a:p>
          <a:p>
            <a:pPr algn="just" rtl="1"/>
            <a:r>
              <a:rPr lang="fa-IR" sz="4400" dirty="0">
                <a:cs typeface="B Yekan" panose="00000400000000000000" pitchFamily="2" charset="-78"/>
              </a:rPr>
              <a:t>ثبت پشت نوبت مستمری: 155 نفر</a:t>
            </a:r>
            <a:endParaRPr lang="en-US" sz="4400" dirty="0">
              <a:cs typeface="B Yekan" panose="00000400000000000000" pitchFamily="2" charset="-78"/>
            </a:endParaRPr>
          </a:p>
          <a:p>
            <a:pPr algn="just" rtl="1"/>
            <a:r>
              <a:rPr lang="fa-IR" sz="4400" dirty="0">
                <a:cs typeface="B Yekan" panose="00000400000000000000" pitchFamily="2" charset="-78"/>
              </a:rPr>
              <a:t>ثبت پشت نوبت حق پرستاری خانواده محور: 456 نفر</a:t>
            </a:r>
            <a:endParaRPr lang="en-US" sz="4400" dirty="0">
              <a:cs typeface="B Yekan" panose="00000400000000000000" pitchFamily="2" charset="-78"/>
            </a:endParaRPr>
          </a:p>
        </p:txBody>
      </p:sp>
      <p:grpSp>
        <p:nvGrpSpPr>
          <p:cNvPr id="2" name="Group 1">
            <a:extLst>
              <a:ext uri="{FF2B5EF4-FFF2-40B4-BE49-F238E27FC236}">
                <a16:creationId xmlns="" xmlns:a16="http://schemas.microsoft.com/office/drawing/2014/main" id="{E3AC7C7D-A699-A448-95D1-C63CD4AB84D5}"/>
              </a:ext>
            </a:extLst>
          </p:cNvPr>
          <p:cNvGrpSpPr/>
          <p:nvPr/>
        </p:nvGrpSpPr>
        <p:grpSpPr>
          <a:xfrm>
            <a:off x="1258738" y="6521152"/>
            <a:ext cx="1257302" cy="266702"/>
            <a:chOff x="1258738" y="6521152"/>
            <a:chExt cx="1257302" cy="266702"/>
          </a:xfrm>
        </p:grpSpPr>
        <p:sp>
          <p:nvSpPr>
            <p:cNvPr id="37" name="Line"/>
            <p:cNvSpPr/>
            <p:nvPr/>
          </p:nvSpPr>
          <p:spPr>
            <a:xfrm>
              <a:off x="1258738"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38" name="Line"/>
            <p:cNvSpPr/>
            <p:nvPr/>
          </p:nvSpPr>
          <p:spPr>
            <a:xfrm>
              <a:off x="1523754" y="65211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39" name="Line"/>
            <p:cNvSpPr/>
            <p:nvPr/>
          </p:nvSpPr>
          <p:spPr>
            <a:xfrm>
              <a:off x="1788771" y="65211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40" name="Line"/>
            <p:cNvSpPr/>
            <p:nvPr/>
          </p:nvSpPr>
          <p:spPr>
            <a:xfrm>
              <a:off x="2053789" y="65211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41" name="Line"/>
            <p:cNvSpPr/>
            <p:nvPr/>
          </p:nvSpPr>
          <p:spPr>
            <a:xfrm>
              <a:off x="2318806" y="65211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Year Highlights"/>
          <p:cNvSpPr/>
          <p:nvPr/>
        </p:nvSpPr>
        <p:spPr>
          <a:xfrm>
            <a:off x="4556635" y="314637"/>
            <a:ext cx="15500950" cy="8863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pPr rtl="1"/>
            <a:r>
              <a:rPr lang="fa-IR" sz="7200" dirty="0">
                <a:cs typeface="B Yekan" panose="00000400000000000000" pitchFamily="2" charset="-78"/>
              </a:rPr>
              <a:t>پرداخت های موردی از ابتدای سال </a:t>
            </a:r>
            <a:r>
              <a:rPr lang="fa-IR" sz="7200" dirty="0" smtClean="0">
                <a:cs typeface="B Yekan" panose="00000400000000000000" pitchFamily="2" charset="-78"/>
              </a:rPr>
              <a:t>1400</a:t>
            </a:r>
            <a:endParaRPr lang="en-US" sz="7200" dirty="0">
              <a:cs typeface="B Yekan" panose="00000400000000000000" pitchFamily="2" charset="-78"/>
            </a:endParaRPr>
          </a:p>
        </p:txBody>
      </p:sp>
      <p:sp>
        <p:nvSpPr>
          <p:cNvPr id="45" name="15"/>
          <p:cNvSpPr/>
          <p:nvPr/>
        </p:nvSpPr>
        <p:spPr>
          <a:xfrm>
            <a:off x="3847850" y="3126508"/>
            <a:ext cx="666850" cy="1151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a:cs typeface="B Yekan" panose="00000400000000000000" pitchFamily="2" charset="-78"/>
              </a:rPr>
              <a:t>3</a:t>
            </a:r>
            <a:endParaRPr sz="8800" dirty="0">
              <a:cs typeface="B Yekan" panose="00000400000000000000" pitchFamily="2" charset="-78"/>
            </a:endParaRPr>
          </a:p>
        </p:txBody>
      </p:sp>
      <p:sp>
        <p:nvSpPr>
          <p:cNvPr id="46" name="Countries"/>
          <p:cNvSpPr/>
          <p:nvPr/>
        </p:nvSpPr>
        <p:spPr>
          <a:xfrm>
            <a:off x="5400908" y="3506928"/>
            <a:ext cx="4007507" cy="47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تعمیرات مسکن معلولین</a:t>
            </a:r>
            <a:endParaRPr sz="3600" dirty="0">
              <a:cs typeface="B Yekan" panose="00000400000000000000" pitchFamily="2" charset="-78"/>
            </a:endParaRPr>
          </a:p>
        </p:txBody>
      </p:sp>
      <p:sp>
        <p:nvSpPr>
          <p:cNvPr id="47" name="Line"/>
          <p:cNvSpPr/>
          <p:nvPr/>
        </p:nvSpPr>
        <p:spPr>
          <a:xfrm flipV="1">
            <a:off x="12268201" y="1887166"/>
            <a:ext cx="0" cy="11022220"/>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48" name="Line"/>
          <p:cNvSpPr/>
          <p:nvPr/>
        </p:nvSpPr>
        <p:spPr>
          <a:xfrm>
            <a:off x="1178190" y="5500871"/>
            <a:ext cx="22123387" cy="0"/>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49" name="Line"/>
          <p:cNvSpPr/>
          <p:nvPr/>
        </p:nvSpPr>
        <p:spPr>
          <a:xfrm>
            <a:off x="1216290" y="9260071"/>
            <a:ext cx="22085287" cy="0"/>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50" name="Shape"/>
          <p:cNvSpPr/>
          <p:nvPr/>
        </p:nvSpPr>
        <p:spPr>
          <a:xfrm>
            <a:off x="1695855" y="3187700"/>
            <a:ext cx="1016000" cy="1016000"/>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0"/>
                  <a:pt x="19565" y="9726"/>
                </a:cubicBezTo>
                <a:cubicBezTo>
                  <a:pt x="19542" y="9539"/>
                  <a:pt x="19515"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2" y="7878"/>
                  <a:pt x="19057" y="7646"/>
                  <a:pt x="18963" y="7418"/>
                </a:cubicBezTo>
                <a:cubicBezTo>
                  <a:pt x="18923" y="7321"/>
                  <a:pt x="18876" y="7229"/>
                  <a:pt x="18833" y="7134"/>
                </a:cubicBezTo>
                <a:cubicBezTo>
                  <a:pt x="18771" y="6999"/>
                  <a:pt x="18708" y="6865"/>
                  <a:pt x="18640" y="6734"/>
                </a:cubicBezTo>
                <a:cubicBezTo>
                  <a:pt x="18580" y="6618"/>
                  <a:pt x="18515"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5" y="5080"/>
                  <a:pt x="17159" y="4651"/>
                  <a:pt x="16732" y="4265"/>
                </a:cubicBezTo>
                <a:cubicBezTo>
                  <a:pt x="16705" y="4241"/>
                  <a:pt x="16679" y="4216"/>
                  <a:pt x="16652" y="4192"/>
                </a:cubicBezTo>
                <a:cubicBezTo>
                  <a:pt x="16500" y="4058"/>
                  <a:pt x="16343" y="3927"/>
                  <a:pt x="16181" y="3803"/>
                </a:cubicBezTo>
                <a:cubicBezTo>
                  <a:pt x="16173" y="3796"/>
                  <a:pt x="16165" y="3790"/>
                  <a:pt x="16157" y="3784"/>
                </a:cubicBezTo>
                <a:cubicBezTo>
                  <a:pt x="15459" y="3252"/>
                  <a:pt x="14680" y="2821"/>
                  <a:pt x="13842" y="2513"/>
                </a:cubicBezTo>
                <a:cubicBezTo>
                  <a:pt x="13592" y="2912"/>
                  <a:pt x="13338" y="3420"/>
                  <a:pt x="13040" y="3590"/>
                </a:cubicBezTo>
                <a:cubicBezTo>
                  <a:pt x="12610" y="3835"/>
                  <a:pt x="12641" y="4817"/>
                  <a:pt x="13469" y="4725"/>
                </a:cubicBezTo>
                <a:cubicBezTo>
                  <a:pt x="13469" y="4725"/>
                  <a:pt x="13224" y="4970"/>
                  <a:pt x="13469" y="5860"/>
                </a:cubicBezTo>
                <a:cubicBezTo>
                  <a:pt x="13715" y="6750"/>
                  <a:pt x="14127" y="6943"/>
                  <a:pt x="15341" y="6443"/>
                </a:cubicBezTo>
                <a:cubicBezTo>
                  <a:pt x="15862" y="6228"/>
                  <a:pt x="16257" y="6340"/>
                  <a:pt x="16200" y="6873"/>
                </a:cubicBezTo>
                <a:cubicBezTo>
                  <a:pt x="16077" y="8008"/>
                  <a:pt x="15203" y="7960"/>
                  <a:pt x="15862" y="9787"/>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6" y="12224"/>
                  <a:pt x="19545" y="12044"/>
                  <a:pt x="19566" y="11862"/>
                </a:cubicBezTo>
                <a:cubicBezTo>
                  <a:pt x="19577" y="11776"/>
                  <a:pt x="19588" y="11691"/>
                  <a:pt x="19596" y="11604"/>
                </a:cubicBezTo>
                <a:cubicBezTo>
                  <a:pt x="19620" y="11340"/>
                  <a:pt x="19636" y="11072"/>
                  <a:pt x="19636" y="10800"/>
                </a:cubicBezTo>
                <a:cubicBezTo>
                  <a:pt x="19636" y="10523"/>
                  <a:pt x="19620" y="10250"/>
                  <a:pt x="19595" y="9980"/>
                </a:cubicBezTo>
                <a:moveTo>
                  <a:pt x="10800" y="20618"/>
                </a:moveTo>
                <a:cubicBezTo>
                  <a:pt x="5378" y="20618"/>
                  <a:pt x="982" y="16222"/>
                  <a:pt x="982" y="10800"/>
                </a:cubicBezTo>
                <a:cubicBezTo>
                  <a:pt x="982" y="5377"/>
                  <a:pt x="5378" y="982"/>
                  <a:pt x="10800" y="982"/>
                </a:cubicBezTo>
                <a:cubicBezTo>
                  <a:pt x="16222" y="982"/>
                  <a:pt x="20618" y="5377"/>
                  <a:pt x="20618" y="10800"/>
                </a:cubicBezTo>
                <a:cubicBezTo>
                  <a:pt x="20618" y="16222"/>
                  <a:pt x="16222"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8407" y="9726"/>
                </a:moveTo>
                <a:cubicBezTo>
                  <a:pt x="8468" y="9020"/>
                  <a:pt x="9603" y="8284"/>
                  <a:pt x="10370" y="7947"/>
                </a:cubicBezTo>
                <a:cubicBezTo>
                  <a:pt x="11138" y="7609"/>
                  <a:pt x="11843" y="7486"/>
                  <a:pt x="11751" y="6903"/>
                </a:cubicBezTo>
                <a:cubicBezTo>
                  <a:pt x="11659" y="6320"/>
                  <a:pt x="11444" y="5891"/>
                  <a:pt x="10248" y="5891"/>
                </a:cubicBezTo>
                <a:cubicBezTo>
                  <a:pt x="9051" y="5891"/>
                  <a:pt x="9573" y="7486"/>
                  <a:pt x="8591" y="6535"/>
                </a:cubicBezTo>
                <a:cubicBezTo>
                  <a:pt x="7609" y="5584"/>
                  <a:pt x="8806" y="5830"/>
                  <a:pt x="9297" y="5615"/>
                </a:cubicBezTo>
                <a:cubicBezTo>
                  <a:pt x="9787" y="5400"/>
                  <a:pt x="10278" y="4510"/>
                  <a:pt x="9419" y="4449"/>
                </a:cubicBezTo>
                <a:cubicBezTo>
                  <a:pt x="8560" y="4387"/>
                  <a:pt x="8744" y="4817"/>
                  <a:pt x="8069" y="4572"/>
                </a:cubicBezTo>
                <a:cubicBezTo>
                  <a:pt x="7394" y="4326"/>
                  <a:pt x="7087" y="5431"/>
                  <a:pt x="6658" y="5277"/>
                </a:cubicBezTo>
                <a:cubicBezTo>
                  <a:pt x="6374" y="5176"/>
                  <a:pt x="5613" y="4605"/>
                  <a:pt x="5110" y="4044"/>
                </a:cubicBezTo>
                <a:cubicBezTo>
                  <a:pt x="4094" y="4900"/>
                  <a:pt x="3277" y="5982"/>
                  <a:pt x="2730"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7" y="14819"/>
                  <a:pt x="9205" y="16231"/>
                </a:cubicBezTo>
                <a:cubicBezTo>
                  <a:pt x="9112" y="17642"/>
                  <a:pt x="9450" y="17949"/>
                  <a:pt x="9665" y="18286"/>
                </a:cubicBezTo>
                <a:cubicBezTo>
                  <a:pt x="9880" y="18624"/>
                  <a:pt x="10524" y="19606"/>
                  <a:pt x="10769" y="18225"/>
                </a:cubicBezTo>
                <a:cubicBezTo>
                  <a:pt x="11015" y="16844"/>
                  <a:pt x="11475" y="16077"/>
                  <a:pt x="11997" y="15402"/>
                </a:cubicBezTo>
                <a:cubicBezTo>
                  <a:pt x="12518" y="14727"/>
                  <a:pt x="13070" y="13837"/>
                  <a:pt x="12027" y="12948"/>
                </a:cubicBezTo>
              </a:path>
            </a:pathLst>
          </a:custGeom>
          <a:solidFill>
            <a:schemeClr val="accent6"/>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endParaRPr dirty="0">
              <a:solidFill>
                <a:schemeClr val="tx1"/>
              </a:solidFill>
              <a:latin typeface="Arial" panose="020B0604020202020204" pitchFamily="34" charset="0"/>
              <a:cs typeface="Arial" panose="020B0604020202020204" pitchFamily="34" charset="0"/>
            </a:endParaRPr>
          </a:p>
        </p:txBody>
      </p:sp>
      <p:sp>
        <p:nvSpPr>
          <p:cNvPr id="51" name="Square"/>
          <p:cNvSpPr/>
          <p:nvPr/>
        </p:nvSpPr>
        <p:spPr>
          <a:xfrm>
            <a:off x="1282700" y="27940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52" name="205"/>
          <p:cNvSpPr/>
          <p:nvPr/>
        </p:nvSpPr>
        <p:spPr>
          <a:xfrm>
            <a:off x="3768426" y="6822208"/>
            <a:ext cx="1333699" cy="1151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a:cs typeface="B Yekan" panose="00000400000000000000" pitchFamily="2" charset="-78"/>
              </a:rPr>
              <a:t>32</a:t>
            </a:r>
            <a:endParaRPr sz="8800" dirty="0">
              <a:cs typeface="B Yekan" panose="00000400000000000000" pitchFamily="2" charset="-78"/>
            </a:endParaRPr>
          </a:p>
        </p:txBody>
      </p:sp>
      <p:sp>
        <p:nvSpPr>
          <p:cNvPr id="53" name="Stores Worldwide"/>
          <p:cNvSpPr/>
          <p:nvPr/>
        </p:nvSpPr>
        <p:spPr>
          <a:xfrm>
            <a:off x="5433469" y="7162301"/>
            <a:ext cx="4796185" cy="47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تهیه و ساخت مسکن معلولین</a:t>
            </a:r>
            <a:endParaRPr sz="3600" dirty="0">
              <a:cs typeface="B Yekan" panose="00000400000000000000" pitchFamily="2" charset="-78"/>
            </a:endParaRPr>
          </a:p>
        </p:txBody>
      </p:sp>
      <p:sp>
        <p:nvSpPr>
          <p:cNvPr id="54" name="Square"/>
          <p:cNvSpPr/>
          <p:nvPr/>
        </p:nvSpPr>
        <p:spPr>
          <a:xfrm>
            <a:off x="1282700" y="64897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55" name="Shape"/>
          <p:cNvSpPr/>
          <p:nvPr/>
        </p:nvSpPr>
        <p:spPr>
          <a:xfrm>
            <a:off x="1612900" y="7016750"/>
            <a:ext cx="1041400" cy="762000"/>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2"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8" y="13500"/>
                </a:lnTo>
                <a:cubicBezTo>
                  <a:pt x="15978"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1" y="17038"/>
                </a:lnTo>
                <a:lnTo>
                  <a:pt x="21586" y="4889"/>
                </a:lnTo>
                <a:lnTo>
                  <a:pt x="21576"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accent6"/>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endParaRPr dirty="0">
              <a:solidFill>
                <a:schemeClr val="tx1"/>
              </a:solidFill>
              <a:latin typeface="Arial" panose="020B0604020202020204" pitchFamily="34" charset="0"/>
              <a:cs typeface="Arial" panose="020B0604020202020204" pitchFamily="34" charset="0"/>
            </a:endParaRPr>
          </a:p>
        </p:txBody>
      </p:sp>
      <p:sp>
        <p:nvSpPr>
          <p:cNvPr id="56" name="Circle"/>
          <p:cNvSpPr/>
          <p:nvPr/>
        </p:nvSpPr>
        <p:spPr>
          <a:xfrm>
            <a:off x="12129310" y="5315355"/>
            <a:ext cx="355600" cy="355600"/>
          </a:xfrm>
          <a:prstGeom prst="ellipse">
            <a:avLst/>
          </a:prstGeom>
          <a:solidFill>
            <a:schemeClr val="accent6"/>
          </a:solidFill>
          <a:ln w="12700">
            <a:miter lim="400000"/>
          </a:ln>
        </p:spPr>
        <p:txBody>
          <a:bodyPr lIns="50800" tIns="50800" rIns="50800" bIns="50800" anchor="ctr"/>
          <a:lstStyle/>
          <a:p>
            <a:pPr defTabSz="584200">
              <a:defRPr sz="3000">
                <a:solidFill>
                  <a:srgbClr val="FFFFFF"/>
                </a:solidFill>
                <a:effectLst>
                  <a:outerShdw blurRad="38100" dist="12700" dir="5400000" rotWithShape="0">
                    <a:srgbClr val="000000">
                      <a:alpha val="50000"/>
                    </a:srgbClr>
                  </a:outerShdw>
                </a:effectLst>
                <a:latin typeface="Ubuntu"/>
                <a:ea typeface="Ubuntu"/>
                <a:cs typeface="Ubuntu"/>
                <a:sym typeface="Ubuntu"/>
              </a:defRPr>
            </a:pPr>
            <a:endParaRPr>
              <a:solidFill>
                <a:schemeClr val="tx1"/>
              </a:solidFill>
            </a:endParaRPr>
          </a:p>
        </p:txBody>
      </p:sp>
      <p:sp>
        <p:nvSpPr>
          <p:cNvPr id="57" name="Circle"/>
          <p:cNvSpPr/>
          <p:nvPr/>
        </p:nvSpPr>
        <p:spPr>
          <a:xfrm>
            <a:off x="12129310" y="9099955"/>
            <a:ext cx="355600" cy="355600"/>
          </a:xfrm>
          <a:prstGeom prst="ellipse">
            <a:avLst/>
          </a:prstGeom>
          <a:solidFill>
            <a:schemeClr val="accent6"/>
          </a:solidFill>
          <a:ln w="12700">
            <a:miter lim="400000"/>
          </a:ln>
        </p:spPr>
        <p:txBody>
          <a:bodyPr lIns="50800" tIns="50800" rIns="50800" bIns="50800" anchor="ctr"/>
          <a:lstStyle/>
          <a:p>
            <a:pPr defTabSz="584200">
              <a:defRPr sz="3000">
                <a:solidFill>
                  <a:srgbClr val="FFFFFF"/>
                </a:solidFill>
                <a:effectLst>
                  <a:outerShdw blurRad="38100" dist="12700" dir="5400000" rotWithShape="0">
                    <a:srgbClr val="000000">
                      <a:alpha val="50000"/>
                    </a:srgbClr>
                  </a:outerShdw>
                </a:effectLst>
                <a:latin typeface="Ubuntu"/>
                <a:ea typeface="Ubuntu"/>
                <a:cs typeface="Ubuntu"/>
                <a:sym typeface="Ubuntu"/>
              </a:defRPr>
            </a:pPr>
            <a:endParaRPr>
              <a:solidFill>
                <a:schemeClr val="tx1"/>
              </a:solidFill>
            </a:endParaRPr>
          </a:p>
        </p:txBody>
      </p:sp>
      <p:sp>
        <p:nvSpPr>
          <p:cNvPr id="58" name="$150B"/>
          <p:cNvSpPr/>
          <p:nvPr/>
        </p:nvSpPr>
        <p:spPr>
          <a:xfrm>
            <a:off x="3847850" y="10437746"/>
            <a:ext cx="666850" cy="1151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a:cs typeface="B Yekan" panose="00000400000000000000" pitchFamily="2" charset="-78"/>
              </a:rPr>
              <a:t>8</a:t>
            </a:r>
            <a:endParaRPr sz="8800" dirty="0">
              <a:cs typeface="B Yekan" panose="00000400000000000000" pitchFamily="2" charset="-78"/>
            </a:endParaRPr>
          </a:p>
        </p:txBody>
      </p:sp>
      <p:sp>
        <p:nvSpPr>
          <p:cNvPr id="59" name="Total revenue"/>
          <p:cNvSpPr/>
          <p:nvPr/>
        </p:nvSpPr>
        <p:spPr>
          <a:xfrm>
            <a:off x="5087521" y="10791689"/>
            <a:ext cx="4634282" cy="443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مناسب سازی منزل و </a:t>
            </a:r>
            <a:r>
              <a:rPr lang="fa-IR" sz="3600" dirty="0" smtClean="0">
                <a:cs typeface="B Yekan" panose="00000400000000000000" pitchFamily="2" charset="-78"/>
              </a:rPr>
              <a:t>خودرو</a:t>
            </a:r>
            <a:endParaRPr sz="3600" dirty="0">
              <a:cs typeface="B Yekan" panose="00000400000000000000" pitchFamily="2" charset="-78"/>
            </a:endParaRPr>
          </a:p>
        </p:txBody>
      </p:sp>
      <p:sp>
        <p:nvSpPr>
          <p:cNvPr id="60" name="Square"/>
          <p:cNvSpPr/>
          <p:nvPr/>
        </p:nvSpPr>
        <p:spPr>
          <a:xfrm>
            <a:off x="1282700" y="101600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61" name="Shape"/>
          <p:cNvSpPr/>
          <p:nvPr/>
        </p:nvSpPr>
        <p:spPr>
          <a:xfrm>
            <a:off x="1651000" y="10528300"/>
            <a:ext cx="1066800" cy="1066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2"/>
                  <a:pt x="982" y="10800"/>
                </a:cubicBezTo>
                <a:cubicBezTo>
                  <a:pt x="982" y="5377"/>
                  <a:pt x="5377" y="982"/>
                  <a:pt x="10800" y="982"/>
                </a:cubicBezTo>
                <a:cubicBezTo>
                  <a:pt x="16222" y="982"/>
                  <a:pt x="20618" y="5377"/>
                  <a:pt x="20618" y="10800"/>
                </a:cubicBezTo>
                <a:cubicBezTo>
                  <a:pt x="20618" y="16222"/>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49" y="13580"/>
                </a:moveTo>
                <a:cubicBezTo>
                  <a:pt x="11701" y="13784"/>
                  <a:pt x="11474" y="13901"/>
                  <a:pt x="11085" y="13930"/>
                </a:cubicBezTo>
                <a:lnTo>
                  <a:pt x="11085" y="11339"/>
                </a:lnTo>
                <a:cubicBezTo>
                  <a:pt x="11251" y="11383"/>
                  <a:pt x="11321" y="11435"/>
                  <a:pt x="11479" y="11494"/>
                </a:cubicBezTo>
                <a:cubicBezTo>
                  <a:pt x="11637"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0" y="9392"/>
                  <a:pt x="9489" y="9285"/>
                  <a:pt x="9416"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8" y="8113"/>
                  <a:pt x="12113" y="8402"/>
                  <a:pt x="12127" y="8780"/>
                </a:cubicBezTo>
                <a:lnTo>
                  <a:pt x="13359" y="8780"/>
                </a:lnTo>
                <a:cubicBezTo>
                  <a:pt x="13359" y="8417"/>
                  <a:pt x="13295" y="8098"/>
                  <a:pt x="13170" y="7824"/>
                </a:cubicBezTo>
                <a:cubicBezTo>
                  <a:pt x="13044"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4" y="9815"/>
                </a:cubicBezTo>
                <a:cubicBezTo>
                  <a:pt x="8437" y="10089"/>
                  <a:pt x="8626" y="10317"/>
                  <a:pt x="8860" y="10499"/>
                </a:cubicBezTo>
                <a:cubicBezTo>
                  <a:pt x="9094" y="10681"/>
                  <a:pt x="9357" y="10829"/>
                  <a:pt x="9648" y="10944"/>
                </a:cubicBezTo>
                <a:cubicBezTo>
                  <a:pt x="9940" y="11059"/>
                  <a:pt x="10142" y="11157"/>
                  <a:pt x="10437" y="11239"/>
                </a:cubicBezTo>
                <a:lnTo>
                  <a:pt x="10437" y="13930"/>
                </a:lnTo>
                <a:cubicBezTo>
                  <a:pt x="9940" y="13916"/>
                  <a:pt x="9676" y="13767"/>
                  <a:pt x="9460" y="13486"/>
                </a:cubicBezTo>
                <a:cubicBezTo>
                  <a:pt x="9244" y="13204"/>
                  <a:pt x="9139" y="12818"/>
                  <a:pt x="9147" y="12329"/>
                </a:cubicBezTo>
                <a:lnTo>
                  <a:pt x="7915" y="12329"/>
                </a:lnTo>
                <a:cubicBezTo>
                  <a:pt x="7908" y="12744"/>
                  <a:pt x="7968" y="13111"/>
                  <a:pt x="8093" y="13430"/>
                </a:cubicBezTo>
                <a:cubicBezTo>
                  <a:pt x="8220" y="13749"/>
                  <a:pt x="8397" y="14018"/>
                  <a:pt x="8628" y="14236"/>
                </a:cubicBezTo>
                <a:cubicBezTo>
                  <a:pt x="8858" y="14455"/>
                  <a:pt x="9135" y="14624"/>
                  <a:pt x="9460" y="14743"/>
                </a:cubicBezTo>
                <a:cubicBezTo>
                  <a:pt x="9784" y="14861"/>
                  <a:pt x="10048" y="14924"/>
                  <a:pt x="10437" y="14932"/>
                </a:cubicBezTo>
                <a:lnTo>
                  <a:pt x="10437" y="15692"/>
                </a:lnTo>
                <a:lnTo>
                  <a:pt x="11085" y="15692"/>
                </a:lnTo>
                <a:lnTo>
                  <a:pt x="11085" y="14932"/>
                </a:lnTo>
                <a:cubicBezTo>
                  <a:pt x="11445" y="14917"/>
                  <a:pt x="11688" y="14856"/>
                  <a:pt x="11998" y="14748"/>
                </a:cubicBezTo>
                <a:cubicBezTo>
                  <a:pt x="12307" y="14641"/>
                  <a:pt x="12578" y="14485"/>
                  <a:pt x="12808" y="14281"/>
                </a:cubicBezTo>
                <a:cubicBezTo>
                  <a:pt x="13038" y="14077"/>
                  <a:pt x="13220" y="13821"/>
                  <a:pt x="13353" y="13513"/>
                </a:cubicBezTo>
                <a:cubicBezTo>
                  <a:pt x="13487" y="13206"/>
                  <a:pt x="13553" y="12844"/>
                  <a:pt x="13553" y="12429"/>
                </a:cubicBezTo>
                <a:cubicBezTo>
                  <a:pt x="13553" y="12028"/>
                  <a:pt x="13481" y="11691"/>
                  <a:pt x="13337" y="11417"/>
                </a:cubicBezTo>
                <a:cubicBezTo>
                  <a:pt x="13193" y="11142"/>
                  <a:pt x="13002" y="10912"/>
                  <a:pt x="12765" y="10727"/>
                </a:cubicBezTo>
              </a:path>
            </a:pathLst>
          </a:custGeom>
          <a:solidFill>
            <a:schemeClr val="accent6"/>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endParaRPr dirty="0">
              <a:solidFill>
                <a:schemeClr val="tx1"/>
              </a:solidFill>
              <a:latin typeface="Arial" panose="020B0604020202020204" pitchFamily="34" charset="0"/>
              <a:cs typeface="Arial" panose="020B0604020202020204" pitchFamily="34" charset="0"/>
            </a:endParaRPr>
          </a:p>
        </p:txBody>
      </p:sp>
      <p:sp>
        <p:nvSpPr>
          <p:cNvPr id="62" name="150"/>
          <p:cNvSpPr/>
          <p:nvPr/>
        </p:nvSpPr>
        <p:spPr>
          <a:xfrm>
            <a:off x="19394870" y="3095052"/>
            <a:ext cx="1333698" cy="1083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a:cs typeface="B Yekan" panose="00000400000000000000" pitchFamily="2" charset="-78"/>
              </a:rPr>
              <a:t>27</a:t>
            </a:r>
            <a:endParaRPr sz="3600" dirty="0">
              <a:cs typeface="B Yekan" panose="00000400000000000000" pitchFamily="2" charset="-78"/>
            </a:endParaRPr>
          </a:p>
        </p:txBody>
      </p:sp>
      <p:sp>
        <p:nvSpPr>
          <p:cNvPr id="63" name="Associates"/>
          <p:cNvSpPr/>
          <p:nvPr/>
        </p:nvSpPr>
        <p:spPr>
          <a:xfrm>
            <a:off x="14257694" y="3468918"/>
            <a:ext cx="4901983" cy="443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کمک به ایاب و ذهاب معلولین</a:t>
            </a:r>
            <a:endParaRPr sz="3600" dirty="0">
              <a:solidFill>
                <a:schemeClr val="tx1"/>
              </a:solidFill>
              <a:cs typeface="B Yekan" panose="00000400000000000000" pitchFamily="2" charset="-78"/>
            </a:endParaRPr>
          </a:p>
        </p:txBody>
      </p:sp>
      <p:sp>
        <p:nvSpPr>
          <p:cNvPr id="64" name="Square"/>
          <p:cNvSpPr/>
          <p:nvPr/>
        </p:nvSpPr>
        <p:spPr>
          <a:xfrm>
            <a:off x="21323300" y="27940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65" name="5M"/>
          <p:cNvSpPr/>
          <p:nvPr/>
        </p:nvSpPr>
        <p:spPr>
          <a:xfrm>
            <a:off x="19440223" y="6822208"/>
            <a:ext cx="1333699" cy="1151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a:cs typeface="B Yekan" panose="00000400000000000000" pitchFamily="2" charset="-78"/>
              </a:rPr>
              <a:t>20</a:t>
            </a:r>
            <a:endParaRPr sz="8800" dirty="0">
              <a:cs typeface="B Yekan" panose="00000400000000000000" pitchFamily="2" charset="-78"/>
            </a:endParaRPr>
          </a:p>
        </p:txBody>
      </p:sp>
      <p:sp>
        <p:nvSpPr>
          <p:cNvPr id="66" name="Monthly Website Visitors"/>
          <p:cNvSpPr/>
          <p:nvPr/>
        </p:nvSpPr>
        <p:spPr>
          <a:xfrm>
            <a:off x="16011379" y="7178527"/>
            <a:ext cx="3148298" cy="47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کمک هزینه ازدواج</a:t>
            </a:r>
            <a:endParaRPr sz="3600" dirty="0">
              <a:cs typeface="B Yekan" panose="00000400000000000000" pitchFamily="2" charset="-78"/>
            </a:endParaRPr>
          </a:p>
        </p:txBody>
      </p:sp>
      <p:sp>
        <p:nvSpPr>
          <p:cNvPr id="67" name="Square"/>
          <p:cNvSpPr/>
          <p:nvPr/>
        </p:nvSpPr>
        <p:spPr>
          <a:xfrm>
            <a:off x="21323300" y="64897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68" name="120K"/>
          <p:cNvSpPr/>
          <p:nvPr/>
        </p:nvSpPr>
        <p:spPr>
          <a:xfrm>
            <a:off x="19394870" y="10444016"/>
            <a:ext cx="1333699" cy="1151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a:cs typeface="B Yekan" panose="00000400000000000000" pitchFamily="2" charset="-78"/>
              </a:rPr>
              <a:t>57</a:t>
            </a:r>
            <a:endParaRPr sz="8800" dirty="0">
              <a:cs typeface="B Yekan" panose="00000400000000000000" pitchFamily="2" charset="-78"/>
            </a:endParaRPr>
          </a:p>
        </p:txBody>
      </p:sp>
      <p:sp>
        <p:nvSpPr>
          <p:cNvPr id="69" name="Monthly Online Sales"/>
          <p:cNvSpPr/>
          <p:nvPr/>
        </p:nvSpPr>
        <p:spPr>
          <a:xfrm>
            <a:off x="14711343" y="10832601"/>
            <a:ext cx="4448334" cy="47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کمک هزینه درمان معلولین</a:t>
            </a:r>
            <a:endParaRPr sz="3600" dirty="0">
              <a:cs typeface="B Yekan" panose="00000400000000000000" pitchFamily="2" charset="-78"/>
            </a:endParaRPr>
          </a:p>
        </p:txBody>
      </p:sp>
      <p:sp>
        <p:nvSpPr>
          <p:cNvPr id="70" name="Square"/>
          <p:cNvSpPr/>
          <p:nvPr/>
        </p:nvSpPr>
        <p:spPr>
          <a:xfrm>
            <a:off x="21323300" y="101600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71" name="Shape"/>
          <p:cNvSpPr/>
          <p:nvPr/>
        </p:nvSpPr>
        <p:spPr>
          <a:xfrm>
            <a:off x="21729700" y="3276600"/>
            <a:ext cx="1041400" cy="85090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4"/>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6"/>
                  <a:pt x="12890" y="2039"/>
                  <a:pt x="13313" y="3271"/>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19"/>
                  <a:pt x="19470" y="5184"/>
                </a:cubicBezTo>
                <a:cubicBezTo>
                  <a:pt x="18974" y="3713"/>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7"/>
                </a:cubicBezTo>
                <a:cubicBezTo>
                  <a:pt x="17950" y="4265"/>
                  <a:pt x="18131" y="4361"/>
                  <a:pt x="18562" y="5641"/>
                </a:cubicBezTo>
                <a:cubicBezTo>
                  <a:pt x="18822" y="6387"/>
                  <a:pt x="18452" y="7379"/>
                  <a:pt x="18253" y="7910"/>
                </a:cubicBezTo>
                <a:cubicBezTo>
                  <a:pt x="18161" y="8155"/>
                  <a:pt x="18130" y="8456"/>
                  <a:pt x="18182" y="8718"/>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8"/>
                </a:cubicBezTo>
                <a:cubicBezTo>
                  <a:pt x="3470" y="8456"/>
                  <a:pt x="3439" y="8155"/>
                  <a:pt x="3347" y="7910"/>
                </a:cubicBezTo>
                <a:cubicBezTo>
                  <a:pt x="3148" y="7379"/>
                  <a:pt x="2778" y="6387"/>
                  <a:pt x="3038" y="5641"/>
                </a:cubicBezTo>
                <a:cubicBezTo>
                  <a:pt x="3469" y="4361"/>
                  <a:pt x="3649" y="4265"/>
                  <a:pt x="4133" y="4007"/>
                </a:cubicBezTo>
                <a:cubicBezTo>
                  <a:pt x="4180" y="3983"/>
                  <a:pt x="4225" y="3953"/>
                  <a:pt x="4268" y="3919"/>
                </a:cubicBezTo>
                <a:cubicBezTo>
                  <a:pt x="4389" y="3825"/>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8"/>
                  <a:pt x="5716" y="2400"/>
                  <a:pt x="5392" y="2400"/>
                </a:cubicBezTo>
                <a:cubicBezTo>
                  <a:pt x="4682" y="2400"/>
                  <a:pt x="4009" y="2699"/>
                  <a:pt x="3740" y="2908"/>
                </a:cubicBezTo>
                <a:cubicBezTo>
                  <a:pt x="2955" y="3327"/>
                  <a:pt x="2625" y="3713"/>
                  <a:pt x="2130" y="5184"/>
                </a:cubicBezTo>
                <a:cubicBezTo>
                  <a:pt x="1700" y="6419"/>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accent6"/>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endParaRPr dirty="0">
              <a:solidFill>
                <a:schemeClr val="tx1"/>
              </a:solidFill>
              <a:latin typeface="Arial" panose="020B0604020202020204" pitchFamily="34" charset="0"/>
              <a:cs typeface="Arial" panose="020B0604020202020204" pitchFamily="34" charset="0"/>
            </a:endParaRPr>
          </a:p>
        </p:txBody>
      </p:sp>
      <p:sp>
        <p:nvSpPr>
          <p:cNvPr id="72" name="Shape"/>
          <p:cNvSpPr/>
          <p:nvPr/>
        </p:nvSpPr>
        <p:spPr>
          <a:xfrm>
            <a:off x="21787255" y="6946900"/>
            <a:ext cx="889000" cy="889000"/>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3"/>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39"/>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0"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3"/>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6"/>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endParaRPr dirty="0">
              <a:solidFill>
                <a:schemeClr val="tx1"/>
              </a:solidFill>
              <a:latin typeface="Arial" panose="020B0604020202020204" pitchFamily="34" charset="0"/>
              <a:cs typeface="Arial" panose="020B0604020202020204" pitchFamily="34" charset="0"/>
            </a:endParaRPr>
          </a:p>
        </p:txBody>
      </p:sp>
      <p:sp>
        <p:nvSpPr>
          <p:cNvPr id="73" name="Shape"/>
          <p:cNvSpPr/>
          <p:nvPr/>
        </p:nvSpPr>
        <p:spPr>
          <a:xfrm>
            <a:off x="21767800" y="10604500"/>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4"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4"/>
                </a:lnTo>
                <a:lnTo>
                  <a:pt x="21109" y="18654"/>
                </a:lnTo>
                <a:cubicBezTo>
                  <a:pt x="21380" y="18654"/>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4"/>
                </a:lnTo>
                <a:lnTo>
                  <a:pt x="1172" y="18654"/>
                </a:lnTo>
                <a:cubicBezTo>
                  <a:pt x="1172" y="18654"/>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accent6"/>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endParaRPr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Year Highlights"/>
          <p:cNvSpPr/>
          <p:nvPr/>
        </p:nvSpPr>
        <p:spPr>
          <a:xfrm>
            <a:off x="4556635" y="314637"/>
            <a:ext cx="15500950" cy="8863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pPr rtl="1"/>
            <a:r>
              <a:rPr lang="fa-IR" sz="7200" dirty="0">
                <a:cs typeface="B Yekan" panose="00000400000000000000" pitchFamily="2" charset="-78"/>
              </a:rPr>
              <a:t>پرداخت های موردی از ابتدای سال </a:t>
            </a:r>
            <a:r>
              <a:rPr lang="fa-IR" sz="7200" dirty="0" smtClean="0">
                <a:cs typeface="B Yekan" panose="00000400000000000000" pitchFamily="2" charset="-78"/>
              </a:rPr>
              <a:t>1400</a:t>
            </a:r>
            <a:endParaRPr lang="en-US" sz="7200" dirty="0">
              <a:cs typeface="B Yekan" panose="00000400000000000000" pitchFamily="2" charset="-78"/>
            </a:endParaRPr>
          </a:p>
        </p:txBody>
      </p:sp>
      <p:sp>
        <p:nvSpPr>
          <p:cNvPr id="47" name="Line"/>
          <p:cNvSpPr/>
          <p:nvPr/>
        </p:nvSpPr>
        <p:spPr>
          <a:xfrm flipV="1">
            <a:off x="12268201" y="1887166"/>
            <a:ext cx="0" cy="11022220"/>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48" name="Line"/>
          <p:cNvSpPr/>
          <p:nvPr/>
        </p:nvSpPr>
        <p:spPr>
          <a:xfrm>
            <a:off x="12268201" y="5448133"/>
            <a:ext cx="11033376" cy="52738"/>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49" name="Line"/>
          <p:cNvSpPr/>
          <p:nvPr/>
        </p:nvSpPr>
        <p:spPr>
          <a:xfrm flipV="1">
            <a:off x="12268201" y="9260070"/>
            <a:ext cx="11033376" cy="30925"/>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56" name="Circle"/>
          <p:cNvSpPr/>
          <p:nvPr/>
        </p:nvSpPr>
        <p:spPr>
          <a:xfrm>
            <a:off x="12129310" y="5315355"/>
            <a:ext cx="355600" cy="355600"/>
          </a:xfrm>
          <a:prstGeom prst="ellipse">
            <a:avLst/>
          </a:prstGeom>
          <a:solidFill>
            <a:schemeClr val="accent6"/>
          </a:solidFill>
          <a:ln w="12700">
            <a:miter lim="400000"/>
          </a:ln>
        </p:spPr>
        <p:txBody>
          <a:bodyPr lIns="50800" tIns="50800" rIns="50800" bIns="50800" anchor="ctr"/>
          <a:lstStyle/>
          <a:p>
            <a:pPr defTabSz="584200">
              <a:defRPr sz="3000">
                <a:solidFill>
                  <a:srgbClr val="FFFFFF"/>
                </a:solidFill>
                <a:effectLst>
                  <a:outerShdw blurRad="38100" dist="12700" dir="5400000" rotWithShape="0">
                    <a:srgbClr val="000000">
                      <a:alpha val="50000"/>
                    </a:srgbClr>
                  </a:outerShdw>
                </a:effectLst>
                <a:latin typeface="Ubuntu"/>
                <a:ea typeface="Ubuntu"/>
                <a:cs typeface="Ubuntu"/>
                <a:sym typeface="Ubuntu"/>
              </a:defRPr>
            </a:pPr>
            <a:endParaRPr>
              <a:solidFill>
                <a:schemeClr val="tx1"/>
              </a:solidFill>
            </a:endParaRPr>
          </a:p>
        </p:txBody>
      </p:sp>
      <p:sp>
        <p:nvSpPr>
          <p:cNvPr id="57" name="Circle"/>
          <p:cNvSpPr/>
          <p:nvPr/>
        </p:nvSpPr>
        <p:spPr>
          <a:xfrm>
            <a:off x="12129310" y="9099955"/>
            <a:ext cx="355600" cy="355600"/>
          </a:xfrm>
          <a:prstGeom prst="ellipse">
            <a:avLst/>
          </a:prstGeom>
          <a:solidFill>
            <a:schemeClr val="accent6"/>
          </a:solidFill>
          <a:ln w="12700">
            <a:miter lim="400000"/>
          </a:ln>
        </p:spPr>
        <p:txBody>
          <a:bodyPr lIns="50800" tIns="50800" rIns="50800" bIns="50800" anchor="ctr"/>
          <a:lstStyle/>
          <a:p>
            <a:pPr defTabSz="584200">
              <a:defRPr sz="3000">
                <a:solidFill>
                  <a:srgbClr val="FFFFFF"/>
                </a:solidFill>
                <a:effectLst>
                  <a:outerShdw blurRad="38100" dist="12700" dir="5400000" rotWithShape="0">
                    <a:srgbClr val="000000">
                      <a:alpha val="50000"/>
                    </a:srgbClr>
                  </a:outerShdw>
                </a:effectLst>
                <a:latin typeface="Ubuntu"/>
                <a:ea typeface="Ubuntu"/>
                <a:cs typeface="Ubuntu"/>
                <a:sym typeface="Ubuntu"/>
              </a:defRPr>
            </a:pPr>
            <a:endParaRPr>
              <a:solidFill>
                <a:schemeClr val="tx1"/>
              </a:solidFill>
            </a:endParaRPr>
          </a:p>
        </p:txBody>
      </p:sp>
      <p:sp>
        <p:nvSpPr>
          <p:cNvPr id="62" name="150"/>
          <p:cNvSpPr/>
          <p:nvPr/>
        </p:nvSpPr>
        <p:spPr>
          <a:xfrm>
            <a:off x="19394870" y="3095052"/>
            <a:ext cx="1333698" cy="1083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smtClean="0">
                <a:cs typeface="B Yekan" panose="00000400000000000000" pitchFamily="2" charset="-78"/>
              </a:rPr>
              <a:t>21</a:t>
            </a:r>
            <a:endParaRPr sz="3600" dirty="0">
              <a:cs typeface="B Yekan" panose="00000400000000000000" pitchFamily="2" charset="-78"/>
            </a:endParaRPr>
          </a:p>
        </p:txBody>
      </p:sp>
      <p:sp>
        <p:nvSpPr>
          <p:cNvPr id="63" name="Associates"/>
          <p:cNvSpPr/>
          <p:nvPr/>
        </p:nvSpPr>
        <p:spPr>
          <a:xfrm>
            <a:off x="15067210" y="3498356"/>
            <a:ext cx="3736600" cy="47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کمک هزینه دانشجویی</a:t>
            </a:r>
            <a:endParaRPr sz="3600" dirty="0">
              <a:cs typeface="B Yekan" panose="00000400000000000000" pitchFamily="2" charset="-78"/>
            </a:endParaRPr>
          </a:p>
        </p:txBody>
      </p:sp>
      <p:sp>
        <p:nvSpPr>
          <p:cNvPr id="64" name="Square"/>
          <p:cNvSpPr/>
          <p:nvPr/>
        </p:nvSpPr>
        <p:spPr>
          <a:xfrm>
            <a:off x="21323300" y="27940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65" name="5M"/>
          <p:cNvSpPr/>
          <p:nvPr/>
        </p:nvSpPr>
        <p:spPr>
          <a:xfrm>
            <a:off x="19440224" y="6856063"/>
            <a:ext cx="1333698" cy="1083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smtClean="0">
                <a:cs typeface="B Yekan" panose="00000400000000000000" pitchFamily="2" charset="-78"/>
              </a:rPr>
              <a:t>18</a:t>
            </a:r>
            <a:endParaRPr sz="8800" dirty="0">
              <a:cs typeface="B Yekan" panose="00000400000000000000" pitchFamily="2" charset="-78"/>
            </a:endParaRPr>
          </a:p>
        </p:txBody>
      </p:sp>
      <p:sp>
        <p:nvSpPr>
          <p:cNvPr id="66" name="Monthly Website Visitors"/>
          <p:cNvSpPr/>
          <p:nvPr/>
        </p:nvSpPr>
        <p:spPr>
          <a:xfrm>
            <a:off x="14420069" y="7160485"/>
            <a:ext cx="4470776" cy="47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تامین ارتز و پروتز معلولین</a:t>
            </a:r>
            <a:endParaRPr sz="3600" dirty="0">
              <a:cs typeface="B Yekan" panose="00000400000000000000" pitchFamily="2" charset="-78"/>
            </a:endParaRPr>
          </a:p>
        </p:txBody>
      </p:sp>
      <p:sp>
        <p:nvSpPr>
          <p:cNvPr id="67" name="Square"/>
          <p:cNvSpPr/>
          <p:nvPr/>
        </p:nvSpPr>
        <p:spPr>
          <a:xfrm>
            <a:off x="21323300" y="64897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68" name="120K"/>
          <p:cNvSpPr/>
          <p:nvPr/>
        </p:nvSpPr>
        <p:spPr>
          <a:xfrm>
            <a:off x="19061446" y="10477871"/>
            <a:ext cx="2000548" cy="1083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lnSpc>
                <a:spcPct val="80000"/>
              </a:lnSpc>
              <a:defRPr sz="6400" b="1">
                <a:solidFill>
                  <a:srgbClr val="323C40"/>
                </a:solidFill>
                <a:latin typeface="Ubuntu"/>
                <a:ea typeface="Ubuntu"/>
                <a:cs typeface="Ubuntu"/>
                <a:sym typeface="Ubuntu"/>
              </a:defRPr>
            </a:lvl1pPr>
          </a:lstStyle>
          <a:p>
            <a:r>
              <a:rPr lang="fa-IR" sz="8800" dirty="0" smtClean="0">
                <a:cs typeface="B Yekan" panose="00000400000000000000" pitchFamily="2" charset="-78"/>
              </a:rPr>
              <a:t>189</a:t>
            </a:r>
            <a:endParaRPr sz="8800" dirty="0">
              <a:cs typeface="B Yekan" panose="00000400000000000000" pitchFamily="2" charset="-78"/>
            </a:endParaRPr>
          </a:p>
        </p:txBody>
      </p:sp>
      <p:sp>
        <p:nvSpPr>
          <p:cNvPr id="69" name="Monthly Online Sales"/>
          <p:cNvSpPr/>
          <p:nvPr/>
        </p:nvSpPr>
        <p:spPr>
          <a:xfrm>
            <a:off x="15479167" y="10877374"/>
            <a:ext cx="3319820" cy="47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3600" dirty="0">
                <a:cs typeface="B Yekan" panose="00000400000000000000" pitchFamily="2" charset="-78"/>
              </a:rPr>
              <a:t>کمک به امرار معاش</a:t>
            </a:r>
            <a:endParaRPr sz="3600" dirty="0">
              <a:cs typeface="B Yekan" panose="00000400000000000000" pitchFamily="2" charset="-78"/>
            </a:endParaRPr>
          </a:p>
        </p:txBody>
      </p:sp>
      <p:sp>
        <p:nvSpPr>
          <p:cNvPr id="70" name="Square"/>
          <p:cNvSpPr/>
          <p:nvPr/>
        </p:nvSpPr>
        <p:spPr>
          <a:xfrm>
            <a:off x="21323300" y="10160000"/>
            <a:ext cx="1803400" cy="1803400"/>
          </a:xfrm>
          <a:prstGeom prst="rect">
            <a:avLst/>
          </a:prstGeom>
          <a:ln w="127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71" name="Shape"/>
          <p:cNvSpPr/>
          <p:nvPr/>
        </p:nvSpPr>
        <p:spPr>
          <a:xfrm>
            <a:off x="21729700" y="3276600"/>
            <a:ext cx="1041400" cy="85090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4"/>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6"/>
                  <a:pt x="12890" y="2039"/>
                  <a:pt x="13313" y="3271"/>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19"/>
                  <a:pt x="19470" y="5184"/>
                </a:cubicBezTo>
                <a:cubicBezTo>
                  <a:pt x="18974" y="3713"/>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7"/>
                </a:cubicBezTo>
                <a:cubicBezTo>
                  <a:pt x="17950" y="4265"/>
                  <a:pt x="18131" y="4361"/>
                  <a:pt x="18562" y="5641"/>
                </a:cubicBezTo>
                <a:cubicBezTo>
                  <a:pt x="18822" y="6387"/>
                  <a:pt x="18452" y="7379"/>
                  <a:pt x="18253" y="7910"/>
                </a:cubicBezTo>
                <a:cubicBezTo>
                  <a:pt x="18161" y="8155"/>
                  <a:pt x="18130" y="8456"/>
                  <a:pt x="18182" y="8718"/>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8"/>
                </a:cubicBezTo>
                <a:cubicBezTo>
                  <a:pt x="3470" y="8456"/>
                  <a:pt x="3439" y="8155"/>
                  <a:pt x="3347" y="7910"/>
                </a:cubicBezTo>
                <a:cubicBezTo>
                  <a:pt x="3148" y="7379"/>
                  <a:pt x="2778" y="6387"/>
                  <a:pt x="3038" y="5641"/>
                </a:cubicBezTo>
                <a:cubicBezTo>
                  <a:pt x="3469" y="4361"/>
                  <a:pt x="3649" y="4265"/>
                  <a:pt x="4133" y="4007"/>
                </a:cubicBezTo>
                <a:cubicBezTo>
                  <a:pt x="4180" y="3983"/>
                  <a:pt x="4225" y="3953"/>
                  <a:pt x="4268" y="3919"/>
                </a:cubicBezTo>
                <a:cubicBezTo>
                  <a:pt x="4389" y="3825"/>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8"/>
                  <a:pt x="5716" y="2400"/>
                  <a:pt x="5392" y="2400"/>
                </a:cubicBezTo>
                <a:cubicBezTo>
                  <a:pt x="4682" y="2400"/>
                  <a:pt x="4009" y="2699"/>
                  <a:pt x="3740" y="2908"/>
                </a:cubicBezTo>
                <a:cubicBezTo>
                  <a:pt x="2955" y="3327"/>
                  <a:pt x="2625" y="3713"/>
                  <a:pt x="2130" y="5184"/>
                </a:cubicBezTo>
                <a:cubicBezTo>
                  <a:pt x="1700" y="6419"/>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accent6"/>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endParaRPr dirty="0">
              <a:solidFill>
                <a:schemeClr val="tx1"/>
              </a:solidFill>
              <a:latin typeface="Arial" panose="020B0604020202020204" pitchFamily="34" charset="0"/>
              <a:cs typeface="Arial" panose="020B0604020202020204" pitchFamily="34" charset="0"/>
            </a:endParaRPr>
          </a:p>
        </p:txBody>
      </p:sp>
      <p:sp>
        <p:nvSpPr>
          <p:cNvPr id="32" name="Shape"/>
          <p:cNvSpPr/>
          <p:nvPr/>
        </p:nvSpPr>
        <p:spPr>
          <a:xfrm>
            <a:off x="21691600" y="10522030"/>
            <a:ext cx="1066800" cy="1066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2"/>
                  <a:pt x="982" y="10800"/>
                </a:cubicBezTo>
                <a:cubicBezTo>
                  <a:pt x="982" y="5377"/>
                  <a:pt x="5377" y="982"/>
                  <a:pt x="10800" y="982"/>
                </a:cubicBezTo>
                <a:cubicBezTo>
                  <a:pt x="16222" y="982"/>
                  <a:pt x="20618" y="5377"/>
                  <a:pt x="20618" y="10800"/>
                </a:cubicBezTo>
                <a:cubicBezTo>
                  <a:pt x="20618" y="16222"/>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49" y="13580"/>
                </a:moveTo>
                <a:cubicBezTo>
                  <a:pt x="11701" y="13784"/>
                  <a:pt x="11474" y="13901"/>
                  <a:pt x="11085" y="13930"/>
                </a:cubicBezTo>
                <a:lnTo>
                  <a:pt x="11085" y="11339"/>
                </a:lnTo>
                <a:cubicBezTo>
                  <a:pt x="11251" y="11383"/>
                  <a:pt x="11321" y="11435"/>
                  <a:pt x="11479" y="11494"/>
                </a:cubicBezTo>
                <a:cubicBezTo>
                  <a:pt x="11637"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0" y="9392"/>
                  <a:pt x="9489" y="9285"/>
                  <a:pt x="9416"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8" y="8113"/>
                  <a:pt x="12113" y="8402"/>
                  <a:pt x="12127" y="8780"/>
                </a:cubicBezTo>
                <a:lnTo>
                  <a:pt x="13359" y="8780"/>
                </a:lnTo>
                <a:cubicBezTo>
                  <a:pt x="13359" y="8417"/>
                  <a:pt x="13295" y="8098"/>
                  <a:pt x="13170" y="7824"/>
                </a:cubicBezTo>
                <a:cubicBezTo>
                  <a:pt x="13044"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4" y="9815"/>
                </a:cubicBezTo>
                <a:cubicBezTo>
                  <a:pt x="8437" y="10089"/>
                  <a:pt x="8626" y="10317"/>
                  <a:pt x="8860" y="10499"/>
                </a:cubicBezTo>
                <a:cubicBezTo>
                  <a:pt x="9094" y="10681"/>
                  <a:pt x="9357" y="10829"/>
                  <a:pt x="9648" y="10944"/>
                </a:cubicBezTo>
                <a:cubicBezTo>
                  <a:pt x="9940" y="11059"/>
                  <a:pt x="10142" y="11157"/>
                  <a:pt x="10437" y="11239"/>
                </a:cubicBezTo>
                <a:lnTo>
                  <a:pt x="10437" y="13930"/>
                </a:lnTo>
                <a:cubicBezTo>
                  <a:pt x="9940" y="13916"/>
                  <a:pt x="9676" y="13767"/>
                  <a:pt x="9460" y="13486"/>
                </a:cubicBezTo>
                <a:cubicBezTo>
                  <a:pt x="9244" y="13204"/>
                  <a:pt x="9139" y="12818"/>
                  <a:pt x="9147" y="12329"/>
                </a:cubicBezTo>
                <a:lnTo>
                  <a:pt x="7915" y="12329"/>
                </a:lnTo>
                <a:cubicBezTo>
                  <a:pt x="7908" y="12744"/>
                  <a:pt x="7968" y="13111"/>
                  <a:pt x="8093" y="13430"/>
                </a:cubicBezTo>
                <a:cubicBezTo>
                  <a:pt x="8220" y="13749"/>
                  <a:pt x="8397" y="14018"/>
                  <a:pt x="8628" y="14236"/>
                </a:cubicBezTo>
                <a:cubicBezTo>
                  <a:pt x="8858" y="14455"/>
                  <a:pt x="9135" y="14624"/>
                  <a:pt x="9460" y="14743"/>
                </a:cubicBezTo>
                <a:cubicBezTo>
                  <a:pt x="9784" y="14861"/>
                  <a:pt x="10048" y="14924"/>
                  <a:pt x="10437" y="14932"/>
                </a:cubicBezTo>
                <a:lnTo>
                  <a:pt x="10437" y="15692"/>
                </a:lnTo>
                <a:lnTo>
                  <a:pt x="11085" y="15692"/>
                </a:lnTo>
                <a:lnTo>
                  <a:pt x="11085" y="14932"/>
                </a:lnTo>
                <a:cubicBezTo>
                  <a:pt x="11445" y="14917"/>
                  <a:pt x="11688" y="14856"/>
                  <a:pt x="11998" y="14748"/>
                </a:cubicBezTo>
                <a:cubicBezTo>
                  <a:pt x="12307" y="14641"/>
                  <a:pt x="12578" y="14485"/>
                  <a:pt x="12808" y="14281"/>
                </a:cubicBezTo>
                <a:cubicBezTo>
                  <a:pt x="13038" y="14077"/>
                  <a:pt x="13220" y="13821"/>
                  <a:pt x="13353" y="13513"/>
                </a:cubicBezTo>
                <a:cubicBezTo>
                  <a:pt x="13487" y="13206"/>
                  <a:pt x="13553" y="12844"/>
                  <a:pt x="13553" y="12429"/>
                </a:cubicBezTo>
                <a:cubicBezTo>
                  <a:pt x="13553" y="12028"/>
                  <a:pt x="13481" y="11691"/>
                  <a:pt x="13337" y="11417"/>
                </a:cubicBezTo>
                <a:cubicBezTo>
                  <a:pt x="13193" y="11142"/>
                  <a:pt x="13002" y="10912"/>
                  <a:pt x="12765" y="10727"/>
                </a:cubicBezTo>
              </a:path>
            </a:pathLst>
          </a:custGeom>
          <a:solidFill>
            <a:schemeClr val="accent6"/>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endParaRPr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42372" y="1887166"/>
            <a:ext cx="8443342" cy="11257789"/>
          </a:xfrm>
          <a:prstGeom prst="rect">
            <a:avLst/>
          </a:prstGeom>
          <a:ln>
            <a:noFill/>
          </a:ln>
          <a:effectLst>
            <a:softEdge rad="112500"/>
          </a:effectLst>
        </p:spPr>
      </p:pic>
    </p:spTree>
    <p:extLst>
      <p:ext uri="{BB962C8B-B14F-4D97-AF65-F5344CB8AC3E}">
        <p14:creationId xmlns:p14="http://schemas.microsoft.com/office/powerpoint/2010/main" val="30986977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p:cNvSpPr/>
          <p:nvPr/>
        </p:nvSpPr>
        <p:spPr>
          <a:xfrm>
            <a:off x="15344883" y="-25400"/>
            <a:ext cx="9056093" cy="13804900"/>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latin typeface="Arial" panose="020B0604020202020204" pitchFamily="34" charset="0"/>
              <a:cs typeface="Arial" panose="020B0604020202020204" pitchFamily="34" charset="0"/>
            </a:endParaRPr>
          </a:p>
        </p:txBody>
      </p:sp>
      <p:pic>
        <p:nvPicPr>
          <p:cNvPr id="3" name="Picture Placeholder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77" name="Rectangle"/>
          <p:cNvSpPr/>
          <p:nvPr/>
        </p:nvSpPr>
        <p:spPr>
          <a:xfrm>
            <a:off x="9465775" y="2730500"/>
            <a:ext cx="12623801" cy="8255000"/>
          </a:xfrm>
          <a:prstGeom prst="rect">
            <a:avLst/>
          </a:prstGeom>
          <a:solidFill>
            <a:schemeClr val="accent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latin typeface="Arial" panose="020B0604020202020204" pitchFamily="34" charset="0"/>
              <a:cs typeface="Arial" panose="020B0604020202020204" pitchFamily="34" charset="0"/>
            </a:endParaRPr>
          </a:p>
        </p:txBody>
      </p:sp>
      <p:sp>
        <p:nvSpPr>
          <p:cNvPr id="78" name="Rectangle"/>
          <p:cNvSpPr/>
          <p:nvPr/>
        </p:nvSpPr>
        <p:spPr>
          <a:xfrm>
            <a:off x="9910275" y="3149600"/>
            <a:ext cx="11760201" cy="7454900"/>
          </a:xfrm>
          <a:prstGeom prst="rect">
            <a:avLst/>
          </a:prstGeom>
          <a:solidFill>
            <a:srgbClr val="FFFFFF"/>
          </a:solidFill>
          <a:ln w="635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latin typeface="Arial" panose="020B0604020202020204" pitchFamily="34" charset="0"/>
              <a:cs typeface="Arial" panose="020B0604020202020204" pitchFamily="34" charset="0"/>
            </a:endParaRPr>
          </a:p>
        </p:txBody>
      </p:sp>
      <p:sp>
        <p:nvSpPr>
          <p:cNvPr id="79" name="Learn from yesterday, live for today, hope for tomorrow. The important thing is not to stop questioning."/>
          <p:cNvSpPr/>
          <p:nvPr/>
        </p:nvSpPr>
        <p:spPr>
          <a:xfrm>
            <a:off x="9647852" y="3142500"/>
            <a:ext cx="12022624" cy="731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r" defTabSz="1155700">
              <a:lnSpc>
                <a:spcPct val="110000"/>
              </a:lnSpc>
              <a:defRPr sz="4800">
                <a:solidFill>
                  <a:srgbClr val="323C40"/>
                </a:solidFill>
                <a:latin typeface="Ubuntu"/>
                <a:ea typeface="Ubuntu"/>
                <a:cs typeface="Ubuntu"/>
                <a:sym typeface="Ubuntu"/>
              </a:defRPr>
            </a:lvl1pPr>
          </a:lstStyle>
          <a:p>
            <a:pPr rtl="1"/>
            <a:r>
              <a:rPr lang="fa-IR" sz="3600" b="1" dirty="0">
                <a:cs typeface="B Yekan" panose="00000400000000000000" pitchFamily="2" charset="-78"/>
              </a:rPr>
              <a:t>سایر اقدامات</a:t>
            </a:r>
            <a:endParaRPr lang="en-US" sz="3600" dirty="0">
              <a:cs typeface="B Yekan" panose="00000400000000000000" pitchFamily="2" charset="-78"/>
            </a:endParaRPr>
          </a:p>
          <a:p>
            <a:pPr rtl="1"/>
            <a:r>
              <a:rPr lang="fa-IR" sz="3600" dirty="0">
                <a:cs typeface="B Yekan" panose="00000400000000000000" pitchFamily="2" charset="-78"/>
              </a:rPr>
              <a:t>واگذاری طرح توانبخشی مبتنی بر جامعه به دو مرکز مثبت زندگی </a:t>
            </a:r>
            <a:endParaRPr lang="en-US" sz="3600" dirty="0">
              <a:cs typeface="B Yekan" panose="00000400000000000000" pitchFamily="2" charset="-78"/>
            </a:endParaRPr>
          </a:p>
          <a:p>
            <a:pPr rtl="1"/>
            <a:r>
              <a:rPr lang="fa-IR" sz="3600" dirty="0">
                <a:cs typeface="B Yekan" panose="00000400000000000000" pitchFamily="2" charset="-78"/>
              </a:rPr>
              <a:t>برگزاری جلسات مناسب سازی و شورای سالمندان: 3 مورد</a:t>
            </a:r>
            <a:endParaRPr lang="en-US" sz="3600" dirty="0">
              <a:cs typeface="B Yekan" panose="00000400000000000000" pitchFamily="2" charset="-78"/>
            </a:endParaRPr>
          </a:p>
          <a:p>
            <a:pPr rtl="1"/>
            <a:r>
              <a:rPr lang="fa-IR" sz="3600" dirty="0">
                <a:cs typeface="B Yekan" panose="00000400000000000000" pitchFamily="2" charset="-78"/>
              </a:rPr>
              <a:t>الزام 4 مرکز به انجام اصلاحات و اقدامات مناسب </a:t>
            </a:r>
            <a:r>
              <a:rPr lang="fa-IR" sz="3600" dirty="0" smtClean="0">
                <a:cs typeface="B Yekan" panose="00000400000000000000" pitchFamily="2" charset="-78"/>
              </a:rPr>
              <a:t>سازی</a:t>
            </a:r>
            <a:endParaRPr lang="en-US" sz="3600" dirty="0">
              <a:cs typeface="B Yekan" panose="00000400000000000000" pitchFamily="2" charset="-78"/>
            </a:endParaRPr>
          </a:p>
          <a:p>
            <a:pPr rtl="1"/>
            <a:r>
              <a:rPr lang="fa-IR" sz="3600" dirty="0">
                <a:cs typeface="B Yekan" panose="00000400000000000000" pitchFamily="2" charset="-78"/>
              </a:rPr>
              <a:t>برگزاری جلسات کمسیون پزشکی و ارزیابی 111 نفر</a:t>
            </a:r>
            <a:endParaRPr lang="en-US" sz="3600" dirty="0">
              <a:cs typeface="B Yekan" panose="00000400000000000000" pitchFamily="2" charset="-78"/>
            </a:endParaRPr>
          </a:p>
          <a:p>
            <a:pPr rtl="1"/>
            <a:r>
              <a:rPr lang="fa-IR" sz="3600" dirty="0">
                <a:cs typeface="B Yekan" panose="00000400000000000000" pitchFamily="2" charset="-78"/>
              </a:rPr>
              <a:t>ثبت و ارائه دفاتر خدمات درمانی به واجدین شرایط</a:t>
            </a:r>
            <a:endParaRPr lang="en-US" sz="3600" dirty="0">
              <a:cs typeface="B Yekan" panose="00000400000000000000" pitchFamily="2" charset="-78"/>
            </a:endParaRPr>
          </a:p>
          <a:p>
            <a:pPr rtl="1"/>
            <a:r>
              <a:rPr lang="fa-IR" sz="3600" dirty="0">
                <a:cs typeface="B Yekan" panose="00000400000000000000" pitchFamily="2" charset="-78"/>
              </a:rPr>
              <a:t>کمک به اشتغال معلولین</a:t>
            </a:r>
            <a:endParaRPr lang="en-US" sz="3600" dirty="0">
              <a:cs typeface="B Yekan" panose="00000400000000000000" pitchFamily="2" charset="-78"/>
            </a:endParaRPr>
          </a:p>
          <a:p>
            <a:pPr rtl="1"/>
            <a:r>
              <a:rPr lang="fa-IR" sz="3600" dirty="0">
                <a:cs typeface="B Yekan" panose="00000400000000000000" pitchFamily="2" charset="-78"/>
              </a:rPr>
              <a:t>ارائه حق بیمه خویش فرمایی و کارفرمایی به معلولین واجد شرایط</a:t>
            </a:r>
            <a:endParaRPr lang="en-US" sz="3600" dirty="0">
              <a:cs typeface="B Yekan" panose="00000400000000000000" pitchFamily="2" charset="-78"/>
            </a:endParaRPr>
          </a:p>
          <a:p>
            <a:pPr rtl="1"/>
            <a:r>
              <a:rPr lang="fa-IR" sz="3600" dirty="0">
                <a:cs typeface="B Yekan" panose="00000400000000000000" pitchFamily="2" charset="-78"/>
              </a:rPr>
              <a:t>پرداخت کمک هزینه به کودکان مبتلا به </a:t>
            </a:r>
            <a:r>
              <a:rPr lang="en-US" sz="3600" dirty="0" err="1">
                <a:cs typeface="B Yekan" panose="00000400000000000000" pitchFamily="2" charset="-78"/>
              </a:rPr>
              <a:t>pku</a:t>
            </a:r>
            <a:endParaRPr lang="en-US" sz="3600" dirty="0">
              <a:cs typeface="B Yekan" panose="00000400000000000000" pitchFamily="2" charset="-78"/>
            </a:endParaRPr>
          </a:p>
          <a:p>
            <a:pPr rtl="1"/>
            <a:r>
              <a:rPr lang="fa-IR" sz="3600" dirty="0">
                <a:cs typeface="B Yekan" panose="00000400000000000000" pitchFamily="2" charset="-78"/>
              </a:rPr>
              <a:t>خرید خدمات توانپزشکی به تعداد 20 نفر و به مبلغ 170000000ریال</a:t>
            </a:r>
            <a:endParaRPr lang="en-US" sz="3600" dirty="0">
              <a:cs typeface="B Yekan" panose="00000400000000000000" pitchFamily="2" charset="-78"/>
            </a:endParaRPr>
          </a:p>
          <a:p>
            <a:pPr rtl="1"/>
            <a:r>
              <a:rPr lang="fa-IR" sz="3600" dirty="0">
                <a:cs typeface="B Yekan" panose="00000400000000000000" pitchFamily="2" charset="-78"/>
              </a:rPr>
              <a:t>ارائه وسایل کمک توانبخشی و بهداشتی</a:t>
            </a:r>
            <a:endParaRPr lang="en-US" sz="3600" dirty="0">
              <a:cs typeface="B Yekan" panose="00000400000000000000" pitchFamily="2" charset="-78"/>
            </a:endParaRPr>
          </a:p>
          <a:p>
            <a:pPr rtl="1"/>
            <a:r>
              <a:rPr lang="fa-IR" sz="3600" dirty="0">
                <a:cs typeface="B Yekan" panose="00000400000000000000" pitchFamily="2" charset="-78"/>
              </a:rPr>
              <a:t>پیگیری جلسات و اجرای مصوبات ستاد مقابله با کرونا</a:t>
            </a:r>
            <a:endParaRPr lang="en-US" sz="3600" dirty="0">
              <a:cs typeface="B Yekan" panose="00000400000000000000" pitchFamily="2" charset="-78"/>
            </a:endParaRPr>
          </a:p>
        </p:txBody>
      </p:sp>
      <p:sp>
        <p:nvSpPr>
          <p:cNvPr id="81" name="Shape"/>
          <p:cNvSpPr/>
          <p:nvPr/>
        </p:nvSpPr>
        <p:spPr>
          <a:xfrm>
            <a:off x="10110345" y="3348878"/>
            <a:ext cx="1003301" cy="647701"/>
          </a:xfrm>
          <a:custGeom>
            <a:avLst/>
            <a:gdLst/>
            <a:ahLst/>
            <a:cxnLst>
              <a:cxn ang="0">
                <a:pos x="wd2" y="hd2"/>
              </a:cxn>
              <a:cxn ang="5400000">
                <a:pos x="wd2" y="hd2"/>
              </a:cxn>
              <a:cxn ang="10800000">
                <a:pos x="wd2" y="hd2"/>
              </a:cxn>
              <a:cxn ang="16200000">
                <a:pos x="wd2" y="hd2"/>
              </a:cxn>
            </a:cxnLst>
            <a:rect l="0" t="0" r="r" b="b"/>
            <a:pathLst>
              <a:path w="21600" h="21600" extrusionOk="0">
                <a:moveTo>
                  <a:pt x="18700" y="9257"/>
                </a:moveTo>
                <a:cubicBezTo>
                  <a:pt x="20074"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path>
            </a:pathLst>
          </a:custGeom>
          <a:solidFill>
            <a:srgbClr val="323C4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quare"/>
          <p:cNvSpPr/>
          <p:nvPr/>
        </p:nvSpPr>
        <p:spPr>
          <a:xfrm>
            <a:off x="2990850" y="3384550"/>
            <a:ext cx="7785100" cy="7785100"/>
          </a:xfrm>
          <a:prstGeom prst="rect">
            <a:avLst/>
          </a:prstGeom>
          <a:solidFill>
            <a:srgbClr val="F4F4F4"/>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84" name="Square"/>
          <p:cNvSpPr/>
          <p:nvPr/>
        </p:nvSpPr>
        <p:spPr>
          <a:xfrm>
            <a:off x="3403600" y="3797300"/>
            <a:ext cx="6959600" cy="6959600"/>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00" name="Lorem ipsum, or lipsum as it is sometimes known, is dummy text used in laying out print, graphic or web designs. The passage is attributed to an unknown typesetter in the 15th century who is thought to have scrambled parts of Cicero's De Finibus Bonorum et Malorum for use in a type specimen book."/>
          <p:cNvSpPr/>
          <p:nvPr/>
        </p:nvSpPr>
        <p:spPr>
          <a:xfrm>
            <a:off x="11188701" y="6887126"/>
            <a:ext cx="11982450" cy="3600986"/>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r" defTabSz="952500">
              <a:lnSpc>
                <a:spcPct val="130000"/>
              </a:lnSpc>
              <a:buClr>
                <a:srgbClr val="E9F6FA"/>
              </a:buClr>
              <a:defRPr sz="3000">
                <a:solidFill>
                  <a:srgbClr val="323C40"/>
                </a:solidFill>
                <a:uFill>
                  <a:solidFill>
                    <a:srgbClr val="323C40"/>
                  </a:solidFill>
                </a:uFill>
              </a:defRPr>
            </a:lvl1pPr>
          </a:lstStyle>
          <a:p>
            <a:pPr rtl="1"/>
            <a:r>
              <a:rPr lang="fa-IR" sz="3600" dirty="0">
                <a:cs typeface="B Yekan" panose="00000400000000000000" pitchFamily="2" charset="-78"/>
              </a:rPr>
              <a:t>تعداد پرونده فعال زنان سرپرست خانوار: 510</a:t>
            </a:r>
            <a:endParaRPr lang="en-US" sz="3600" dirty="0">
              <a:cs typeface="B Yekan" panose="00000400000000000000" pitchFamily="2" charset="-78"/>
            </a:endParaRPr>
          </a:p>
          <a:p>
            <a:pPr lvl="0" rtl="1"/>
            <a:r>
              <a:rPr lang="fa-IR" sz="3600" dirty="0">
                <a:cs typeface="B Yekan" panose="00000400000000000000" pitchFamily="2" charset="-78"/>
              </a:rPr>
              <a:t>تعداد پرونده بازتوان: 40 مورد</a:t>
            </a:r>
            <a:endParaRPr lang="en-US" sz="3600" dirty="0">
              <a:cs typeface="B Yekan" panose="00000400000000000000" pitchFamily="2" charset="-78"/>
            </a:endParaRPr>
          </a:p>
          <a:p>
            <a:pPr lvl="0" rtl="1"/>
            <a:r>
              <a:rPr lang="fa-IR" sz="3600" dirty="0">
                <a:cs typeface="B Yekan" panose="00000400000000000000" pitchFamily="2" charset="-78"/>
              </a:rPr>
              <a:t>زنان پرسرست خانوار تحت پوشش بازنشستگی تامین اجتماعی: 68 نفر </a:t>
            </a:r>
            <a:endParaRPr lang="en-US" sz="3600" dirty="0">
              <a:cs typeface="B Yekan" panose="00000400000000000000" pitchFamily="2" charset="-78"/>
            </a:endParaRPr>
          </a:p>
          <a:p>
            <a:pPr lvl="0" rtl="1"/>
            <a:r>
              <a:rPr lang="en-US" sz="3600" dirty="0">
                <a:cs typeface="B Yekan" panose="00000400000000000000" pitchFamily="2" charset="-78"/>
              </a:rPr>
              <a:t> </a:t>
            </a:r>
            <a:r>
              <a:rPr lang="fa-IR" sz="3600" dirty="0">
                <a:cs typeface="B Yekan" panose="00000400000000000000" pitchFamily="2" charset="-78"/>
              </a:rPr>
              <a:t>بیمه کارفرمایی و خویش فرمایی: 38 پرونده</a:t>
            </a:r>
            <a:endParaRPr lang="en-US" sz="3600" dirty="0">
              <a:cs typeface="B Yekan" panose="00000400000000000000" pitchFamily="2" charset="-78"/>
            </a:endParaRPr>
          </a:p>
          <a:p>
            <a:pPr lvl="0" rtl="1"/>
            <a:r>
              <a:rPr lang="fa-IR" sz="3600" dirty="0">
                <a:cs typeface="B Yekan" panose="00000400000000000000" pitchFamily="2" charset="-78"/>
              </a:rPr>
              <a:t>تشکیل 2 گروه همیار زنان سرپرست خانوار در زمینه خیاطی و آرایشگری</a:t>
            </a:r>
            <a:endParaRPr lang="en-US" sz="3600" dirty="0">
              <a:cs typeface="B Yekan" panose="00000400000000000000" pitchFamily="2" charset="-78"/>
            </a:endParaRPr>
          </a:p>
        </p:txBody>
      </p:sp>
      <p:grpSp>
        <p:nvGrpSpPr>
          <p:cNvPr id="3" name="Group 2">
            <a:extLst>
              <a:ext uri="{FF2B5EF4-FFF2-40B4-BE49-F238E27FC236}">
                <a16:creationId xmlns="" xmlns:a16="http://schemas.microsoft.com/office/drawing/2014/main" id="{2B786982-9FFB-8D4C-976C-E41814C19753}"/>
              </a:ext>
            </a:extLst>
          </p:cNvPr>
          <p:cNvGrpSpPr/>
          <p:nvPr/>
        </p:nvGrpSpPr>
        <p:grpSpPr>
          <a:xfrm>
            <a:off x="21870838" y="6521152"/>
            <a:ext cx="1257302" cy="266702"/>
            <a:chOff x="21870838" y="6521152"/>
            <a:chExt cx="1257302" cy="266702"/>
          </a:xfrm>
        </p:grpSpPr>
        <p:sp>
          <p:nvSpPr>
            <p:cNvPr id="101" name="Line"/>
            <p:cNvSpPr/>
            <p:nvPr/>
          </p:nvSpPr>
          <p:spPr>
            <a:xfrm>
              <a:off x="21870838"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02" name="Line"/>
            <p:cNvSpPr/>
            <p:nvPr/>
          </p:nvSpPr>
          <p:spPr>
            <a:xfrm>
              <a:off x="22135854"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03" name="Line"/>
            <p:cNvSpPr/>
            <p:nvPr/>
          </p:nvSpPr>
          <p:spPr>
            <a:xfrm>
              <a:off x="22400873"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04" name="Line"/>
            <p:cNvSpPr/>
            <p:nvPr/>
          </p:nvSpPr>
          <p:spPr>
            <a:xfrm>
              <a:off x="22665889" y="6521152"/>
              <a:ext cx="197234"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05" name="Line"/>
            <p:cNvSpPr/>
            <p:nvPr/>
          </p:nvSpPr>
          <p:spPr>
            <a:xfrm>
              <a:off x="22930907" y="6521152"/>
              <a:ext cx="197233" cy="266702"/>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
        <p:nvSpPr>
          <p:cNvPr id="26" name="Alex Johnson"/>
          <p:cNvSpPr/>
          <p:nvPr/>
        </p:nvSpPr>
        <p:spPr>
          <a:xfrm>
            <a:off x="4883237" y="4484735"/>
            <a:ext cx="4536498" cy="941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b="1">
                <a:solidFill>
                  <a:srgbClr val="323C40"/>
                </a:solidFill>
                <a:latin typeface="Ubuntu"/>
                <a:ea typeface="Ubuntu"/>
                <a:cs typeface="Ubuntu"/>
                <a:sym typeface="Ubuntu"/>
              </a:defRPr>
            </a:lvl1pPr>
          </a:lstStyle>
          <a:p>
            <a:r>
              <a:rPr lang="fa-IR" sz="7200" dirty="0" smtClean="0">
                <a:solidFill>
                  <a:schemeClr val="tx1"/>
                </a:solidFill>
                <a:cs typeface="B Yekan" panose="00000400000000000000" pitchFamily="2" charset="-78"/>
              </a:rPr>
              <a:t>واحد اجتماعی</a:t>
            </a:r>
            <a:endParaRPr sz="7200" dirty="0">
              <a:solidFill>
                <a:schemeClr val="tx1"/>
              </a:solidFill>
              <a:cs typeface="B Yekan" panose="00000400000000000000" pitchFamily="2" charset="-78"/>
            </a:endParaRPr>
          </a:p>
        </p:txBody>
      </p:sp>
      <p:sp>
        <p:nvSpPr>
          <p:cNvPr id="27" name="Head of Marketing Dept."/>
          <p:cNvSpPr/>
          <p:nvPr/>
        </p:nvSpPr>
        <p:spPr>
          <a:xfrm>
            <a:off x="5591162" y="5799772"/>
            <a:ext cx="4228722" cy="29546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defRPr sz="3000">
                <a:solidFill>
                  <a:srgbClr val="323C40"/>
                </a:solidFill>
                <a:latin typeface="Ubuntu"/>
                <a:ea typeface="Ubuntu"/>
                <a:cs typeface="Ubuntu"/>
                <a:sym typeface="Ubuntu"/>
              </a:defRPr>
            </a:lvl1pPr>
          </a:lstStyle>
          <a:p>
            <a:pPr algn="r"/>
            <a:r>
              <a:rPr lang="fa-IR" sz="4800" dirty="0" smtClean="0">
                <a:solidFill>
                  <a:schemeClr val="tx1"/>
                </a:solidFill>
                <a:cs typeface="B Yekan" panose="00000400000000000000" pitchFamily="2" charset="-78"/>
              </a:rPr>
              <a:t>همکاران واحد</a:t>
            </a:r>
          </a:p>
          <a:p>
            <a:pPr algn="r"/>
            <a:r>
              <a:rPr lang="fa-IR" sz="4800" dirty="0" smtClean="0">
                <a:solidFill>
                  <a:schemeClr val="tx1"/>
                </a:solidFill>
                <a:cs typeface="B Yekan" panose="00000400000000000000" pitchFamily="2" charset="-78"/>
              </a:rPr>
              <a:t>فروزان بایرام زاده</a:t>
            </a:r>
          </a:p>
          <a:p>
            <a:pPr algn="r"/>
            <a:r>
              <a:rPr lang="fa-IR" sz="4800" dirty="0" smtClean="0">
                <a:solidFill>
                  <a:schemeClr val="tx1"/>
                </a:solidFill>
                <a:cs typeface="B Yekan" panose="00000400000000000000" pitchFamily="2" charset="-78"/>
              </a:rPr>
              <a:t>ابراهیم رزاقی</a:t>
            </a:r>
          </a:p>
          <a:p>
            <a:pPr algn="r"/>
            <a:r>
              <a:rPr lang="fa-IR" sz="4800" dirty="0" smtClean="0">
                <a:solidFill>
                  <a:schemeClr val="tx1"/>
                </a:solidFill>
                <a:cs typeface="B Yekan" panose="00000400000000000000" pitchFamily="2" charset="-78"/>
              </a:rPr>
              <a:t>علی عیدی</a:t>
            </a:r>
            <a:endParaRPr sz="4800" dirty="0">
              <a:solidFill>
                <a:schemeClr val="tx1"/>
              </a:solidFill>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l="-274" r="-633"/>
          <a:stretch/>
        </p:blipFill>
        <p:spPr>
          <a:xfrm>
            <a:off x="5704104" y="3688574"/>
            <a:ext cx="3918857" cy="2591079"/>
          </a:xfrm>
        </p:spPr>
      </p:pic>
      <p:pic>
        <p:nvPicPr>
          <p:cNvPr id="4" name="Picture Placeholder 3"/>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128" name="History"/>
          <p:cNvSpPr/>
          <p:nvPr/>
        </p:nvSpPr>
        <p:spPr>
          <a:xfrm>
            <a:off x="8199888" y="1088990"/>
            <a:ext cx="11493501" cy="78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l" defTabSz="1155700">
              <a:lnSpc>
                <a:spcPct val="80000"/>
              </a:lnSpc>
              <a:defRPr sz="6400" b="1">
                <a:solidFill>
                  <a:srgbClr val="323C40"/>
                </a:solidFill>
                <a:latin typeface="Ubuntu"/>
                <a:ea typeface="Ubuntu"/>
                <a:cs typeface="Ubuntu"/>
                <a:sym typeface="Ubuntu"/>
              </a:defRPr>
            </a:lvl1pPr>
          </a:lstStyle>
          <a:p>
            <a:r>
              <a:rPr lang="fa-IR" dirty="0" smtClean="0">
                <a:solidFill>
                  <a:schemeClr val="tx1"/>
                </a:solidFill>
                <a:cs typeface="B Yekan" panose="00000400000000000000" pitchFamily="2" charset="-78"/>
              </a:rPr>
              <a:t>سایر اقدامات حوزه اجتماعی</a:t>
            </a:r>
            <a:endParaRPr dirty="0">
              <a:solidFill>
                <a:schemeClr val="tx1"/>
              </a:solidFill>
              <a:cs typeface="B Yekan" panose="00000400000000000000" pitchFamily="2" charset="-78"/>
            </a:endParaRPr>
          </a:p>
        </p:txBody>
      </p:sp>
      <p:sp>
        <p:nvSpPr>
          <p:cNvPr id="129" name="Line"/>
          <p:cNvSpPr/>
          <p:nvPr/>
        </p:nvSpPr>
        <p:spPr>
          <a:xfrm flipH="1">
            <a:off x="5456579" y="3729554"/>
            <a:ext cx="0" cy="3187933"/>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30" name="Rectangle"/>
          <p:cNvSpPr/>
          <p:nvPr/>
        </p:nvSpPr>
        <p:spPr>
          <a:xfrm>
            <a:off x="1225916" y="6899072"/>
            <a:ext cx="4268398" cy="1101193"/>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1" name="3 / 2 / 20xx"/>
          <p:cNvSpPr/>
          <p:nvPr/>
        </p:nvSpPr>
        <p:spPr>
          <a:xfrm>
            <a:off x="1610207" y="7232048"/>
            <a:ext cx="3129324" cy="425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l" defTabSz="1625600">
              <a:defRPr sz="3000" b="1" cap="all">
                <a:solidFill>
                  <a:srgbClr val="323C40"/>
                </a:solidFill>
                <a:latin typeface="Ubuntu"/>
                <a:ea typeface="Ubuntu"/>
                <a:cs typeface="Ubuntu"/>
                <a:sym typeface="Ubuntu"/>
              </a:defRPr>
            </a:pPr>
            <a:r>
              <a:rPr dirty="0">
                <a:solidFill>
                  <a:schemeClr val="tx1"/>
                </a:solidFill>
              </a:rPr>
              <a:t>3</a:t>
            </a:r>
            <a:r>
              <a:rPr spc="-360" dirty="0">
                <a:solidFill>
                  <a:schemeClr val="tx1"/>
                </a:solidFill>
              </a:rPr>
              <a:t> </a:t>
            </a:r>
            <a:r>
              <a:rPr dirty="0">
                <a:solidFill>
                  <a:schemeClr val="tx1"/>
                </a:solidFill>
              </a:rPr>
              <a:t>/</a:t>
            </a:r>
            <a:r>
              <a:rPr spc="-510" dirty="0">
                <a:solidFill>
                  <a:schemeClr val="tx1"/>
                </a:solidFill>
              </a:rPr>
              <a:t> </a:t>
            </a:r>
            <a:r>
              <a:rPr dirty="0">
                <a:solidFill>
                  <a:schemeClr val="tx1"/>
                </a:solidFill>
              </a:rPr>
              <a:t>2</a:t>
            </a:r>
            <a:r>
              <a:rPr spc="-419" dirty="0">
                <a:solidFill>
                  <a:schemeClr val="tx1"/>
                </a:solidFill>
              </a:rPr>
              <a:t> </a:t>
            </a:r>
            <a:r>
              <a:rPr dirty="0">
                <a:solidFill>
                  <a:schemeClr val="tx1"/>
                </a:solidFill>
              </a:rPr>
              <a:t>/</a:t>
            </a:r>
            <a:r>
              <a:rPr spc="-419" dirty="0">
                <a:solidFill>
                  <a:schemeClr val="tx1"/>
                </a:solidFill>
              </a:rPr>
              <a:t> </a:t>
            </a:r>
            <a:r>
              <a:rPr dirty="0">
                <a:solidFill>
                  <a:schemeClr val="tx1"/>
                </a:solidFill>
              </a:rPr>
              <a:t>20xx</a:t>
            </a:r>
          </a:p>
        </p:txBody>
      </p:sp>
      <p:sp>
        <p:nvSpPr>
          <p:cNvPr id="132" name="Line"/>
          <p:cNvSpPr/>
          <p:nvPr/>
        </p:nvSpPr>
        <p:spPr>
          <a:xfrm>
            <a:off x="9900397" y="8071750"/>
            <a:ext cx="0" cy="3187934"/>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33" name="Rectangle"/>
          <p:cNvSpPr/>
          <p:nvPr/>
        </p:nvSpPr>
        <p:spPr>
          <a:xfrm>
            <a:off x="5657035" y="6899072"/>
            <a:ext cx="4268398" cy="1101193"/>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4" name="Line"/>
          <p:cNvSpPr/>
          <p:nvPr/>
        </p:nvSpPr>
        <p:spPr>
          <a:xfrm>
            <a:off x="14318824" y="3729554"/>
            <a:ext cx="0" cy="3187933"/>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35" name="Rectangle"/>
          <p:cNvSpPr/>
          <p:nvPr/>
        </p:nvSpPr>
        <p:spPr>
          <a:xfrm>
            <a:off x="10088160" y="6899072"/>
            <a:ext cx="4268398" cy="1101193"/>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6" name="Line"/>
          <p:cNvSpPr/>
          <p:nvPr/>
        </p:nvSpPr>
        <p:spPr>
          <a:xfrm>
            <a:off x="18762641" y="8071750"/>
            <a:ext cx="0" cy="3187934"/>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37" name="Rectangle"/>
          <p:cNvSpPr/>
          <p:nvPr/>
        </p:nvSpPr>
        <p:spPr>
          <a:xfrm>
            <a:off x="14519271" y="6899072"/>
            <a:ext cx="4268399" cy="1101193"/>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38" name="Nam quam nunc, blandit vel, luctus pulvinar, hendrerit id, lorem."/>
          <p:cNvSpPr/>
          <p:nvPr/>
        </p:nvSpPr>
        <p:spPr>
          <a:xfrm>
            <a:off x="715593" y="4401057"/>
            <a:ext cx="4368801" cy="1917701"/>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r" defTabSz="952500">
              <a:lnSpc>
                <a:spcPct val="130000"/>
              </a:lnSpc>
              <a:buClr>
                <a:srgbClr val="E9F6FA"/>
              </a:buClr>
              <a:defRPr sz="3000">
                <a:solidFill>
                  <a:srgbClr val="323C40"/>
                </a:solidFill>
                <a:uFill>
                  <a:solidFill>
                    <a:srgbClr val="323C40"/>
                  </a:solidFill>
                </a:uFill>
              </a:defRPr>
            </a:lvl1pPr>
          </a:lstStyle>
          <a:p>
            <a:pPr lvl="0" rtl="1"/>
            <a:r>
              <a:rPr lang="fa-IR" sz="3200" dirty="0">
                <a:cs typeface="B Yekan" panose="00000400000000000000" pitchFamily="2" charset="-78"/>
              </a:rPr>
              <a:t>پرداخت کمک هزینه جهیزیه برای 8 نفر از مددجویان</a:t>
            </a:r>
          </a:p>
          <a:p>
            <a:pPr rtl="1"/>
            <a:r>
              <a:rPr lang="fa-IR" sz="3200" dirty="0" smtClean="0">
                <a:cs typeface="B Yekan" panose="00000400000000000000" pitchFamily="2" charset="-78"/>
              </a:rPr>
              <a:t>موبایل </a:t>
            </a:r>
            <a:r>
              <a:rPr lang="fa-IR" sz="3200" dirty="0">
                <a:cs typeface="B Yekan" panose="00000400000000000000" pitchFamily="2" charset="-78"/>
              </a:rPr>
              <a:t>و تبلت</a:t>
            </a:r>
            <a:r>
              <a:rPr lang="fa-IR" sz="3200" dirty="0" smtClean="0">
                <a:cs typeface="B Yekan" panose="00000400000000000000" pitchFamily="2" charset="-78"/>
              </a:rPr>
              <a:t>)</a:t>
            </a:r>
            <a:endParaRPr lang="en-US" dirty="0"/>
          </a:p>
        </p:txBody>
      </p:sp>
      <p:sp>
        <p:nvSpPr>
          <p:cNvPr id="140" name="Nam quam nunc, blandit vel, luctus pulvinar, hendrerit id, lorem."/>
          <p:cNvSpPr/>
          <p:nvPr/>
        </p:nvSpPr>
        <p:spPr>
          <a:xfrm>
            <a:off x="5631999" y="8274303"/>
            <a:ext cx="4268398" cy="2782828"/>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r" defTabSz="952500">
              <a:lnSpc>
                <a:spcPct val="130000"/>
              </a:lnSpc>
              <a:buClr>
                <a:srgbClr val="E9F6FA"/>
              </a:buClr>
              <a:defRPr sz="3000">
                <a:solidFill>
                  <a:srgbClr val="323C40"/>
                </a:solidFill>
                <a:uFill>
                  <a:solidFill>
                    <a:srgbClr val="323C40"/>
                  </a:solidFill>
                </a:uFill>
              </a:defRPr>
            </a:lvl1pPr>
          </a:lstStyle>
          <a:p>
            <a:pPr lvl="0" algn="just" rtl="1"/>
            <a:r>
              <a:rPr lang="fa-IR" sz="2800" dirty="0">
                <a:cs typeface="B Yekan" panose="00000400000000000000" pitchFamily="2" charset="-78"/>
              </a:rPr>
              <a:t>کمک هزینه خرید مسکن برای 12 نفر از مددجویان</a:t>
            </a:r>
          </a:p>
          <a:p>
            <a:pPr algn="just" rtl="1"/>
            <a:r>
              <a:rPr lang="fa-IR" sz="2800" dirty="0">
                <a:cs typeface="B Yekan" panose="00000400000000000000" pitchFamily="2" charset="-78"/>
              </a:rPr>
              <a:t>پرداخت کمک هزینه ودیعه مسکن برای 25 نفر از </a:t>
            </a:r>
            <a:r>
              <a:rPr lang="fa-IR" sz="2800" dirty="0" smtClean="0">
                <a:cs typeface="B Yekan" panose="00000400000000000000" pitchFamily="2" charset="-78"/>
              </a:rPr>
              <a:t>مددجویان</a:t>
            </a:r>
            <a:endParaRPr lang="en-US" sz="2800" dirty="0"/>
          </a:p>
        </p:txBody>
      </p:sp>
      <p:sp>
        <p:nvSpPr>
          <p:cNvPr id="142" name="Nam quam nunc, blandit vel, luctus pulvinar, hendrerit id, lorem."/>
          <p:cNvSpPr/>
          <p:nvPr/>
        </p:nvSpPr>
        <p:spPr>
          <a:xfrm>
            <a:off x="9678241" y="3461657"/>
            <a:ext cx="4268398" cy="336593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r" defTabSz="952500">
              <a:lnSpc>
                <a:spcPct val="130000"/>
              </a:lnSpc>
              <a:buClr>
                <a:srgbClr val="E9F6FA"/>
              </a:buClr>
              <a:defRPr sz="3000">
                <a:solidFill>
                  <a:srgbClr val="323C40"/>
                </a:solidFill>
                <a:uFill>
                  <a:solidFill>
                    <a:srgbClr val="323C40"/>
                  </a:solidFill>
                </a:uFill>
              </a:defRPr>
            </a:lvl1pPr>
          </a:lstStyle>
          <a:p>
            <a:r>
              <a:rPr lang="fa-IR" sz="3200" dirty="0">
                <a:cs typeface="B Yekan" panose="00000400000000000000" pitchFamily="2" charset="-78"/>
              </a:rPr>
              <a:t>پرداخت 550 فقره کمک هزینه موردی </a:t>
            </a:r>
            <a:r>
              <a:rPr lang="fa-IR" sz="3200" dirty="0" smtClean="0">
                <a:cs typeface="B Yekan" panose="00000400000000000000" pitchFamily="2" charset="-78"/>
              </a:rPr>
              <a:t>مالی </a:t>
            </a:r>
            <a:r>
              <a:rPr lang="fa-IR" sz="3200" dirty="0">
                <a:cs typeface="B Yekan" panose="00000400000000000000" pitchFamily="2" charset="-78"/>
              </a:rPr>
              <a:t>و  500 فقره کمک هزینه غیرمالی (سبد غذایی) به ارزش 4.4555.500.000 ریال</a:t>
            </a:r>
            <a:endParaRPr sz="3200" dirty="0">
              <a:cs typeface="B Yekan" panose="00000400000000000000" pitchFamily="2" charset="-78"/>
            </a:endParaRPr>
          </a:p>
        </p:txBody>
      </p:sp>
      <p:sp>
        <p:nvSpPr>
          <p:cNvPr id="144" name="Nam quam nunc, blandit vel, luctus pulvinar, hendrerit id, lorem."/>
          <p:cNvSpPr/>
          <p:nvPr/>
        </p:nvSpPr>
        <p:spPr>
          <a:xfrm>
            <a:off x="14171938" y="8582144"/>
            <a:ext cx="4268398" cy="1933456"/>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r" defTabSz="952500">
              <a:lnSpc>
                <a:spcPct val="130000"/>
              </a:lnSpc>
              <a:buClr>
                <a:srgbClr val="E9F6FA"/>
              </a:buClr>
              <a:defRPr sz="3000">
                <a:solidFill>
                  <a:srgbClr val="323C40"/>
                </a:solidFill>
                <a:uFill>
                  <a:solidFill>
                    <a:srgbClr val="323C40"/>
                  </a:solidFill>
                </a:uFill>
              </a:defRPr>
            </a:lvl1pPr>
          </a:lstStyle>
          <a:p>
            <a:pPr lvl="0" rtl="1"/>
            <a:r>
              <a:rPr lang="fa-IR" sz="3600" dirty="0">
                <a:cs typeface="B Yekan" panose="00000400000000000000" pitchFamily="2" charset="-78"/>
              </a:rPr>
              <a:t>پرداخت تسهیلات در قالب وام اشتغال به تعداد 70 فقره وام موفق</a:t>
            </a:r>
            <a:endParaRPr lang="en-US" sz="3600" dirty="0">
              <a:cs typeface="B Yekan" panose="00000400000000000000" pitchFamily="2" charset="-78"/>
            </a:endParaRPr>
          </a:p>
        </p:txBody>
      </p:sp>
      <p:sp>
        <p:nvSpPr>
          <p:cNvPr id="146" name="Line"/>
          <p:cNvSpPr/>
          <p:nvPr/>
        </p:nvSpPr>
        <p:spPr>
          <a:xfrm>
            <a:off x="23168552" y="3729554"/>
            <a:ext cx="0" cy="3187933"/>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147" name="Rectangle"/>
          <p:cNvSpPr/>
          <p:nvPr/>
        </p:nvSpPr>
        <p:spPr>
          <a:xfrm>
            <a:off x="18950404" y="6899072"/>
            <a:ext cx="4268398" cy="1101193"/>
          </a:xfrm>
          <a:prstGeom prst="rect">
            <a:avLst/>
          </a:prstGeom>
          <a:solidFill>
            <a:schemeClr val="accent1"/>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148" name="Nam quam nunc, blandit vel, luctus pulvinar, hendrerit id, lorem."/>
          <p:cNvSpPr/>
          <p:nvPr/>
        </p:nvSpPr>
        <p:spPr>
          <a:xfrm>
            <a:off x="18540485" y="4402621"/>
            <a:ext cx="4268398" cy="1914573"/>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r" defTabSz="952500">
              <a:lnSpc>
                <a:spcPct val="130000"/>
              </a:lnSpc>
              <a:buClr>
                <a:srgbClr val="E9F6FA"/>
              </a:buClr>
              <a:defRPr sz="3000">
                <a:solidFill>
                  <a:srgbClr val="323C40"/>
                </a:solidFill>
                <a:uFill>
                  <a:solidFill>
                    <a:srgbClr val="323C40"/>
                  </a:solidFill>
                </a:uFill>
              </a:defRPr>
            </a:lvl1pPr>
          </a:lstStyle>
          <a:p>
            <a:pPr lvl="0" rtl="1"/>
            <a:r>
              <a:rPr lang="fa-IR" sz="3600" dirty="0">
                <a:cs typeface="B Yekan" panose="00000400000000000000" pitchFamily="2" charset="-78"/>
              </a:rPr>
              <a:t>انتقال دو تن از فرزندان مقیم خانه کوثر به خانواده جایگزین (فرزندخواندگی)</a:t>
            </a:r>
            <a:endParaRPr lang="en-US" sz="3600" dirty="0">
              <a:cs typeface="B Yekan" panose="00000400000000000000" pitchFamily="2" charset="-78"/>
            </a:endParaRPr>
          </a:p>
        </p:txBody>
      </p:sp>
      <p:sp>
        <p:nvSpPr>
          <p:cNvPr id="150" name="17/ 7 / 20xx"/>
          <p:cNvSpPr/>
          <p:nvPr/>
        </p:nvSpPr>
        <p:spPr>
          <a:xfrm>
            <a:off x="6041327" y="7232048"/>
            <a:ext cx="3129324" cy="425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l" defTabSz="1625600">
              <a:defRPr sz="3000" b="1" cap="all">
                <a:solidFill>
                  <a:srgbClr val="323C40"/>
                </a:solidFill>
                <a:latin typeface="Ubuntu"/>
                <a:ea typeface="Ubuntu"/>
                <a:cs typeface="Ubuntu"/>
                <a:sym typeface="Ubuntu"/>
              </a:defRPr>
            </a:pPr>
            <a:r>
              <a:rPr>
                <a:solidFill>
                  <a:schemeClr val="tx1"/>
                </a:solidFill>
              </a:rPr>
              <a:t>17/</a:t>
            </a:r>
            <a:r>
              <a:rPr spc="-510">
                <a:solidFill>
                  <a:schemeClr val="tx1"/>
                </a:solidFill>
              </a:rPr>
              <a:t> </a:t>
            </a:r>
            <a:r>
              <a:rPr>
                <a:solidFill>
                  <a:schemeClr val="tx1"/>
                </a:solidFill>
              </a:rPr>
              <a:t>7</a:t>
            </a:r>
            <a:r>
              <a:rPr spc="-419">
                <a:solidFill>
                  <a:schemeClr val="tx1"/>
                </a:solidFill>
              </a:rPr>
              <a:t> </a:t>
            </a:r>
            <a:r>
              <a:rPr>
                <a:solidFill>
                  <a:schemeClr val="tx1"/>
                </a:solidFill>
              </a:rPr>
              <a:t>/</a:t>
            </a:r>
            <a:r>
              <a:rPr spc="-419">
                <a:solidFill>
                  <a:schemeClr val="tx1"/>
                </a:solidFill>
              </a:rPr>
              <a:t> </a:t>
            </a:r>
            <a:r>
              <a:rPr>
                <a:solidFill>
                  <a:schemeClr val="tx1"/>
                </a:solidFill>
              </a:rPr>
              <a:t>20xx</a:t>
            </a:r>
          </a:p>
        </p:txBody>
      </p:sp>
      <p:sp>
        <p:nvSpPr>
          <p:cNvPr id="151" name="12 / 5 / 20xx"/>
          <p:cNvSpPr/>
          <p:nvPr/>
        </p:nvSpPr>
        <p:spPr>
          <a:xfrm>
            <a:off x="10472451" y="7232048"/>
            <a:ext cx="3129324" cy="425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l" defTabSz="1625600">
              <a:defRPr sz="3000" b="1" cap="all">
                <a:solidFill>
                  <a:srgbClr val="323C40"/>
                </a:solidFill>
                <a:latin typeface="Ubuntu"/>
                <a:ea typeface="Ubuntu"/>
                <a:cs typeface="Ubuntu"/>
                <a:sym typeface="Ubuntu"/>
              </a:defRPr>
            </a:pPr>
            <a:r>
              <a:rPr>
                <a:solidFill>
                  <a:schemeClr val="tx1"/>
                </a:solidFill>
              </a:rPr>
              <a:t>12</a:t>
            </a:r>
            <a:r>
              <a:rPr spc="-360">
                <a:solidFill>
                  <a:schemeClr val="tx1"/>
                </a:solidFill>
              </a:rPr>
              <a:t> </a:t>
            </a:r>
            <a:r>
              <a:rPr>
                <a:solidFill>
                  <a:schemeClr val="tx1"/>
                </a:solidFill>
              </a:rPr>
              <a:t>/</a:t>
            </a:r>
            <a:r>
              <a:rPr spc="-510">
                <a:solidFill>
                  <a:schemeClr val="tx1"/>
                </a:solidFill>
              </a:rPr>
              <a:t> </a:t>
            </a:r>
            <a:r>
              <a:rPr>
                <a:solidFill>
                  <a:schemeClr val="tx1"/>
                </a:solidFill>
              </a:rPr>
              <a:t>5</a:t>
            </a:r>
            <a:r>
              <a:rPr spc="-419">
                <a:solidFill>
                  <a:schemeClr val="tx1"/>
                </a:solidFill>
              </a:rPr>
              <a:t> </a:t>
            </a:r>
            <a:r>
              <a:rPr>
                <a:solidFill>
                  <a:schemeClr val="tx1"/>
                </a:solidFill>
              </a:rPr>
              <a:t>/</a:t>
            </a:r>
            <a:r>
              <a:rPr spc="-419">
                <a:solidFill>
                  <a:schemeClr val="tx1"/>
                </a:solidFill>
              </a:rPr>
              <a:t> </a:t>
            </a:r>
            <a:r>
              <a:rPr>
                <a:solidFill>
                  <a:schemeClr val="tx1"/>
                </a:solidFill>
              </a:rPr>
              <a:t>20xx</a:t>
            </a:r>
          </a:p>
        </p:txBody>
      </p:sp>
      <p:sp>
        <p:nvSpPr>
          <p:cNvPr id="32" name="Nam quam nunc, blandit vel, luctus pulvinar, hendrerit id, lorem."/>
          <p:cNvSpPr/>
          <p:nvPr/>
        </p:nvSpPr>
        <p:spPr>
          <a:xfrm>
            <a:off x="1188181" y="8401696"/>
            <a:ext cx="4268398" cy="2778008"/>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r" defTabSz="952500">
              <a:lnSpc>
                <a:spcPct val="130000"/>
              </a:lnSpc>
              <a:buClr>
                <a:srgbClr val="E9F6FA"/>
              </a:buClr>
              <a:defRPr sz="3000">
                <a:solidFill>
                  <a:srgbClr val="323C40"/>
                </a:solidFill>
                <a:uFill>
                  <a:solidFill>
                    <a:srgbClr val="323C40"/>
                  </a:solidFill>
                </a:uFill>
              </a:defRPr>
            </a:lvl1pPr>
          </a:lstStyle>
          <a:p>
            <a:pPr lvl="0" rtl="1"/>
            <a:r>
              <a:rPr lang="fa-IR" sz="3200" dirty="0">
                <a:cs typeface="B Yekan" panose="00000400000000000000" pitchFamily="2" charset="-78"/>
              </a:rPr>
              <a:t>کمک به امور تحصیلی 70 تن از فرزندان دانش آموز مددجویان تحت پوشش (و خرید 10 دستگاه گوشی</a:t>
            </a:r>
            <a:endParaRPr lang="en-US" sz="3200" dirty="0">
              <a:cs typeface="B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quare"/>
          <p:cNvSpPr/>
          <p:nvPr/>
        </p:nvSpPr>
        <p:spPr>
          <a:xfrm>
            <a:off x="9232900" y="4483100"/>
            <a:ext cx="5892800" cy="5892800"/>
          </a:xfrm>
          <a:prstGeom prst="rect">
            <a:avLst/>
          </a:prstGeom>
          <a:solidFill>
            <a:schemeClr val="accent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260" name="Square"/>
          <p:cNvSpPr/>
          <p:nvPr/>
        </p:nvSpPr>
        <p:spPr>
          <a:xfrm>
            <a:off x="8604250" y="3841750"/>
            <a:ext cx="7150100" cy="7150100"/>
          </a:xfrm>
          <a:prstGeom prst="rect">
            <a:avLst/>
          </a:prstGeom>
          <a:ln w="381000">
            <a:solidFill>
              <a:schemeClr val="accent1"/>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solidFill>
                <a:schemeClr val="tx1"/>
              </a:solidFill>
              <a:latin typeface="Arial" panose="020B0604020202020204" pitchFamily="34" charset="0"/>
              <a:cs typeface="Arial" panose="020B0604020202020204" pitchFamily="34" charset="0"/>
            </a:endParaRPr>
          </a:p>
        </p:txBody>
      </p:sp>
      <p:sp>
        <p:nvSpPr>
          <p:cNvPr id="262" name="3750"/>
          <p:cNvSpPr/>
          <p:nvPr/>
        </p:nvSpPr>
        <p:spPr>
          <a:xfrm>
            <a:off x="2300233" y="4323317"/>
            <a:ext cx="4781757"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6400" b="1" cap="all">
                <a:solidFill>
                  <a:srgbClr val="323C40"/>
                </a:solidFill>
                <a:latin typeface="Ubuntu"/>
                <a:ea typeface="Ubuntu"/>
                <a:cs typeface="Ubuntu"/>
                <a:sym typeface="Ubuntu"/>
              </a:defRPr>
            </a:lvl1pPr>
          </a:lstStyle>
          <a:p>
            <a:r>
              <a:rPr lang="fa-IR" sz="4800" dirty="0" smtClean="0">
                <a:cs typeface="B Yekan" panose="00000400000000000000" pitchFamily="2" charset="-78"/>
              </a:rPr>
              <a:t>216 نفر </a:t>
            </a:r>
            <a:r>
              <a:rPr lang="fa-IR" sz="4800" dirty="0">
                <a:cs typeface="B Yekan" panose="00000400000000000000" pitchFamily="2" charset="-78"/>
              </a:rPr>
              <a:t>در </a:t>
            </a:r>
            <a:r>
              <a:rPr lang="fa-IR" sz="4800" dirty="0" smtClean="0">
                <a:cs typeface="B Yekan" panose="00000400000000000000" pitchFamily="2" charset="-78"/>
              </a:rPr>
              <a:t>10جلسه</a:t>
            </a:r>
            <a:endParaRPr lang="fa-IR" sz="4800" dirty="0">
              <a:solidFill>
                <a:schemeClr val="tx1"/>
              </a:solidFill>
              <a:cs typeface="B Yekan" panose="00000400000000000000" pitchFamily="2" charset="-78"/>
            </a:endParaRPr>
          </a:p>
        </p:txBody>
      </p:sp>
      <p:sp>
        <p:nvSpPr>
          <p:cNvPr id="263" name="Customers"/>
          <p:cNvSpPr/>
          <p:nvPr/>
        </p:nvSpPr>
        <p:spPr>
          <a:xfrm>
            <a:off x="3135087" y="5105666"/>
            <a:ext cx="2962454" cy="1107996"/>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952500">
              <a:buClr>
                <a:srgbClr val="E9F6FA"/>
              </a:buClr>
              <a:buFont typeface="Helvetica Neue"/>
              <a:defRPr sz="3000" b="1">
                <a:solidFill>
                  <a:srgbClr val="323C40"/>
                </a:solidFill>
                <a:uFill>
                  <a:solidFill>
                    <a:srgbClr val="323C40"/>
                  </a:solidFill>
                </a:uFill>
                <a:latin typeface="Ubuntu"/>
                <a:ea typeface="Ubuntu"/>
                <a:cs typeface="Ubuntu"/>
                <a:sym typeface="Ubuntu"/>
              </a:defRPr>
            </a:lvl1pPr>
          </a:lstStyle>
          <a:p>
            <a:r>
              <a:rPr lang="fa-IR" sz="3600" dirty="0">
                <a:cs typeface="B Yekan" panose="00000400000000000000" pitchFamily="2" charset="-78"/>
              </a:rPr>
              <a:t>دوره آموزشی مهارتهای زندگی</a:t>
            </a:r>
            <a:endParaRPr sz="3600" dirty="0">
              <a:cs typeface="B Yekan" panose="00000400000000000000" pitchFamily="2" charset="-78"/>
            </a:endParaRPr>
          </a:p>
        </p:txBody>
      </p:sp>
      <p:sp>
        <p:nvSpPr>
          <p:cNvPr id="264" name="2750"/>
          <p:cNvSpPr/>
          <p:nvPr/>
        </p:nvSpPr>
        <p:spPr>
          <a:xfrm>
            <a:off x="17311632" y="8590517"/>
            <a:ext cx="4781758"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6400" b="1" cap="all">
                <a:solidFill>
                  <a:srgbClr val="323C40"/>
                </a:solidFill>
                <a:latin typeface="Ubuntu"/>
                <a:ea typeface="Ubuntu"/>
                <a:cs typeface="Ubuntu"/>
                <a:sym typeface="Ubuntu"/>
              </a:defRPr>
            </a:lvl1pPr>
          </a:lstStyle>
          <a:p>
            <a:r>
              <a:rPr lang="fa-IR" sz="4800" dirty="0" smtClean="0">
                <a:cs typeface="B Yekan" panose="00000400000000000000" pitchFamily="2" charset="-78"/>
              </a:rPr>
              <a:t>285 نفر </a:t>
            </a:r>
            <a:r>
              <a:rPr lang="fa-IR" sz="4800" dirty="0">
                <a:cs typeface="B Yekan" panose="00000400000000000000" pitchFamily="2" charset="-78"/>
              </a:rPr>
              <a:t>در </a:t>
            </a:r>
            <a:r>
              <a:rPr lang="fa-IR" sz="4800" dirty="0" smtClean="0">
                <a:cs typeface="B Yekan" panose="00000400000000000000" pitchFamily="2" charset="-78"/>
              </a:rPr>
              <a:t>12جلسه</a:t>
            </a:r>
            <a:endParaRPr lang="fa-IR" sz="4800" dirty="0">
              <a:solidFill>
                <a:schemeClr val="tx1"/>
              </a:solidFill>
              <a:cs typeface="B Yekan" panose="00000400000000000000" pitchFamily="2" charset="-78"/>
            </a:endParaRPr>
          </a:p>
        </p:txBody>
      </p:sp>
      <p:sp>
        <p:nvSpPr>
          <p:cNvPr id="265" name="Sales"/>
          <p:cNvSpPr/>
          <p:nvPr/>
        </p:nvSpPr>
        <p:spPr>
          <a:xfrm>
            <a:off x="18445210" y="9512112"/>
            <a:ext cx="2698751" cy="1107996"/>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952500">
              <a:buClr>
                <a:srgbClr val="E9F6FA"/>
              </a:buClr>
              <a:buFont typeface="Helvetica Neue"/>
              <a:defRPr sz="3000" b="1">
                <a:solidFill>
                  <a:srgbClr val="323C40"/>
                </a:solidFill>
                <a:uFill>
                  <a:solidFill>
                    <a:srgbClr val="323C40"/>
                  </a:solidFill>
                </a:uFill>
                <a:latin typeface="Ubuntu"/>
                <a:ea typeface="Ubuntu"/>
                <a:cs typeface="Ubuntu"/>
                <a:sym typeface="Ubuntu"/>
              </a:defRPr>
            </a:lvl1pPr>
          </a:lstStyle>
          <a:p>
            <a:r>
              <a:rPr lang="fa-IR" sz="3600" dirty="0">
                <a:cs typeface="B Yekan" panose="00000400000000000000" pitchFamily="2" charset="-78"/>
              </a:rPr>
              <a:t>دوره آموزشی آموزش خانواده</a:t>
            </a:r>
            <a:endParaRPr sz="3600" dirty="0">
              <a:cs typeface="B Yekan" panose="00000400000000000000" pitchFamily="2" charset="-78"/>
            </a:endParaRPr>
          </a:p>
        </p:txBody>
      </p:sp>
      <p:sp>
        <p:nvSpPr>
          <p:cNvPr id="266" name="124000"/>
          <p:cNvSpPr/>
          <p:nvPr/>
        </p:nvSpPr>
        <p:spPr>
          <a:xfrm>
            <a:off x="17241099" y="4323317"/>
            <a:ext cx="4922821"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6400" b="1" cap="all">
                <a:solidFill>
                  <a:srgbClr val="323C40"/>
                </a:solidFill>
                <a:latin typeface="Ubuntu"/>
                <a:ea typeface="Ubuntu"/>
                <a:cs typeface="Ubuntu"/>
                <a:sym typeface="Ubuntu"/>
              </a:defRPr>
            </a:lvl1pPr>
          </a:lstStyle>
          <a:p>
            <a:r>
              <a:rPr lang="fa-IR" sz="4800" dirty="0">
                <a:cs typeface="B Yekan" panose="00000400000000000000" pitchFamily="2" charset="-78"/>
              </a:rPr>
              <a:t>280 نفر در 14 جلسه</a:t>
            </a:r>
            <a:endParaRPr sz="4800" dirty="0">
              <a:solidFill>
                <a:schemeClr val="tx1"/>
              </a:solidFill>
              <a:cs typeface="B Yekan" panose="00000400000000000000" pitchFamily="2" charset="-78"/>
            </a:endParaRPr>
          </a:p>
        </p:txBody>
      </p:sp>
      <p:sp>
        <p:nvSpPr>
          <p:cNvPr id="267" name="Earnings / Mo"/>
          <p:cNvSpPr/>
          <p:nvPr/>
        </p:nvSpPr>
        <p:spPr>
          <a:xfrm>
            <a:off x="18261060" y="5170980"/>
            <a:ext cx="2882901" cy="1107996"/>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52500">
              <a:buClr>
                <a:srgbClr val="E9F6FA"/>
              </a:buClr>
              <a:buFont typeface="Helvetica Neue"/>
              <a:defRPr sz="3000" b="1">
                <a:solidFill>
                  <a:srgbClr val="323C40"/>
                </a:solidFill>
                <a:uFill>
                  <a:solidFill>
                    <a:srgbClr val="323C40"/>
                  </a:solidFill>
                </a:uFill>
                <a:latin typeface="Ubuntu"/>
                <a:ea typeface="Ubuntu"/>
                <a:cs typeface="Ubuntu"/>
                <a:sym typeface="Ubuntu"/>
              </a:defRPr>
            </a:lvl1pPr>
          </a:lstStyle>
          <a:p>
            <a:r>
              <a:rPr lang="fa-IR" sz="3600" dirty="0" smtClean="0">
                <a:cs typeface="B Yekan" panose="00000400000000000000" pitchFamily="2" charset="-78"/>
              </a:rPr>
              <a:t>دوره آموزشی پیش </a:t>
            </a:r>
            <a:r>
              <a:rPr lang="fa-IR" sz="3600" dirty="0">
                <a:cs typeface="B Yekan" panose="00000400000000000000" pitchFamily="2" charset="-78"/>
              </a:rPr>
              <a:t>از ازدواج</a:t>
            </a:r>
            <a:endParaRPr sz="3600" dirty="0">
              <a:solidFill>
                <a:schemeClr val="tx1"/>
              </a:solidFill>
              <a:cs typeface="B Yekan" panose="00000400000000000000" pitchFamily="2" charset="-78"/>
            </a:endParaRPr>
          </a:p>
        </p:txBody>
      </p:sp>
      <p:sp>
        <p:nvSpPr>
          <p:cNvPr id="268" name="1350"/>
          <p:cNvSpPr/>
          <p:nvPr/>
        </p:nvSpPr>
        <p:spPr>
          <a:xfrm>
            <a:off x="2842421" y="8590518"/>
            <a:ext cx="3621184"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1155700">
              <a:defRPr sz="6400" b="1" cap="all">
                <a:solidFill>
                  <a:srgbClr val="323C40"/>
                </a:solidFill>
                <a:latin typeface="Ubuntu"/>
                <a:ea typeface="Ubuntu"/>
                <a:cs typeface="Ubuntu"/>
                <a:sym typeface="Ubuntu"/>
              </a:defRPr>
            </a:lvl1pPr>
          </a:lstStyle>
          <a:p>
            <a:r>
              <a:rPr lang="fa-IR" sz="4800" dirty="0">
                <a:cs typeface="B Yekan" panose="00000400000000000000" pitchFamily="2" charset="-78"/>
              </a:rPr>
              <a:t>هر کدام </a:t>
            </a:r>
            <a:r>
              <a:rPr lang="fa-IR" sz="4800" dirty="0" smtClean="0">
                <a:cs typeface="B Yekan" panose="00000400000000000000" pitchFamily="2" charset="-78"/>
              </a:rPr>
              <a:t>2 مورد</a:t>
            </a:r>
            <a:endParaRPr sz="4800" dirty="0">
              <a:cs typeface="B Yekan" panose="00000400000000000000" pitchFamily="2" charset="-78"/>
            </a:endParaRPr>
          </a:p>
        </p:txBody>
      </p:sp>
      <p:sp>
        <p:nvSpPr>
          <p:cNvPr id="269" name="Completed Works"/>
          <p:cNvSpPr/>
          <p:nvPr/>
        </p:nvSpPr>
        <p:spPr>
          <a:xfrm>
            <a:off x="3135087" y="9425028"/>
            <a:ext cx="2962453" cy="1107996"/>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952500">
              <a:buClr>
                <a:srgbClr val="E9F6FA"/>
              </a:buClr>
              <a:buFont typeface="Helvetica Neue"/>
              <a:defRPr sz="3000" b="1">
                <a:solidFill>
                  <a:srgbClr val="323C40"/>
                </a:solidFill>
                <a:uFill>
                  <a:solidFill>
                    <a:srgbClr val="323C40"/>
                  </a:solidFill>
                </a:uFill>
                <a:latin typeface="Ubuntu"/>
                <a:ea typeface="Ubuntu"/>
                <a:cs typeface="Ubuntu"/>
                <a:sym typeface="Ubuntu"/>
              </a:defRPr>
            </a:lvl1pPr>
          </a:lstStyle>
          <a:p>
            <a:r>
              <a:rPr lang="fa-IR" sz="3600" dirty="0">
                <a:cs typeface="B Yekan" panose="00000400000000000000" pitchFamily="2" charset="-78"/>
              </a:rPr>
              <a:t>گروه همیار و پروژه همیاران</a:t>
            </a:r>
            <a:endParaRPr sz="3600" dirty="0">
              <a:cs typeface="B Yekan" panose="00000400000000000000" pitchFamily="2" charset="-78"/>
            </a:endParaRPr>
          </a:p>
        </p:txBody>
      </p:sp>
      <p:sp>
        <p:nvSpPr>
          <p:cNvPr id="270" name="Line"/>
          <p:cNvSpPr/>
          <p:nvPr/>
        </p:nvSpPr>
        <p:spPr>
          <a:xfrm flipH="1">
            <a:off x="2354183" y="7150100"/>
            <a:ext cx="4630276" cy="0"/>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271" name="Line"/>
          <p:cNvSpPr/>
          <p:nvPr/>
        </p:nvSpPr>
        <p:spPr>
          <a:xfrm flipH="1">
            <a:off x="17403684" y="7150100"/>
            <a:ext cx="4597656" cy="0"/>
          </a:xfrm>
          <a:prstGeom prst="line">
            <a:avLst/>
          </a:prstGeom>
          <a:ln w="50800">
            <a:solidFill>
              <a:schemeClr val="accent4"/>
            </a:solidFill>
            <a:custDash>
              <a:ds d="200000" sp="200000"/>
            </a:custDash>
            <a:miter lim="400000"/>
          </a:ln>
        </p:spPr>
        <p:txBody>
          <a:bodyPr lIns="50800" tIns="50800" rIns="50800" bIns="50800" anchor="ct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272" name="8"/>
          <p:cNvSpPr/>
          <p:nvPr/>
        </p:nvSpPr>
        <p:spPr>
          <a:xfrm>
            <a:off x="9797144" y="5709402"/>
            <a:ext cx="4898570"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1155700">
              <a:lnSpc>
                <a:spcPct val="1000"/>
              </a:lnSpc>
              <a:defRPr sz="28800" cap="all">
                <a:solidFill>
                  <a:srgbClr val="323C40"/>
                </a:solidFill>
                <a:latin typeface="Ubuntu Medium"/>
                <a:ea typeface="Ubuntu Medium"/>
                <a:cs typeface="Ubuntu Medium"/>
                <a:sym typeface="Ubuntu Medium"/>
              </a:defRPr>
            </a:lvl1pPr>
          </a:lstStyle>
          <a:p>
            <a:pPr>
              <a:lnSpc>
                <a:spcPct val="100000"/>
              </a:lnSpc>
            </a:pPr>
            <a:r>
              <a:rPr lang="fa-IR" sz="7200" dirty="0" smtClean="0">
                <a:solidFill>
                  <a:schemeClr val="tx1"/>
                </a:solidFill>
                <a:cs typeface="B Yekan" panose="00000400000000000000" pitchFamily="2" charset="-78"/>
              </a:rPr>
              <a:t>امور پیشگیری</a:t>
            </a:r>
            <a:endParaRPr sz="7200" dirty="0">
              <a:solidFill>
                <a:schemeClr val="tx1"/>
              </a:solidFill>
              <a:cs typeface="B Yekan" panose="00000400000000000000" pitchFamily="2" charset="-78"/>
            </a:endParaRPr>
          </a:p>
        </p:txBody>
      </p:sp>
      <p:sp>
        <p:nvSpPr>
          <p:cNvPr id="273" name="EIGHT YEARS…"/>
          <p:cNvSpPr/>
          <p:nvPr/>
        </p:nvSpPr>
        <p:spPr>
          <a:xfrm>
            <a:off x="10053709" y="7989748"/>
            <a:ext cx="4257577" cy="2215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p>
            <a:pPr defTabSz="1155700">
              <a:defRPr sz="3000" b="1">
                <a:solidFill>
                  <a:srgbClr val="323C40"/>
                </a:solidFill>
                <a:latin typeface="Ubuntu"/>
                <a:ea typeface="Ubuntu"/>
                <a:cs typeface="Ubuntu"/>
                <a:sym typeface="Ubuntu"/>
              </a:defRPr>
            </a:pPr>
            <a:r>
              <a:rPr lang="fa-IR" sz="4800" dirty="0" smtClean="0">
                <a:solidFill>
                  <a:schemeClr val="tx1"/>
                </a:solidFill>
                <a:cs typeface="B Yekan" panose="00000400000000000000" pitchFamily="2" charset="-78"/>
              </a:rPr>
              <a:t>همکاران حوزه</a:t>
            </a:r>
            <a:endParaRPr sz="4800" dirty="0">
              <a:solidFill>
                <a:schemeClr val="tx1"/>
              </a:solidFill>
              <a:cs typeface="B Yekan" panose="00000400000000000000" pitchFamily="2" charset="-78"/>
            </a:endParaRPr>
          </a:p>
          <a:p>
            <a:pPr defTabSz="1155700">
              <a:defRPr sz="3000">
                <a:solidFill>
                  <a:srgbClr val="323C40"/>
                </a:solidFill>
                <a:latin typeface="Ubuntu"/>
                <a:ea typeface="Ubuntu"/>
                <a:cs typeface="Ubuntu"/>
                <a:sym typeface="Ubuntu"/>
              </a:defRPr>
            </a:pPr>
            <a:r>
              <a:rPr lang="fa-IR" sz="4800" dirty="0" smtClean="0">
                <a:solidFill>
                  <a:schemeClr val="tx1"/>
                </a:solidFill>
                <a:cs typeface="B Yekan" panose="00000400000000000000" pitchFamily="2" charset="-78"/>
              </a:rPr>
              <a:t>یونس کبابی قیاسی</a:t>
            </a:r>
          </a:p>
          <a:p>
            <a:pPr defTabSz="1155700">
              <a:defRPr sz="3000">
                <a:solidFill>
                  <a:srgbClr val="323C40"/>
                </a:solidFill>
                <a:latin typeface="Ubuntu"/>
                <a:ea typeface="Ubuntu"/>
                <a:cs typeface="Ubuntu"/>
                <a:sym typeface="Ubuntu"/>
              </a:defRPr>
            </a:pPr>
            <a:r>
              <a:rPr lang="fa-IR" sz="4800" dirty="0" smtClean="0">
                <a:solidFill>
                  <a:schemeClr val="tx1"/>
                </a:solidFill>
                <a:cs typeface="B Yekan" panose="00000400000000000000" pitchFamily="2" charset="-78"/>
              </a:rPr>
              <a:t>حامد احمدی</a:t>
            </a:r>
            <a:endParaRPr sz="4800" dirty="0">
              <a:solidFill>
                <a:schemeClr val="tx1"/>
              </a:solidFill>
              <a:cs typeface="B Yekan" panose="00000400000000000000" pitchFamily="2" charset="-78"/>
            </a:endParaRPr>
          </a:p>
        </p:txBody>
      </p:sp>
      <p:grpSp>
        <p:nvGrpSpPr>
          <p:cNvPr id="2" name="Group 1">
            <a:extLst>
              <a:ext uri="{FF2B5EF4-FFF2-40B4-BE49-F238E27FC236}">
                <a16:creationId xmlns="" xmlns:a16="http://schemas.microsoft.com/office/drawing/2014/main" id="{42FD3645-EE31-8F45-9140-D86CDBC7BE3C}"/>
              </a:ext>
            </a:extLst>
          </p:cNvPr>
          <p:cNvGrpSpPr/>
          <p:nvPr/>
        </p:nvGrpSpPr>
        <p:grpSpPr>
          <a:xfrm>
            <a:off x="11545738" y="7134375"/>
            <a:ext cx="1257302" cy="266702"/>
            <a:chOff x="11545738" y="8375352"/>
            <a:chExt cx="1257302" cy="266702"/>
          </a:xfrm>
        </p:grpSpPr>
        <p:sp>
          <p:nvSpPr>
            <p:cNvPr id="274" name="Line"/>
            <p:cNvSpPr/>
            <p:nvPr/>
          </p:nvSpPr>
          <p:spPr>
            <a:xfrm>
              <a:off x="11545738" y="8375352"/>
              <a:ext cx="197233"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275" name="Line"/>
            <p:cNvSpPr/>
            <p:nvPr/>
          </p:nvSpPr>
          <p:spPr>
            <a:xfrm>
              <a:off x="11810755" y="8375352"/>
              <a:ext cx="197233"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276" name="Line"/>
            <p:cNvSpPr/>
            <p:nvPr/>
          </p:nvSpPr>
          <p:spPr>
            <a:xfrm>
              <a:off x="12075772" y="8375352"/>
              <a:ext cx="197233"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277" name="Line"/>
            <p:cNvSpPr/>
            <p:nvPr/>
          </p:nvSpPr>
          <p:spPr>
            <a:xfrm>
              <a:off x="12340789" y="8375352"/>
              <a:ext cx="197234"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sp>
          <p:nvSpPr>
            <p:cNvPr id="278" name="Line"/>
            <p:cNvSpPr/>
            <p:nvPr/>
          </p:nvSpPr>
          <p:spPr>
            <a:xfrm>
              <a:off x="12605806" y="8375352"/>
              <a:ext cx="197234" cy="266702"/>
            </a:xfrm>
            <a:prstGeom prst="line">
              <a:avLst/>
            </a:prstGeom>
            <a:noFill/>
            <a:ln w="88900" cap="flat">
              <a:solidFill>
                <a:schemeClr val="accent6"/>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dirty="0">
                <a:solidFill>
                  <a:schemeClr val="tx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aster">
  <a:themeElements>
    <a:clrScheme name="Custom 20">
      <a:dk1>
        <a:srgbClr val="323C40"/>
      </a:dk1>
      <a:lt1>
        <a:srgbClr val="FFFFFF"/>
      </a:lt1>
      <a:dk2>
        <a:srgbClr val="323C40"/>
      </a:dk2>
      <a:lt2>
        <a:srgbClr val="FEFEFE"/>
      </a:lt2>
      <a:accent1>
        <a:srgbClr val="FFE6C3"/>
      </a:accent1>
      <a:accent2>
        <a:srgbClr val="FEFEFE"/>
      </a:accent2>
      <a:accent3>
        <a:srgbClr val="F4F4F4"/>
      </a:accent3>
      <a:accent4>
        <a:srgbClr val="E1E1E3"/>
      </a:accent4>
      <a:accent5>
        <a:srgbClr val="C4C2C2"/>
      </a:accent5>
      <a:accent6>
        <a:srgbClr val="323C40"/>
      </a:accent6>
      <a:hlink>
        <a:srgbClr val="C4C2C2"/>
      </a:hlink>
      <a:folHlink>
        <a:srgbClr val="F4F4F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596</TotalTime>
  <Words>1501</Words>
  <Application>Microsoft Office PowerPoint</Application>
  <PresentationFormat>Custom</PresentationFormat>
  <Paragraphs>288</Paragraphs>
  <Slides>23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B Yekan</vt:lpstr>
      <vt:lpstr>Calibri</vt:lpstr>
      <vt:lpstr>Gill Sans</vt:lpstr>
      <vt:lpstr>Helvetica</vt:lpstr>
      <vt:lpstr>Helvetica Neue</vt:lpstr>
      <vt:lpstr>Helvetica Neue UltraLight</vt:lpstr>
      <vt:lpstr>IranNastaliq</vt:lpstr>
      <vt:lpstr>Lucida Grande</vt:lpstr>
      <vt:lpstr>Ubuntu</vt:lpstr>
      <vt:lpstr>Ubuntu Medium</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153</cp:revision>
  <dcterms:modified xsi:type="dcterms:W3CDTF">2022-02-16T08:41:19Z</dcterms:modified>
</cp:coreProperties>
</file>