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5" r:id="rId7"/>
    <p:sldId id="261" r:id="rId8"/>
    <p:sldId id="266" r:id="rId9"/>
    <p:sldId id="262"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1" d="100"/>
          <a:sy n="61" d="100"/>
        </p:scale>
        <p:origin x="102" y="11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2/19/2022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4600" y="2404534"/>
            <a:ext cx="8029403" cy="1646302"/>
          </a:xfrm>
        </p:spPr>
        <p:txBody>
          <a:bodyPr/>
          <a:lstStyle/>
          <a:p>
            <a:r>
              <a:rPr lang="fa-IR" sz="4800" dirty="0" smtClean="0">
                <a:cs typeface="B Titr" panose="00000700000000000000" pitchFamily="2" charset="-78"/>
              </a:rPr>
              <a:t>عملکرد اداره بهزیستی شهرستان جلفا</a:t>
            </a:r>
            <a:endParaRPr lang="en-US" sz="4800" dirty="0">
              <a:cs typeface="B Titr" panose="00000700000000000000" pitchFamily="2" charset="-78"/>
            </a:endParaRPr>
          </a:p>
        </p:txBody>
      </p:sp>
      <p:sp>
        <p:nvSpPr>
          <p:cNvPr id="3" name="Subtitle 2"/>
          <p:cNvSpPr>
            <a:spLocks noGrp="1"/>
          </p:cNvSpPr>
          <p:nvPr>
            <p:ph type="subTitle" idx="1"/>
          </p:nvPr>
        </p:nvSpPr>
        <p:spPr>
          <a:xfrm>
            <a:off x="1507067" y="4050833"/>
            <a:ext cx="7766936" cy="1118067"/>
          </a:xfrm>
        </p:spPr>
        <p:txBody>
          <a:bodyPr>
            <a:normAutofit/>
          </a:bodyPr>
          <a:lstStyle/>
          <a:p>
            <a:pPr algn="ctr"/>
            <a:r>
              <a:rPr lang="fa-IR" sz="4400" dirty="0" smtClean="0">
                <a:cs typeface="B Titr" panose="00000700000000000000" pitchFamily="2" charset="-78"/>
              </a:rPr>
              <a:t>1400</a:t>
            </a:r>
            <a:endParaRPr lang="en-US" sz="4400" dirty="0">
              <a:cs typeface="B Titr" panose="00000700000000000000" pitchFamily="2" charset="-78"/>
            </a:endParaRPr>
          </a:p>
        </p:txBody>
      </p:sp>
    </p:spTree>
    <p:extLst>
      <p:ext uri="{BB962C8B-B14F-4D97-AF65-F5344CB8AC3E}">
        <p14:creationId xmlns:p14="http://schemas.microsoft.com/office/powerpoint/2010/main" val="4034527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8642" y="321880"/>
            <a:ext cx="8596668" cy="2628899"/>
          </a:xfrm>
        </p:spPr>
        <p:txBody>
          <a:bodyPr>
            <a:normAutofit/>
          </a:bodyPr>
          <a:lstStyle/>
          <a:p>
            <a:pPr algn="r"/>
            <a:r>
              <a:rPr lang="fa-IR" sz="3200" dirty="0" smtClean="0">
                <a:cs typeface="B Titr" panose="00000700000000000000" pitchFamily="2" charset="-78"/>
              </a:rPr>
              <a:t>اشتغال</a:t>
            </a:r>
            <a:r>
              <a:rPr lang="fa-IR" sz="3200" dirty="0" smtClean="0"/>
              <a:t> </a:t>
            </a:r>
            <a:r>
              <a:rPr lang="fa-IR" dirty="0" smtClean="0"/>
              <a:t/>
            </a:r>
            <a:br>
              <a:rPr lang="fa-IR" dirty="0" smtClean="0"/>
            </a:br>
            <a:r>
              <a:rPr lang="fa-IR" dirty="0"/>
              <a:t/>
            </a:r>
            <a:br>
              <a:rPr lang="fa-IR" dirty="0"/>
            </a:br>
            <a:r>
              <a:rPr lang="fa-IR" sz="2000" b="1" dirty="0" smtClean="0">
                <a:solidFill>
                  <a:schemeClr val="tx1"/>
                </a:solidFill>
                <a:cs typeface="B Nazanin" panose="00000400000000000000" pitchFamily="2" charset="-78"/>
              </a:rPr>
              <a:t>پرداخت تسهیلات اشتغالزایی مبلغ 30/000/000/000 ریال</a:t>
            </a:r>
            <a:br>
              <a:rPr lang="fa-IR" sz="2000" b="1" dirty="0" smtClean="0">
                <a:solidFill>
                  <a:schemeClr val="tx1"/>
                </a:solidFill>
                <a:cs typeface="B Nazanin" panose="00000400000000000000" pitchFamily="2" charset="-78"/>
              </a:rPr>
            </a:br>
            <a:r>
              <a:rPr lang="fa-IR" sz="2000" b="1" dirty="0" smtClean="0">
                <a:solidFill>
                  <a:schemeClr val="tx1"/>
                </a:solidFill>
                <a:cs typeface="B Nazanin" panose="00000400000000000000" pitchFamily="2" charset="-78"/>
              </a:rPr>
              <a:t>پرداخت بیمه خویش فرمایی و کارفرمایی </a:t>
            </a:r>
            <a:br>
              <a:rPr lang="fa-IR" sz="2000" b="1" dirty="0" smtClean="0">
                <a:solidFill>
                  <a:schemeClr val="tx1"/>
                </a:solidFill>
                <a:cs typeface="B Nazanin" panose="00000400000000000000" pitchFamily="2" charset="-78"/>
              </a:rPr>
            </a:br>
            <a:r>
              <a:rPr lang="fa-IR" sz="2000" b="1" dirty="0" smtClean="0">
                <a:solidFill>
                  <a:schemeClr val="tx1"/>
                </a:solidFill>
                <a:cs typeface="B Nazanin" panose="00000400000000000000" pitchFamily="2" charset="-78"/>
              </a:rPr>
              <a:t>پرداخت کمک هزینه جبران کارایی 460/000/000 </a:t>
            </a:r>
            <a:r>
              <a:rPr lang="fa-IR" sz="2000" b="1" dirty="0" smtClean="0">
                <a:solidFill>
                  <a:schemeClr val="tx1"/>
                </a:solidFill>
                <a:cs typeface="B Nazanin" panose="00000400000000000000" pitchFamily="2" charset="-78"/>
              </a:rPr>
              <a:t>ریال به 12 نفر</a:t>
            </a:r>
            <a:endParaRPr lang="en-US" sz="2000" b="1" dirty="0">
              <a:solidFill>
                <a:schemeClr val="tx1"/>
              </a:solidFill>
              <a:cs typeface="B Nazanin" panose="00000400000000000000" pitchFamily="2" charset="-78"/>
            </a:endParaRPr>
          </a:p>
        </p:txBody>
      </p:sp>
      <p:sp>
        <p:nvSpPr>
          <p:cNvPr id="3" name="Rectangle 2"/>
          <p:cNvSpPr/>
          <p:nvPr/>
        </p:nvSpPr>
        <p:spPr>
          <a:xfrm>
            <a:off x="1890924" y="3616359"/>
            <a:ext cx="7646276" cy="1446550"/>
          </a:xfrm>
          <a:prstGeom prst="rect">
            <a:avLst/>
          </a:prstGeom>
        </p:spPr>
        <p:txBody>
          <a:bodyPr wrap="square">
            <a:spAutoFit/>
          </a:bodyPr>
          <a:lstStyle/>
          <a:p>
            <a:pPr algn="r" rtl="1"/>
            <a:r>
              <a:rPr lang="fa-IR" sz="3200" dirty="0">
                <a:solidFill>
                  <a:srgbClr val="92D050"/>
                </a:solidFill>
                <a:cs typeface="B Titr" panose="00000700000000000000" pitchFamily="2" charset="-78"/>
              </a:rPr>
              <a:t>مسکن</a:t>
            </a:r>
            <a:r>
              <a:rPr lang="fa-IR" dirty="0">
                <a:cs typeface="B Nazanin" panose="00000400000000000000" pitchFamily="2" charset="-78"/>
              </a:rPr>
              <a:t/>
            </a:r>
            <a:br>
              <a:rPr lang="fa-IR" dirty="0">
                <a:cs typeface="B Nazanin" panose="00000400000000000000" pitchFamily="2" charset="-78"/>
              </a:rPr>
            </a:br>
            <a:r>
              <a:rPr lang="fa-IR" dirty="0">
                <a:cs typeface="B Nazanin" panose="00000400000000000000" pitchFamily="2" charset="-78"/>
              </a:rPr>
              <a:t> </a:t>
            </a:r>
            <a:br>
              <a:rPr lang="fa-IR" dirty="0">
                <a:cs typeface="B Nazanin" panose="00000400000000000000" pitchFamily="2" charset="-78"/>
              </a:rPr>
            </a:br>
            <a:r>
              <a:rPr lang="fa-IR" sz="2000" b="1" dirty="0">
                <a:cs typeface="B Nazanin" panose="00000400000000000000" pitchFamily="2" charset="-78"/>
              </a:rPr>
              <a:t>واگذاری 5 واحد مسکن معلولین و مددجویان با اعتبار  3400000000 </a:t>
            </a:r>
            <a:r>
              <a:rPr lang="fa-IR" sz="2000" b="1" dirty="0" smtClean="0">
                <a:cs typeface="B Nazanin" panose="00000400000000000000" pitchFamily="2" charset="-78"/>
              </a:rPr>
              <a:t>ریال</a:t>
            </a:r>
          </a:p>
          <a:p>
            <a:pPr algn="r" rtl="1"/>
            <a:endParaRPr lang="en-US" dirty="0"/>
          </a:p>
        </p:txBody>
      </p:sp>
    </p:spTree>
    <p:extLst>
      <p:ext uri="{BB962C8B-B14F-4D97-AF65-F5344CB8AC3E}">
        <p14:creationId xmlns:p14="http://schemas.microsoft.com/office/powerpoint/2010/main" val="8617508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46767" y="410634"/>
            <a:ext cx="7766936" cy="999066"/>
          </a:xfrm>
        </p:spPr>
        <p:txBody>
          <a:bodyPr/>
          <a:lstStyle/>
          <a:p>
            <a:r>
              <a:rPr lang="fa-IR" sz="3200" dirty="0" smtClean="0">
                <a:cs typeface="B Titr" panose="00000700000000000000" pitchFamily="2" charset="-78"/>
              </a:rPr>
              <a:t>واحد امور توانبخشی</a:t>
            </a:r>
            <a:endParaRPr lang="en-US" sz="3200" dirty="0">
              <a:cs typeface="B Titr" panose="00000700000000000000" pitchFamily="2" charset="-78"/>
            </a:endParaRPr>
          </a:p>
        </p:txBody>
      </p:sp>
      <p:sp>
        <p:nvSpPr>
          <p:cNvPr id="3" name="Subtitle 2"/>
          <p:cNvSpPr>
            <a:spLocks noGrp="1"/>
          </p:cNvSpPr>
          <p:nvPr>
            <p:ph type="subTitle" idx="1"/>
          </p:nvPr>
        </p:nvSpPr>
        <p:spPr>
          <a:xfrm>
            <a:off x="1507067" y="1797270"/>
            <a:ext cx="7766936" cy="4303986"/>
          </a:xfrm>
        </p:spPr>
        <p:txBody>
          <a:bodyPr>
            <a:noAutofit/>
          </a:bodyPr>
          <a:lstStyle/>
          <a:p>
            <a:pPr algn="just" rtl="1"/>
            <a:r>
              <a:rPr lang="fa-IR" sz="2000" b="1" dirty="0"/>
              <a:t> </a:t>
            </a:r>
            <a:r>
              <a:rPr lang="fa-IR" sz="2000" b="1" dirty="0" smtClean="0">
                <a:cs typeface="B Nazanin" panose="00000400000000000000" pitchFamily="2" charset="-78"/>
              </a:rPr>
              <a:t>تعداد افراد دارای معلولیت ثبت </a:t>
            </a:r>
            <a:r>
              <a:rPr lang="fa-IR" sz="2000" b="1" dirty="0">
                <a:cs typeface="B Nazanin" panose="00000400000000000000" pitchFamily="2" charset="-78"/>
              </a:rPr>
              <a:t>شده </a:t>
            </a:r>
            <a:r>
              <a:rPr lang="fa-IR" sz="2000" b="1" dirty="0" smtClean="0">
                <a:cs typeface="B Nazanin" panose="00000400000000000000" pitchFamily="2" charset="-78"/>
              </a:rPr>
              <a:t>این شهرستان </a:t>
            </a:r>
            <a:r>
              <a:rPr lang="fa-IR" sz="2000" b="1" dirty="0">
                <a:cs typeface="B Nazanin" panose="00000400000000000000" pitchFamily="2" charset="-78"/>
              </a:rPr>
              <a:t>1054 </a:t>
            </a:r>
            <a:r>
              <a:rPr lang="fa-IR" sz="2000" b="1" dirty="0" smtClean="0">
                <a:cs typeface="B Nazanin" panose="00000400000000000000" pitchFamily="2" charset="-78"/>
              </a:rPr>
              <a:t>نفر می باشد.</a:t>
            </a:r>
            <a:endParaRPr lang="en-US" sz="2000" dirty="0">
              <a:cs typeface="B Nazanin" panose="00000400000000000000" pitchFamily="2" charset="-78"/>
            </a:endParaRPr>
          </a:p>
          <a:p>
            <a:pPr algn="just" rtl="1"/>
            <a:r>
              <a:rPr lang="fa-IR" sz="2000" b="1" dirty="0" smtClean="0">
                <a:cs typeface="B Nazanin" panose="00000400000000000000" pitchFamily="2" charset="-78"/>
              </a:rPr>
              <a:t>تعداد پرونده به تفکیک معلولیت:</a:t>
            </a:r>
          </a:p>
          <a:p>
            <a:pPr algn="just" rtl="1"/>
            <a:r>
              <a:rPr lang="fa-IR" sz="2000" b="1" dirty="0" smtClean="0">
                <a:cs typeface="B Nazanin" panose="00000400000000000000" pitchFamily="2" charset="-78"/>
              </a:rPr>
              <a:t>جسمی </a:t>
            </a:r>
            <a:r>
              <a:rPr lang="fa-IR" sz="2000" b="1" dirty="0">
                <a:cs typeface="B Nazanin" panose="00000400000000000000" pitchFamily="2" charset="-78"/>
              </a:rPr>
              <a:t>حرکتی </a:t>
            </a:r>
            <a:r>
              <a:rPr lang="fa-IR" sz="2000" b="1" dirty="0" smtClean="0">
                <a:cs typeface="B Nazanin" panose="00000400000000000000" pitchFamily="2" charset="-78"/>
              </a:rPr>
              <a:t>394 نفر</a:t>
            </a:r>
          </a:p>
          <a:p>
            <a:pPr algn="just" rtl="1"/>
            <a:r>
              <a:rPr lang="fa-IR" sz="2000" b="1" dirty="0" smtClean="0">
                <a:cs typeface="B Nazanin" panose="00000400000000000000" pitchFamily="2" charset="-78"/>
              </a:rPr>
              <a:t> ذهنی 277 نفر</a:t>
            </a:r>
          </a:p>
          <a:p>
            <a:pPr algn="just" rtl="1"/>
            <a:r>
              <a:rPr lang="fa-IR" sz="2000" b="1" dirty="0" smtClean="0">
                <a:cs typeface="B Nazanin" panose="00000400000000000000" pitchFamily="2" charset="-78"/>
              </a:rPr>
              <a:t>روانی </a:t>
            </a:r>
            <a:r>
              <a:rPr lang="fa-IR" sz="2000" b="1" dirty="0">
                <a:cs typeface="B Nazanin" panose="00000400000000000000" pitchFamily="2" charset="-78"/>
              </a:rPr>
              <a:t>مذمن </a:t>
            </a:r>
            <a:r>
              <a:rPr lang="fa-IR" sz="2000" b="1" dirty="0" smtClean="0">
                <a:cs typeface="B Nazanin" panose="00000400000000000000" pitchFamily="2" charset="-78"/>
              </a:rPr>
              <a:t>41 نفر</a:t>
            </a:r>
          </a:p>
          <a:p>
            <a:pPr algn="just" rtl="1"/>
            <a:r>
              <a:rPr lang="fa-IR" sz="2000" b="1" dirty="0" smtClean="0">
                <a:cs typeface="B Nazanin" panose="00000400000000000000" pitchFamily="2" charset="-78"/>
              </a:rPr>
              <a:t> بینایی97 نفر</a:t>
            </a:r>
          </a:p>
          <a:p>
            <a:pPr algn="just" rtl="1"/>
            <a:r>
              <a:rPr lang="fa-IR" sz="2000" b="1" dirty="0" smtClean="0">
                <a:cs typeface="B Nazanin" panose="00000400000000000000" pitchFamily="2" charset="-78"/>
              </a:rPr>
              <a:t>شنوایی</a:t>
            </a:r>
            <a:r>
              <a:rPr lang="fa-IR" sz="2000" b="1" dirty="0">
                <a:cs typeface="B Nazanin" panose="00000400000000000000" pitchFamily="2" charset="-78"/>
              </a:rPr>
              <a:t>157 نفر</a:t>
            </a:r>
          </a:p>
          <a:p>
            <a:pPr algn="just" rtl="1"/>
            <a:r>
              <a:rPr lang="fa-IR" sz="2000" b="1" dirty="0" smtClean="0">
                <a:cs typeface="B Nazanin" panose="00000400000000000000" pitchFamily="2" charset="-78"/>
              </a:rPr>
              <a:t>صوت </a:t>
            </a:r>
            <a:r>
              <a:rPr lang="fa-IR" sz="2000" b="1" dirty="0">
                <a:cs typeface="B Nazanin" panose="00000400000000000000" pitchFamily="2" charset="-78"/>
              </a:rPr>
              <a:t>و گفتار </a:t>
            </a:r>
            <a:r>
              <a:rPr lang="fa-IR" sz="2000" b="1" dirty="0" smtClean="0">
                <a:cs typeface="B Nazanin" panose="00000400000000000000" pitchFamily="2" charset="-78"/>
              </a:rPr>
              <a:t>88 نفر</a:t>
            </a:r>
            <a:endParaRPr lang="en-US" sz="2000" dirty="0"/>
          </a:p>
        </p:txBody>
      </p:sp>
    </p:spTree>
    <p:extLst>
      <p:ext uri="{BB962C8B-B14F-4D97-AF65-F5344CB8AC3E}">
        <p14:creationId xmlns:p14="http://schemas.microsoft.com/office/powerpoint/2010/main" val="1178121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9135" y="198967"/>
            <a:ext cx="8596668" cy="880533"/>
          </a:xfrm>
        </p:spPr>
        <p:txBody>
          <a:bodyPr>
            <a:normAutofit/>
          </a:bodyPr>
          <a:lstStyle/>
          <a:p>
            <a:pPr algn="r"/>
            <a:r>
              <a:rPr lang="fa-IR" sz="3200" dirty="0" smtClean="0">
                <a:cs typeface="B Titr" panose="00000700000000000000" pitchFamily="2" charset="-78"/>
              </a:rPr>
              <a:t>خدمات ارائه شده سال 1400</a:t>
            </a:r>
            <a:endParaRPr lang="en-US" sz="3200" dirty="0">
              <a:cs typeface="B Titr" panose="00000700000000000000" pitchFamily="2" charset="-78"/>
            </a:endParaRPr>
          </a:p>
        </p:txBody>
      </p:sp>
      <p:sp>
        <p:nvSpPr>
          <p:cNvPr id="3" name="Text Placeholder 2"/>
          <p:cNvSpPr>
            <a:spLocks noGrp="1"/>
          </p:cNvSpPr>
          <p:nvPr>
            <p:ph type="body" idx="1"/>
          </p:nvPr>
        </p:nvSpPr>
        <p:spPr>
          <a:xfrm>
            <a:off x="677335" y="1244600"/>
            <a:ext cx="8596668" cy="5130800"/>
          </a:xfrm>
        </p:spPr>
        <p:txBody>
          <a:bodyPr>
            <a:normAutofit/>
          </a:bodyPr>
          <a:lstStyle/>
          <a:p>
            <a:pPr algn="r"/>
            <a:r>
              <a:rPr lang="fa-IR" dirty="0" smtClean="0">
                <a:cs typeface="B Nazanin" panose="00000400000000000000" pitchFamily="2" charset="-78"/>
              </a:rPr>
              <a:t>پرداخت کمک </a:t>
            </a:r>
            <a:r>
              <a:rPr lang="fa-IR" dirty="0">
                <a:cs typeface="B Nazanin" panose="00000400000000000000" pitchFamily="2" charset="-78"/>
              </a:rPr>
              <a:t>هزینه ضروری </a:t>
            </a:r>
            <a:r>
              <a:rPr lang="fa-IR" dirty="0" smtClean="0">
                <a:cs typeface="B Nazanin" panose="00000400000000000000" pitchFamily="2" charset="-78"/>
              </a:rPr>
              <a:t>مبلغ 44000000 ریال</a:t>
            </a:r>
            <a:endParaRPr lang="en-US" dirty="0" smtClean="0">
              <a:cs typeface="B Nazanin" panose="00000400000000000000" pitchFamily="2" charset="-78"/>
            </a:endParaRPr>
          </a:p>
          <a:p>
            <a:pPr algn="r" rtl="1"/>
            <a:r>
              <a:rPr lang="fa-IR" dirty="0" smtClean="0">
                <a:cs typeface="B Nazanin" panose="00000400000000000000" pitchFamily="2" charset="-78"/>
              </a:rPr>
              <a:t>توانبخشی مبتنی بر جامعه روستایی</a:t>
            </a:r>
            <a:r>
              <a:rPr lang="en-US" dirty="0" smtClean="0">
                <a:cs typeface="B Nazanin" panose="00000400000000000000" pitchFamily="2" charset="-78"/>
              </a:rPr>
              <a:t> </a:t>
            </a:r>
            <a:r>
              <a:rPr lang="fa-IR" dirty="0" smtClean="0">
                <a:cs typeface="B Nazanin" panose="00000400000000000000" pitchFamily="2" charset="-78"/>
              </a:rPr>
              <a:t>(</a:t>
            </a:r>
            <a:r>
              <a:rPr lang="en-US" dirty="0" smtClean="0">
                <a:cs typeface="B Nazanin" panose="00000400000000000000" pitchFamily="2" charset="-78"/>
              </a:rPr>
              <a:t>CBR</a:t>
            </a:r>
            <a:r>
              <a:rPr lang="fa-IR" dirty="0" smtClean="0">
                <a:cs typeface="B Nazanin" panose="00000400000000000000" pitchFamily="2" charset="-78"/>
              </a:rPr>
              <a:t>)مبلغ 344544000 ریال</a:t>
            </a:r>
            <a:endParaRPr lang="en-US" dirty="0" smtClean="0">
              <a:cs typeface="B Nazanin" panose="00000400000000000000" pitchFamily="2" charset="-78"/>
            </a:endParaRPr>
          </a:p>
          <a:p>
            <a:pPr algn="r"/>
            <a:r>
              <a:rPr lang="fa-IR" dirty="0" smtClean="0">
                <a:cs typeface="B Nazanin" panose="00000400000000000000" pitchFamily="2" charset="-78"/>
              </a:rPr>
              <a:t>پرداخت شهریه دانشجویی مبلغ 80000000 ریال</a:t>
            </a:r>
            <a:endParaRPr lang="en-US" dirty="0" smtClean="0">
              <a:cs typeface="B Nazanin" panose="00000400000000000000" pitchFamily="2" charset="-78"/>
            </a:endParaRPr>
          </a:p>
          <a:p>
            <a:pPr algn="r"/>
            <a:r>
              <a:rPr lang="fa-IR" dirty="0" smtClean="0">
                <a:cs typeface="B Nazanin" panose="00000400000000000000" pitchFamily="2" charset="-78"/>
              </a:rPr>
              <a:t>پرداخت </a:t>
            </a:r>
            <a:r>
              <a:rPr lang="fa-IR" dirty="0">
                <a:cs typeface="B Nazanin" panose="00000400000000000000" pitchFamily="2" charset="-78"/>
              </a:rPr>
              <a:t>کمک هزینه خدمات </a:t>
            </a:r>
            <a:r>
              <a:rPr lang="fa-IR" dirty="0" smtClean="0">
                <a:cs typeface="B Nazanin" panose="00000400000000000000" pitchFamily="2" charset="-78"/>
              </a:rPr>
              <a:t>توانپزشکی مبلغ </a:t>
            </a:r>
            <a:r>
              <a:rPr lang="fa-IR" dirty="0">
                <a:cs typeface="B Nazanin" panose="00000400000000000000" pitchFamily="2" charset="-78"/>
              </a:rPr>
              <a:t>70000000 ریال</a:t>
            </a:r>
            <a:endParaRPr lang="en-US" dirty="0">
              <a:cs typeface="B Nazanin" panose="00000400000000000000" pitchFamily="2" charset="-78"/>
            </a:endParaRPr>
          </a:p>
          <a:p>
            <a:pPr algn="r"/>
            <a:r>
              <a:rPr lang="fa-IR" dirty="0" smtClean="0">
                <a:cs typeface="B Nazanin" panose="00000400000000000000" pitchFamily="2" charset="-78"/>
              </a:rPr>
              <a:t>افراد </a:t>
            </a:r>
            <a:r>
              <a:rPr lang="fa-IR" dirty="0">
                <a:cs typeface="B Nazanin" panose="00000400000000000000" pitchFamily="2" charset="-78"/>
              </a:rPr>
              <a:t>دریافت کننده اندام </a:t>
            </a:r>
            <a:r>
              <a:rPr lang="fa-IR" dirty="0" smtClean="0">
                <a:cs typeface="B Nazanin" panose="00000400000000000000" pitchFamily="2" charset="-78"/>
              </a:rPr>
              <a:t>مصنوعی مبلغ </a:t>
            </a:r>
            <a:r>
              <a:rPr lang="fa-IR" dirty="0">
                <a:cs typeface="B Nazanin" panose="00000400000000000000" pitchFamily="2" charset="-78"/>
              </a:rPr>
              <a:t>270000000 ریال</a:t>
            </a:r>
            <a:endParaRPr lang="en-US" dirty="0">
              <a:cs typeface="B Nazanin" panose="00000400000000000000" pitchFamily="2" charset="-78"/>
            </a:endParaRPr>
          </a:p>
          <a:p>
            <a:pPr algn="r"/>
            <a:r>
              <a:rPr lang="fa-IR" dirty="0" smtClean="0">
                <a:cs typeface="B Nazanin" panose="00000400000000000000" pitchFamily="2" charset="-78"/>
              </a:rPr>
              <a:t>پرداخت کمک </a:t>
            </a:r>
            <a:r>
              <a:rPr lang="fa-IR" dirty="0">
                <a:cs typeface="B Nazanin" panose="00000400000000000000" pitchFamily="2" charset="-78"/>
              </a:rPr>
              <a:t>هزینه کاشت </a:t>
            </a:r>
            <a:r>
              <a:rPr lang="fa-IR" dirty="0" smtClean="0">
                <a:cs typeface="B Nazanin" panose="00000400000000000000" pitchFamily="2" charset="-78"/>
              </a:rPr>
              <a:t>حلزون مبلغ  17000000  </a:t>
            </a:r>
            <a:r>
              <a:rPr lang="fa-IR" dirty="0">
                <a:cs typeface="B Nazanin" panose="00000400000000000000" pitchFamily="2" charset="-78"/>
              </a:rPr>
              <a:t>ریال</a:t>
            </a:r>
            <a:endParaRPr lang="en-US" dirty="0">
              <a:cs typeface="B Nazanin" panose="00000400000000000000" pitchFamily="2" charset="-78"/>
            </a:endParaRPr>
          </a:p>
          <a:p>
            <a:pPr algn="r"/>
            <a:r>
              <a:rPr lang="fa-IR" dirty="0" smtClean="0">
                <a:cs typeface="B Nazanin" panose="00000400000000000000" pitchFamily="2" charset="-78"/>
              </a:rPr>
              <a:t>پرداخت کمک </a:t>
            </a:r>
            <a:r>
              <a:rPr lang="fa-IR" dirty="0">
                <a:cs typeface="B Nazanin" panose="00000400000000000000" pitchFamily="2" charset="-78"/>
              </a:rPr>
              <a:t>هزینه ایاب و </a:t>
            </a:r>
            <a:r>
              <a:rPr lang="fa-IR" dirty="0" smtClean="0">
                <a:cs typeface="B Nazanin" panose="00000400000000000000" pitchFamily="2" charset="-78"/>
              </a:rPr>
              <a:t>ذهاب مبلغ </a:t>
            </a:r>
            <a:r>
              <a:rPr lang="fa-IR" dirty="0">
                <a:cs typeface="B Nazanin" panose="00000400000000000000" pitchFamily="2" charset="-78"/>
              </a:rPr>
              <a:t>131510648 ریال</a:t>
            </a:r>
            <a:endParaRPr lang="en-US" dirty="0">
              <a:cs typeface="B Nazanin" panose="00000400000000000000" pitchFamily="2" charset="-78"/>
            </a:endParaRPr>
          </a:p>
          <a:p>
            <a:pPr algn="r"/>
            <a:r>
              <a:rPr lang="fa-IR" dirty="0" smtClean="0">
                <a:cs typeface="B Nazanin" panose="00000400000000000000" pitchFamily="2" charset="-78"/>
              </a:rPr>
              <a:t>پرداخت کمک </a:t>
            </a:r>
            <a:r>
              <a:rPr lang="fa-IR" dirty="0">
                <a:cs typeface="B Nazanin" panose="00000400000000000000" pitchFamily="2" charset="-78"/>
              </a:rPr>
              <a:t>هزینه مناسب سازی منزل و وسیله نقلیه </a:t>
            </a:r>
            <a:r>
              <a:rPr lang="fa-IR" dirty="0" smtClean="0">
                <a:cs typeface="B Nazanin" panose="00000400000000000000" pitchFamily="2" charset="-78"/>
              </a:rPr>
              <a:t>معلولین مبلغ </a:t>
            </a:r>
            <a:r>
              <a:rPr lang="fa-IR" dirty="0">
                <a:cs typeface="B Nazanin" panose="00000400000000000000" pitchFamily="2" charset="-78"/>
              </a:rPr>
              <a:t>270000000 ریال</a:t>
            </a:r>
            <a:endParaRPr lang="en-US" dirty="0">
              <a:cs typeface="B Nazanin" panose="00000400000000000000" pitchFamily="2" charset="-78"/>
            </a:endParaRPr>
          </a:p>
          <a:p>
            <a:pPr algn="r"/>
            <a:r>
              <a:rPr lang="fa-IR" dirty="0" smtClean="0">
                <a:cs typeface="B Nazanin" panose="00000400000000000000" pitchFamily="2" charset="-78"/>
              </a:rPr>
              <a:t>کمیسیون پزشکی مبلغ </a:t>
            </a:r>
            <a:r>
              <a:rPr lang="fa-IR" dirty="0">
                <a:cs typeface="B Nazanin" panose="00000400000000000000" pitchFamily="2" charset="-78"/>
              </a:rPr>
              <a:t>5940000 ریال</a:t>
            </a:r>
            <a:endParaRPr lang="en-US" dirty="0">
              <a:cs typeface="B Nazanin" panose="00000400000000000000" pitchFamily="2" charset="-78"/>
            </a:endParaRPr>
          </a:p>
          <a:p>
            <a:pPr algn="r"/>
            <a:r>
              <a:rPr lang="fa-IR" dirty="0" smtClean="0">
                <a:cs typeface="B Nazanin" panose="00000400000000000000" pitchFamily="2" charset="-78"/>
              </a:rPr>
              <a:t>پرداخت کمک </a:t>
            </a:r>
            <a:r>
              <a:rPr lang="fa-IR" dirty="0">
                <a:cs typeface="B Nazanin" panose="00000400000000000000" pitchFamily="2" charset="-78"/>
              </a:rPr>
              <a:t>هزینه </a:t>
            </a:r>
            <a:r>
              <a:rPr lang="fa-IR" dirty="0" smtClean="0">
                <a:cs typeface="B Nazanin" panose="00000400000000000000" pitchFamily="2" charset="-78"/>
              </a:rPr>
              <a:t>موردی مبلغ </a:t>
            </a:r>
            <a:r>
              <a:rPr lang="fa-IR" dirty="0">
                <a:cs typeface="B Nazanin" panose="00000400000000000000" pitchFamily="2" charset="-78"/>
              </a:rPr>
              <a:t>53000000 ریال</a:t>
            </a:r>
            <a:endParaRPr lang="en-US" dirty="0">
              <a:cs typeface="B Nazanin" panose="00000400000000000000" pitchFamily="2" charset="-78"/>
            </a:endParaRPr>
          </a:p>
          <a:p>
            <a:pPr algn="r"/>
            <a:r>
              <a:rPr lang="fa-IR" dirty="0" smtClean="0">
                <a:cs typeface="B Nazanin" panose="00000400000000000000" pitchFamily="2" charset="-78"/>
              </a:rPr>
              <a:t>پرداخت کمک </a:t>
            </a:r>
            <a:r>
              <a:rPr lang="fa-IR" dirty="0">
                <a:cs typeface="B Nazanin" panose="00000400000000000000" pitchFamily="2" charset="-78"/>
              </a:rPr>
              <a:t>هزینه </a:t>
            </a:r>
            <a:r>
              <a:rPr lang="fa-IR" dirty="0" smtClean="0">
                <a:cs typeface="B Nazanin" panose="00000400000000000000" pitchFamily="2" charset="-78"/>
              </a:rPr>
              <a:t>درمان مبلغ </a:t>
            </a:r>
            <a:r>
              <a:rPr lang="fa-IR" dirty="0">
                <a:cs typeface="B Nazanin" panose="00000400000000000000" pitchFamily="2" charset="-78"/>
              </a:rPr>
              <a:t>53432000 </a:t>
            </a:r>
            <a:r>
              <a:rPr lang="fa-IR" dirty="0" smtClean="0">
                <a:cs typeface="B Nazanin" panose="00000400000000000000" pitchFamily="2" charset="-78"/>
              </a:rPr>
              <a:t>ریال</a:t>
            </a:r>
            <a:endParaRPr lang="en-US" dirty="0">
              <a:cs typeface="B Nazanin" panose="00000400000000000000" pitchFamily="2" charset="-78"/>
            </a:endParaRPr>
          </a:p>
        </p:txBody>
      </p:sp>
    </p:spTree>
    <p:extLst>
      <p:ext uri="{BB962C8B-B14F-4D97-AF65-F5344CB8AC3E}">
        <p14:creationId xmlns:p14="http://schemas.microsoft.com/office/powerpoint/2010/main" val="16770555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8635" y="186267"/>
            <a:ext cx="8596668" cy="842433"/>
          </a:xfrm>
        </p:spPr>
        <p:txBody>
          <a:bodyPr>
            <a:normAutofit/>
          </a:bodyPr>
          <a:lstStyle/>
          <a:p>
            <a:pPr algn="r"/>
            <a:r>
              <a:rPr lang="fa-IR" sz="3200" dirty="0" smtClean="0">
                <a:cs typeface="B Titr" panose="00000700000000000000" pitchFamily="2" charset="-78"/>
              </a:rPr>
              <a:t>برنامه های اجرا شده </a:t>
            </a:r>
            <a:endParaRPr lang="en-US" sz="3200" dirty="0">
              <a:cs typeface="B Titr" panose="00000700000000000000" pitchFamily="2" charset="-78"/>
            </a:endParaRPr>
          </a:p>
        </p:txBody>
      </p:sp>
      <p:sp>
        <p:nvSpPr>
          <p:cNvPr id="3" name="Text Placeholder 2"/>
          <p:cNvSpPr>
            <a:spLocks noGrp="1"/>
          </p:cNvSpPr>
          <p:nvPr>
            <p:ph type="body" idx="1"/>
          </p:nvPr>
        </p:nvSpPr>
        <p:spPr>
          <a:xfrm>
            <a:off x="677335" y="1536700"/>
            <a:ext cx="8596668" cy="3851148"/>
          </a:xfrm>
        </p:spPr>
        <p:txBody>
          <a:bodyPr>
            <a:normAutofit/>
          </a:bodyPr>
          <a:lstStyle/>
          <a:p>
            <a:pPr algn="r"/>
            <a:r>
              <a:rPr lang="fa-IR" dirty="0" smtClean="0">
                <a:cs typeface="B Nazanin" panose="00000400000000000000" pitchFamily="2" charset="-78"/>
              </a:rPr>
              <a:t>برگزاری مسابقه نقاشی به مناسبت هفته بهزیستی</a:t>
            </a:r>
          </a:p>
          <a:p>
            <a:pPr algn="r"/>
            <a:r>
              <a:rPr lang="fa-IR" dirty="0" smtClean="0">
                <a:cs typeface="B Nazanin" panose="00000400000000000000" pitchFamily="2" charset="-78"/>
              </a:rPr>
              <a:t>برگزاری همایش افراد دارای معلولیت </a:t>
            </a:r>
          </a:p>
          <a:p>
            <a:pPr algn="r"/>
            <a:r>
              <a:rPr lang="fa-IR" dirty="0" smtClean="0">
                <a:cs typeface="B Nazanin" panose="00000400000000000000" pitchFamily="2" charset="-78"/>
              </a:rPr>
              <a:t>برگزاری دوره آموزشی خودمراقبتی در سالمندان</a:t>
            </a:r>
          </a:p>
          <a:p>
            <a:pPr algn="r"/>
            <a:r>
              <a:rPr lang="fa-IR" dirty="0" smtClean="0">
                <a:cs typeface="B Nazanin" panose="00000400000000000000" pitchFamily="2" charset="-78"/>
              </a:rPr>
              <a:t>تجلیل از مادر دارای چهار فرزند معلول به مناسبت هفته گرامیداشت </a:t>
            </a:r>
            <a:r>
              <a:rPr lang="fa-IR" dirty="0" smtClean="0">
                <a:cs typeface="B Nazanin" panose="00000400000000000000" pitchFamily="2" charset="-78"/>
              </a:rPr>
              <a:t>مادر</a:t>
            </a:r>
            <a:endParaRPr lang="fa-IR" dirty="0">
              <a:cs typeface="B Nazanin" panose="00000400000000000000" pitchFamily="2" charset="-78"/>
            </a:endParaRPr>
          </a:p>
          <a:p>
            <a:pPr algn="r"/>
            <a:r>
              <a:rPr lang="fa-IR" dirty="0" smtClean="0">
                <a:cs typeface="B Nazanin" panose="00000400000000000000" pitchFamily="2" charset="-78"/>
              </a:rPr>
              <a:t>تجلیل از زوج موفق دارای معلولیت </a:t>
            </a:r>
            <a:endParaRPr lang="en-US" dirty="0">
              <a:cs typeface="B Nazanin" panose="00000400000000000000" pitchFamily="2" charset="-78"/>
            </a:endParaRPr>
          </a:p>
        </p:txBody>
      </p:sp>
    </p:spTree>
    <p:extLst>
      <p:ext uri="{BB962C8B-B14F-4D97-AF65-F5344CB8AC3E}">
        <p14:creationId xmlns:p14="http://schemas.microsoft.com/office/powerpoint/2010/main" val="10946517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1448"/>
            <a:ext cx="9222828" cy="988262"/>
          </a:xfrm>
        </p:spPr>
        <p:txBody>
          <a:bodyPr>
            <a:normAutofit/>
          </a:bodyPr>
          <a:lstStyle/>
          <a:p>
            <a:pPr algn="r"/>
            <a:r>
              <a:rPr lang="fa-IR" sz="3200" dirty="0" smtClean="0">
                <a:cs typeface="B Titr" panose="00000700000000000000" pitchFamily="2" charset="-78"/>
              </a:rPr>
              <a:t>واحد امور اجتماعی</a:t>
            </a:r>
            <a:endParaRPr lang="en-US" sz="3200" dirty="0">
              <a:cs typeface="B Titr" panose="00000700000000000000" pitchFamily="2" charset="-78"/>
            </a:endParaRPr>
          </a:p>
        </p:txBody>
      </p:sp>
      <p:sp>
        <p:nvSpPr>
          <p:cNvPr id="3" name="Text Placeholder 2"/>
          <p:cNvSpPr>
            <a:spLocks noGrp="1"/>
          </p:cNvSpPr>
          <p:nvPr>
            <p:ph type="body" idx="1"/>
          </p:nvPr>
        </p:nvSpPr>
        <p:spPr>
          <a:xfrm>
            <a:off x="740397" y="1087822"/>
            <a:ext cx="8596668" cy="4981902"/>
          </a:xfrm>
        </p:spPr>
        <p:txBody>
          <a:bodyPr>
            <a:normAutofit lnSpcReduction="10000"/>
          </a:bodyPr>
          <a:lstStyle/>
          <a:p>
            <a:pPr rtl="1"/>
            <a:r>
              <a:rPr lang="fa-IR" dirty="0"/>
              <a:t> </a:t>
            </a:r>
            <a:endParaRPr lang="en-US" dirty="0"/>
          </a:p>
          <a:p>
            <a:pPr lvl="0" algn="r"/>
            <a:r>
              <a:rPr lang="fa-IR" dirty="0">
                <a:cs typeface="B Nazanin" panose="00000400000000000000" pitchFamily="2" charset="-78"/>
              </a:rPr>
              <a:t>پرداخت بیمه اجتماعی زنان سرپرست خانوار شهری به تعداد 34 نفر</a:t>
            </a:r>
            <a:endParaRPr lang="en-US" dirty="0">
              <a:cs typeface="B Nazanin" panose="00000400000000000000" pitchFamily="2" charset="-78"/>
            </a:endParaRPr>
          </a:p>
          <a:p>
            <a:pPr lvl="0" algn="r"/>
            <a:r>
              <a:rPr lang="fa-IR" dirty="0">
                <a:cs typeface="B Nazanin" panose="00000400000000000000" pitchFamily="2" charset="-78"/>
              </a:rPr>
              <a:t>پرداخت بیمه روستایی زنان سرپرست خانوار به تعداد 13نفر</a:t>
            </a:r>
            <a:endParaRPr lang="en-US" dirty="0">
              <a:cs typeface="B Nazanin" panose="00000400000000000000" pitchFamily="2" charset="-78"/>
            </a:endParaRPr>
          </a:p>
          <a:p>
            <a:pPr lvl="0" algn="r"/>
            <a:r>
              <a:rPr lang="fa-IR" dirty="0">
                <a:cs typeface="B Nazanin" panose="00000400000000000000" pitchFamily="2" charset="-78"/>
              </a:rPr>
              <a:t>پرداخت کمک هزینه ودیعه مسکن به تعداد 4 نفر</a:t>
            </a:r>
            <a:endParaRPr lang="en-US" dirty="0">
              <a:cs typeface="B Nazanin" panose="00000400000000000000" pitchFamily="2" charset="-78"/>
            </a:endParaRPr>
          </a:p>
          <a:p>
            <a:pPr lvl="0" algn="r"/>
            <a:r>
              <a:rPr lang="fa-IR" dirty="0">
                <a:cs typeface="B Nazanin" panose="00000400000000000000" pitchFamily="2" charset="-78"/>
              </a:rPr>
              <a:t>پرداخت مستمری ماهانه به تعداد 100 نفر </a:t>
            </a:r>
            <a:endParaRPr lang="en-US" dirty="0">
              <a:cs typeface="B Nazanin" panose="00000400000000000000" pitchFamily="2" charset="-78"/>
            </a:endParaRPr>
          </a:p>
          <a:p>
            <a:pPr lvl="0" algn="r"/>
            <a:r>
              <a:rPr lang="fa-IR" dirty="0">
                <a:cs typeface="B Nazanin" panose="00000400000000000000" pitchFamily="2" charset="-78"/>
              </a:rPr>
              <a:t>پرداخت وام اشتغال به زنان سرپرست خانوار به تعداد 10 نفر</a:t>
            </a:r>
            <a:endParaRPr lang="en-US" dirty="0">
              <a:cs typeface="B Nazanin" panose="00000400000000000000" pitchFamily="2" charset="-78"/>
            </a:endParaRPr>
          </a:p>
          <a:p>
            <a:pPr lvl="0" algn="r"/>
            <a:r>
              <a:rPr lang="fa-IR" dirty="0">
                <a:cs typeface="B Nazanin" panose="00000400000000000000" pitchFamily="2" charset="-78"/>
              </a:rPr>
              <a:t>پرداخت کمک هزینه ازدواج </a:t>
            </a:r>
            <a:endParaRPr lang="en-US" dirty="0">
              <a:cs typeface="B Nazanin" panose="00000400000000000000" pitchFamily="2" charset="-78"/>
            </a:endParaRPr>
          </a:p>
          <a:p>
            <a:pPr lvl="0" algn="r"/>
            <a:r>
              <a:rPr lang="fa-IR" dirty="0">
                <a:cs typeface="B Nazanin" panose="00000400000000000000" pitchFamily="2" charset="-78"/>
              </a:rPr>
              <a:t>پرداخت بیمه کارفرمایی و خویش فرمایی به تعداد 4 نفر</a:t>
            </a:r>
            <a:endParaRPr lang="en-US" dirty="0">
              <a:cs typeface="B Nazanin" panose="00000400000000000000" pitchFamily="2" charset="-78"/>
            </a:endParaRPr>
          </a:p>
          <a:p>
            <a:pPr lvl="0" algn="r"/>
            <a:r>
              <a:rPr lang="fa-IR" dirty="0">
                <a:cs typeface="B Nazanin" panose="00000400000000000000" pitchFamily="2" charset="-78"/>
              </a:rPr>
              <a:t>معرفی مددجویان به اداره فنی و حرفه ای جهت حرفه آموزی</a:t>
            </a:r>
            <a:endParaRPr lang="en-US" dirty="0">
              <a:cs typeface="B Nazanin" panose="00000400000000000000" pitchFamily="2" charset="-78"/>
            </a:endParaRPr>
          </a:p>
          <a:p>
            <a:pPr lvl="0" algn="r"/>
            <a:r>
              <a:rPr lang="fa-IR" dirty="0">
                <a:cs typeface="B Nazanin" panose="00000400000000000000" pitchFamily="2" charset="-78"/>
              </a:rPr>
              <a:t>پرداخت کمک هزینه تحصیلی به دانش آموزان نیازمند به تعداد 19 نفر</a:t>
            </a:r>
            <a:endParaRPr lang="en-US" dirty="0">
              <a:cs typeface="B Nazanin" panose="00000400000000000000" pitchFamily="2" charset="-78"/>
            </a:endParaRPr>
          </a:p>
          <a:p>
            <a:pPr lvl="0" algn="r"/>
            <a:r>
              <a:rPr lang="fa-IR" dirty="0">
                <a:cs typeface="B Nazanin" panose="00000400000000000000" pitchFamily="2" charset="-78"/>
              </a:rPr>
              <a:t>پرداخت کمک هزینه درمان به مددجویان بیمار به تعداد 10 نفر</a:t>
            </a:r>
            <a:endParaRPr lang="en-US" dirty="0">
              <a:cs typeface="B Nazanin" panose="00000400000000000000" pitchFamily="2" charset="-78"/>
            </a:endParaRPr>
          </a:p>
          <a:p>
            <a:pPr lvl="0" algn="r"/>
            <a:r>
              <a:rPr lang="fa-IR" dirty="0">
                <a:cs typeface="B Nazanin" panose="00000400000000000000" pitchFamily="2" charset="-78"/>
              </a:rPr>
              <a:t>پرداخت کمک هزینه لوازم ضروری به تعداد 11 نفر</a:t>
            </a:r>
            <a:endParaRPr lang="en-US" dirty="0">
              <a:cs typeface="B Nazanin" panose="00000400000000000000" pitchFamily="2" charset="-78"/>
            </a:endParaRPr>
          </a:p>
          <a:p>
            <a:endParaRPr lang="en-US" dirty="0"/>
          </a:p>
        </p:txBody>
      </p:sp>
    </p:spTree>
    <p:extLst>
      <p:ext uri="{BB962C8B-B14F-4D97-AF65-F5344CB8AC3E}">
        <p14:creationId xmlns:p14="http://schemas.microsoft.com/office/powerpoint/2010/main" val="37663090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8865" y="893380"/>
            <a:ext cx="8596668" cy="3962400"/>
          </a:xfrm>
        </p:spPr>
        <p:txBody>
          <a:bodyPr>
            <a:noAutofit/>
          </a:bodyPr>
          <a:lstStyle/>
          <a:p>
            <a:pPr marL="342900" lvl="0" indent="-342900" algn="r" rtl="1">
              <a:buFont typeface="Arial" panose="020B0604020202020204" pitchFamily="34" charset="0"/>
              <a:buChar char="•"/>
            </a:pPr>
            <a:r>
              <a:rPr lang="fa-IR" sz="2000" dirty="0" smtClean="0">
                <a:cs typeface="B Nazanin" panose="00000400000000000000" pitchFamily="2" charset="-78"/>
              </a:rPr>
              <a:t/>
            </a:r>
            <a:br>
              <a:rPr lang="fa-IR" sz="2000" dirty="0" smtClean="0">
                <a:cs typeface="B Nazanin" panose="00000400000000000000" pitchFamily="2" charset="-78"/>
              </a:rPr>
            </a:br>
            <a:r>
              <a:rPr lang="fa-IR" sz="2000" dirty="0" smtClean="0">
                <a:solidFill>
                  <a:schemeClr val="tx1"/>
                </a:solidFill>
                <a:cs typeface="B Nazanin" panose="00000400000000000000" pitchFamily="2" charset="-78"/>
              </a:rPr>
              <a:t>پرداخت کمک هزینه سرمایه کار به تعداد 4 نفر</a:t>
            </a:r>
            <a:r>
              <a:rPr lang="en-US" sz="2000" dirty="0" smtClean="0">
                <a:solidFill>
                  <a:schemeClr val="tx1"/>
                </a:solidFill>
                <a:cs typeface="B Nazanin" panose="00000400000000000000" pitchFamily="2" charset="-78"/>
              </a:rPr>
              <a:t/>
            </a:r>
            <a:br>
              <a:rPr lang="en-US" sz="2000" dirty="0" smtClean="0">
                <a:solidFill>
                  <a:schemeClr val="tx1"/>
                </a:solidFill>
                <a:cs typeface="B Nazanin" panose="00000400000000000000" pitchFamily="2" charset="-78"/>
              </a:rPr>
            </a:br>
            <a:r>
              <a:rPr lang="fa-IR" sz="2000" dirty="0" smtClean="0">
                <a:solidFill>
                  <a:schemeClr val="tx1"/>
                </a:solidFill>
                <a:cs typeface="B Nazanin" panose="00000400000000000000" pitchFamily="2" charset="-78"/>
              </a:rPr>
              <a:t>خدمات </a:t>
            </a:r>
            <a:r>
              <a:rPr lang="fa-IR" sz="2000" dirty="0">
                <a:solidFill>
                  <a:schemeClr val="tx1"/>
                </a:solidFill>
                <a:cs typeface="B Nazanin" panose="00000400000000000000" pitchFamily="2" charset="-78"/>
              </a:rPr>
              <a:t>مددکاری و مشاوره رایگان در مرکز اورژانس اجتماعی</a:t>
            </a:r>
            <a:r>
              <a:rPr lang="en-US" sz="2000" dirty="0">
                <a:solidFill>
                  <a:schemeClr val="tx1"/>
                </a:solidFill>
                <a:cs typeface="B Nazanin" panose="00000400000000000000" pitchFamily="2" charset="-78"/>
              </a:rPr>
              <a:t/>
            </a:r>
            <a:br>
              <a:rPr lang="en-US" sz="2000" dirty="0">
                <a:solidFill>
                  <a:schemeClr val="tx1"/>
                </a:solidFill>
                <a:cs typeface="B Nazanin" panose="00000400000000000000" pitchFamily="2" charset="-78"/>
              </a:rPr>
            </a:br>
            <a:r>
              <a:rPr lang="fa-IR" sz="2000" dirty="0">
                <a:solidFill>
                  <a:schemeClr val="tx1"/>
                </a:solidFill>
                <a:cs typeface="B Nazanin" panose="00000400000000000000" pitchFamily="2" charset="-78"/>
              </a:rPr>
              <a:t>ایستگاه مشاوره رایگان در طول سال به مناسبت های مختلف </a:t>
            </a:r>
            <a:r>
              <a:rPr lang="en-US" sz="2000" dirty="0">
                <a:solidFill>
                  <a:schemeClr val="tx1"/>
                </a:solidFill>
                <a:cs typeface="B Nazanin" panose="00000400000000000000" pitchFamily="2" charset="-78"/>
              </a:rPr>
              <a:t/>
            </a:r>
            <a:br>
              <a:rPr lang="en-US" sz="2000" dirty="0">
                <a:solidFill>
                  <a:schemeClr val="tx1"/>
                </a:solidFill>
                <a:cs typeface="B Nazanin" panose="00000400000000000000" pitchFamily="2" charset="-78"/>
              </a:rPr>
            </a:br>
            <a:r>
              <a:rPr lang="fa-IR" sz="2000" dirty="0">
                <a:solidFill>
                  <a:schemeClr val="tx1"/>
                </a:solidFill>
                <a:cs typeface="B Nazanin" panose="00000400000000000000" pitchFamily="2" charset="-78"/>
              </a:rPr>
              <a:t>ملاقات کودک در مرکز اورژانس اجتماعی</a:t>
            </a:r>
            <a:r>
              <a:rPr lang="en-US" sz="2000" dirty="0">
                <a:solidFill>
                  <a:schemeClr val="tx1"/>
                </a:solidFill>
                <a:cs typeface="B Nazanin" panose="00000400000000000000" pitchFamily="2" charset="-78"/>
              </a:rPr>
              <a:t/>
            </a:r>
            <a:br>
              <a:rPr lang="en-US" sz="2000" dirty="0">
                <a:solidFill>
                  <a:schemeClr val="tx1"/>
                </a:solidFill>
                <a:cs typeface="B Nazanin" panose="00000400000000000000" pitchFamily="2" charset="-78"/>
              </a:rPr>
            </a:br>
            <a:r>
              <a:rPr lang="fa-IR" sz="2000" dirty="0">
                <a:solidFill>
                  <a:schemeClr val="tx1"/>
                </a:solidFill>
                <a:cs typeface="B Nazanin" panose="00000400000000000000" pitchFamily="2" charset="-78"/>
              </a:rPr>
              <a:t>نگهداری موقت با حکم قضایی در رابطه با گروه های هدف</a:t>
            </a:r>
            <a:r>
              <a:rPr lang="en-US" sz="2000" dirty="0">
                <a:solidFill>
                  <a:schemeClr val="tx1"/>
                </a:solidFill>
                <a:cs typeface="B Nazanin" panose="00000400000000000000" pitchFamily="2" charset="-78"/>
              </a:rPr>
              <a:t/>
            </a:r>
            <a:br>
              <a:rPr lang="en-US" sz="2000" dirty="0">
                <a:solidFill>
                  <a:schemeClr val="tx1"/>
                </a:solidFill>
                <a:cs typeface="B Nazanin" panose="00000400000000000000" pitchFamily="2" charset="-78"/>
              </a:rPr>
            </a:br>
            <a:r>
              <a:rPr lang="fa-IR" sz="2000" dirty="0">
                <a:solidFill>
                  <a:schemeClr val="tx1"/>
                </a:solidFill>
                <a:cs typeface="B Nazanin" panose="00000400000000000000" pitchFamily="2" charset="-78"/>
              </a:rPr>
              <a:t>برگزاری مانور اورژانس به مناسبت منع خشونت علیه زنان . کودک آزاری ، پیشگیری از خودکشی و هفته بهزیستی</a:t>
            </a:r>
            <a:r>
              <a:rPr lang="en-US" sz="2000" dirty="0">
                <a:solidFill>
                  <a:schemeClr val="tx1"/>
                </a:solidFill>
                <a:cs typeface="B Nazanin" panose="00000400000000000000" pitchFamily="2" charset="-78"/>
              </a:rPr>
              <a:t/>
            </a:r>
            <a:br>
              <a:rPr lang="en-US" sz="2000" dirty="0">
                <a:solidFill>
                  <a:schemeClr val="tx1"/>
                </a:solidFill>
                <a:cs typeface="B Nazanin" panose="00000400000000000000" pitchFamily="2" charset="-78"/>
              </a:rPr>
            </a:br>
            <a:r>
              <a:rPr lang="fa-IR" sz="2000" dirty="0">
                <a:solidFill>
                  <a:schemeClr val="tx1"/>
                </a:solidFill>
                <a:cs typeface="B Nazanin" panose="00000400000000000000" pitchFamily="2" charset="-78"/>
              </a:rPr>
              <a:t>هماهنگی با هلال احمر جهت پرداخت کمک هزینه درمان مددجویان نیازمند</a:t>
            </a:r>
            <a:r>
              <a:rPr lang="en-US" sz="2000" dirty="0">
                <a:solidFill>
                  <a:schemeClr val="tx1"/>
                </a:solidFill>
                <a:cs typeface="B Nazanin" panose="00000400000000000000" pitchFamily="2" charset="-78"/>
              </a:rPr>
              <a:t/>
            </a:r>
            <a:br>
              <a:rPr lang="en-US" sz="2000" dirty="0">
                <a:solidFill>
                  <a:schemeClr val="tx1"/>
                </a:solidFill>
                <a:cs typeface="B Nazanin" panose="00000400000000000000" pitchFamily="2" charset="-78"/>
              </a:rPr>
            </a:br>
            <a:r>
              <a:rPr lang="fa-IR" sz="2000" dirty="0">
                <a:solidFill>
                  <a:schemeClr val="tx1"/>
                </a:solidFill>
                <a:cs typeface="B Nazanin" panose="00000400000000000000" pitchFamily="2" charset="-78"/>
              </a:rPr>
              <a:t>هماهنگی جهت معرفی دانش آموزان به بنیاد قلم چی جهت استفاده از خدمات آن بنیاد</a:t>
            </a:r>
            <a:r>
              <a:rPr lang="en-US" sz="2000" dirty="0">
                <a:solidFill>
                  <a:schemeClr val="tx1"/>
                </a:solidFill>
                <a:cs typeface="B Nazanin" panose="00000400000000000000" pitchFamily="2" charset="-78"/>
              </a:rPr>
              <a:t/>
            </a:r>
            <a:br>
              <a:rPr lang="en-US" sz="2000" dirty="0">
                <a:solidFill>
                  <a:schemeClr val="tx1"/>
                </a:solidFill>
                <a:cs typeface="B Nazanin" panose="00000400000000000000" pitchFamily="2" charset="-78"/>
              </a:rPr>
            </a:br>
            <a:r>
              <a:rPr lang="fa-IR" sz="2000" dirty="0">
                <a:solidFill>
                  <a:schemeClr val="tx1"/>
                </a:solidFill>
                <a:cs typeface="B Nazanin" panose="00000400000000000000" pitchFamily="2" charset="-78"/>
              </a:rPr>
              <a:t>معرفی مددجویان جهت تخفیف در هزینه انشعابات آب ، برق ، </a:t>
            </a:r>
            <a:r>
              <a:rPr lang="fa-IR" sz="2000" dirty="0" smtClean="0">
                <a:solidFill>
                  <a:schemeClr val="tx1"/>
                </a:solidFill>
                <a:cs typeface="B Nazanin" panose="00000400000000000000" pitchFamily="2" charset="-78"/>
              </a:rPr>
              <a:t>تلفن</a:t>
            </a:r>
            <a:endParaRPr lang="en-US" sz="2000" dirty="0">
              <a:solidFill>
                <a:schemeClr val="tx1"/>
              </a:solidFill>
              <a:cs typeface="B Nazanin" panose="00000400000000000000" pitchFamily="2" charset="-78"/>
            </a:endParaRPr>
          </a:p>
        </p:txBody>
      </p:sp>
    </p:spTree>
    <p:extLst>
      <p:ext uri="{BB962C8B-B14F-4D97-AF65-F5344CB8AC3E}">
        <p14:creationId xmlns:p14="http://schemas.microsoft.com/office/powerpoint/2010/main" val="21433141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33191" y="307720"/>
            <a:ext cx="7766936" cy="1000818"/>
          </a:xfrm>
        </p:spPr>
        <p:txBody>
          <a:bodyPr/>
          <a:lstStyle/>
          <a:p>
            <a:r>
              <a:rPr lang="fa-IR" sz="3200" dirty="0" smtClean="0">
                <a:cs typeface="B Titr" panose="00000700000000000000" pitchFamily="2" charset="-78"/>
              </a:rPr>
              <a:t>واحد امور پیشگیری</a:t>
            </a:r>
            <a:endParaRPr lang="en-US" sz="3200" dirty="0">
              <a:cs typeface="B Titr" panose="00000700000000000000" pitchFamily="2" charset="-78"/>
            </a:endParaRPr>
          </a:p>
        </p:txBody>
      </p:sp>
      <p:sp>
        <p:nvSpPr>
          <p:cNvPr id="3" name="Subtitle 2"/>
          <p:cNvSpPr>
            <a:spLocks noGrp="1"/>
          </p:cNvSpPr>
          <p:nvPr>
            <p:ph type="subTitle" idx="1"/>
          </p:nvPr>
        </p:nvSpPr>
        <p:spPr>
          <a:xfrm>
            <a:off x="1633191" y="1860331"/>
            <a:ext cx="7766936" cy="3925614"/>
          </a:xfrm>
        </p:spPr>
        <p:txBody>
          <a:bodyPr>
            <a:normAutofit lnSpcReduction="10000"/>
          </a:bodyPr>
          <a:lstStyle/>
          <a:p>
            <a:pPr marL="285750" indent="-285750" rtl="1">
              <a:buFont typeface="Arial" panose="020B0604020202020204" pitchFamily="34" charset="0"/>
              <a:buChar char="•"/>
            </a:pPr>
            <a:r>
              <a:rPr lang="fa-IR" sz="2600" dirty="0" smtClean="0">
                <a:cs typeface="B Nazanin" panose="00000400000000000000" pitchFamily="2" charset="-78"/>
              </a:rPr>
              <a:t>اجرای طرح غربالگری بینایی و شنوایی نوزادان و کودکان2904 نفر</a:t>
            </a:r>
          </a:p>
          <a:p>
            <a:pPr marL="285750" indent="-285750" rtl="1">
              <a:buFont typeface="Arial" panose="020B0604020202020204" pitchFamily="34" charset="0"/>
              <a:buChar char="•"/>
            </a:pPr>
            <a:r>
              <a:rPr lang="fa-IR" sz="2600" dirty="0" smtClean="0">
                <a:cs typeface="B Nazanin" panose="00000400000000000000" pitchFamily="2" charset="-78"/>
              </a:rPr>
              <a:t>اجرای دوره آموزشی پیش از ازدواج 150 نفر</a:t>
            </a:r>
          </a:p>
          <a:p>
            <a:pPr marL="285750" indent="-285750" rtl="1">
              <a:buFont typeface="Arial" panose="020B0604020202020204" pitchFamily="34" charset="0"/>
              <a:buChar char="•"/>
            </a:pPr>
            <a:r>
              <a:rPr lang="fa-IR" sz="2600" dirty="0" smtClean="0">
                <a:cs typeface="B Nazanin" panose="00000400000000000000" pitchFamily="2" charset="-78"/>
              </a:rPr>
              <a:t>اجرای دوره آموزشی زندگی خانواده با عنوان کنترل و کاهش آسیب های اجتماعی 200 نفر</a:t>
            </a:r>
          </a:p>
          <a:p>
            <a:pPr marL="285750" indent="-285750" rtl="1">
              <a:buFont typeface="Arial" panose="020B0604020202020204" pitchFamily="34" charset="0"/>
              <a:buChar char="•"/>
            </a:pPr>
            <a:r>
              <a:rPr lang="fa-IR" sz="2600" dirty="0">
                <a:cs typeface="B Nazanin" panose="00000400000000000000" pitchFamily="2" charset="-78"/>
              </a:rPr>
              <a:t> پرداخت یارانه به افراد نیازمند در مراکز </a:t>
            </a:r>
            <a:r>
              <a:rPr lang="fa-IR" sz="2600" dirty="0" smtClean="0">
                <a:cs typeface="B Nazanin" panose="00000400000000000000" pitchFamily="2" charset="-78"/>
              </a:rPr>
              <a:t>مشاوره 100 نفر</a:t>
            </a:r>
          </a:p>
          <a:p>
            <a:pPr marL="285750" indent="-285750" rtl="1">
              <a:buFont typeface="Arial" panose="020B0604020202020204" pitchFamily="34" charset="0"/>
              <a:buChar char="•"/>
            </a:pPr>
            <a:r>
              <a:rPr lang="fa-IR" sz="2600" dirty="0" smtClean="0">
                <a:cs typeface="B Nazanin" panose="00000400000000000000" pitchFamily="2" charset="-78"/>
              </a:rPr>
              <a:t>انجام مشاوره </a:t>
            </a:r>
            <a:r>
              <a:rPr lang="fa-IR" sz="2600" dirty="0">
                <a:cs typeface="B Nazanin" panose="00000400000000000000" pitchFamily="2" charset="-78"/>
              </a:rPr>
              <a:t>حضوري </a:t>
            </a:r>
            <a:r>
              <a:rPr lang="fa-IR" sz="2600" dirty="0" smtClean="0">
                <a:cs typeface="B Nazanin" panose="00000400000000000000" pitchFamily="2" charset="-78"/>
              </a:rPr>
              <a:t>دولتي 150 نفر</a:t>
            </a:r>
          </a:p>
          <a:p>
            <a:pPr marL="285750" indent="-285750" rtl="1">
              <a:buFont typeface="Arial" panose="020B0604020202020204" pitchFamily="34" charset="0"/>
              <a:buChar char="•"/>
            </a:pPr>
            <a:r>
              <a:rPr lang="fa-IR" sz="2600" dirty="0" smtClean="0">
                <a:cs typeface="B Nazanin" panose="00000400000000000000" pitchFamily="2" charset="-78"/>
              </a:rPr>
              <a:t>اجرای دوره آموزشی آگاهسازی </a:t>
            </a:r>
            <a:r>
              <a:rPr lang="fa-IR" sz="2600" dirty="0">
                <a:cs typeface="B Nazanin" panose="00000400000000000000" pitchFamily="2" charset="-78"/>
              </a:rPr>
              <a:t>پیشگیری از </a:t>
            </a:r>
            <a:r>
              <a:rPr lang="fa-IR" sz="2600" dirty="0" smtClean="0">
                <a:cs typeface="B Nazanin" panose="00000400000000000000" pitchFamily="2" charset="-78"/>
              </a:rPr>
              <a:t>معلولیتها 2200 نفر</a:t>
            </a:r>
          </a:p>
          <a:p>
            <a:pPr marL="285750" indent="-285750" rtl="1">
              <a:buFont typeface="Arial" panose="020B0604020202020204" pitchFamily="34" charset="0"/>
              <a:buChar char="•"/>
            </a:pPr>
            <a:r>
              <a:rPr lang="fa-IR" sz="2600" dirty="0" smtClean="0">
                <a:cs typeface="B Nazanin" panose="00000400000000000000" pitchFamily="2" charset="-78"/>
              </a:rPr>
              <a:t>ارائه مشاوره </a:t>
            </a:r>
            <a:r>
              <a:rPr lang="fa-IR" sz="2600" dirty="0">
                <a:cs typeface="B Nazanin" panose="00000400000000000000" pitchFamily="2" charset="-78"/>
              </a:rPr>
              <a:t>و خدمات روانشناختی </a:t>
            </a:r>
            <a:r>
              <a:rPr lang="fa-IR" sz="2600" dirty="0" smtClean="0">
                <a:cs typeface="B Nazanin" panose="00000400000000000000" pitchFamily="2" charset="-78"/>
              </a:rPr>
              <a:t>100 نفر</a:t>
            </a:r>
          </a:p>
          <a:p>
            <a:pPr marL="285750" indent="-285750" rtl="1">
              <a:buFont typeface="Arial" panose="020B0604020202020204" pitchFamily="34" charset="0"/>
              <a:buChar char="•"/>
            </a:pPr>
            <a:endParaRPr lang="en-US" dirty="0"/>
          </a:p>
        </p:txBody>
      </p:sp>
    </p:spTree>
    <p:extLst>
      <p:ext uri="{BB962C8B-B14F-4D97-AF65-F5344CB8AC3E}">
        <p14:creationId xmlns:p14="http://schemas.microsoft.com/office/powerpoint/2010/main" val="23915329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6162" y="1198893"/>
            <a:ext cx="8596668" cy="4855066"/>
          </a:xfrm>
        </p:spPr>
        <p:txBody>
          <a:bodyPr/>
          <a:lstStyle/>
          <a:p>
            <a:pPr algn="r" rtl="1">
              <a:buFont typeface="Arial" panose="020B0604020202020204" pitchFamily="34" charset="0"/>
              <a:buChar char="•"/>
            </a:pPr>
            <a:r>
              <a:rPr lang="fa-IR" sz="2000" dirty="0" smtClean="0">
                <a:cs typeface="B Nazanin" panose="00000400000000000000" pitchFamily="2" charset="-78"/>
              </a:rPr>
              <a:t>برگزاری دوره آموزشی تسهیلگر میانی </a:t>
            </a:r>
          </a:p>
          <a:p>
            <a:pPr algn="r" rtl="1">
              <a:buFont typeface="Arial" panose="020B0604020202020204" pitchFamily="34" charset="0"/>
              <a:buChar char="•"/>
            </a:pPr>
            <a:r>
              <a:rPr lang="fa-IR" sz="2000" dirty="0" smtClean="0">
                <a:cs typeface="B Nazanin" panose="00000400000000000000" pitchFamily="2" charset="-78"/>
              </a:rPr>
              <a:t>برگزاری کارگاه آموزشی مبارزه با موادر مخدر با همکاری سایر ادارات</a:t>
            </a:r>
          </a:p>
          <a:p>
            <a:pPr algn="r" rtl="1">
              <a:buFont typeface="Arial" panose="020B0604020202020204" pitchFamily="34" charset="0"/>
              <a:buChar char="•"/>
            </a:pPr>
            <a:r>
              <a:rPr lang="fa-IR" sz="2000" dirty="0" smtClean="0">
                <a:cs typeface="B Nazanin" panose="00000400000000000000" pitchFamily="2" charset="-78"/>
              </a:rPr>
              <a:t>برگزاری همایش پیشگیری و مبارزه با مواد مخدر</a:t>
            </a:r>
          </a:p>
          <a:p>
            <a:pPr algn="r" rtl="1">
              <a:buFont typeface="Arial" panose="020B0604020202020204" pitchFamily="34" charset="0"/>
              <a:buChar char="•"/>
            </a:pPr>
            <a:r>
              <a:rPr lang="fa-IR" sz="2000" dirty="0" smtClean="0">
                <a:cs typeface="B Nazanin" panose="00000400000000000000" pitchFamily="2" charset="-78"/>
              </a:rPr>
              <a:t>اجرای همایش پیاده روی به مناسبت هفته سلامت روان </a:t>
            </a:r>
          </a:p>
          <a:p>
            <a:pPr algn="r" rtl="1">
              <a:buFont typeface="Arial" panose="020B0604020202020204" pitchFamily="34" charset="0"/>
              <a:buChar char="•"/>
            </a:pPr>
            <a:r>
              <a:rPr lang="fa-IR" sz="2000" dirty="0" smtClean="0">
                <a:cs typeface="B Nazanin" panose="00000400000000000000" pitchFamily="2" charset="-78"/>
              </a:rPr>
              <a:t>برگزاری دوره اموزشی سبک زندگی سالم با محوریت ترویج سبک زندگی اسلامی</a:t>
            </a:r>
          </a:p>
          <a:p>
            <a:pPr algn="r" rtl="1">
              <a:buFont typeface="Arial" panose="020B0604020202020204" pitchFamily="34" charset="0"/>
              <a:buChar char="•"/>
            </a:pPr>
            <a:r>
              <a:rPr lang="fa-IR" sz="2000" dirty="0" smtClean="0">
                <a:cs typeface="B Nazanin" panose="00000400000000000000" pitchFamily="2" charset="-78"/>
              </a:rPr>
              <a:t>اجرای دوره آموزشی آشنایی با فرهنگ آپارتمان نشینی</a:t>
            </a:r>
          </a:p>
          <a:p>
            <a:pPr algn="r" rtl="1">
              <a:buFont typeface="Arial" panose="020B0604020202020204" pitchFamily="34" charset="0"/>
              <a:buChar char="•"/>
            </a:pPr>
            <a:r>
              <a:rPr lang="fa-IR" sz="2000" dirty="0" smtClean="0">
                <a:cs typeface="B Nazanin" panose="00000400000000000000" pitchFamily="2" charset="-78"/>
              </a:rPr>
              <a:t>اجرای دوره آموزشی طرح مانا</a:t>
            </a:r>
          </a:p>
          <a:p>
            <a:pPr algn="r" rtl="1">
              <a:buFont typeface="Arial" panose="020B0604020202020204" pitchFamily="34" charset="0"/>
              <a:buChar char="•"/>
            </a:pPr>
            <a:r>
              <a:rPr lang="fa-IR" sz="2000" dirty="0" smtClean="0">
                <a:cs typeface="B Nazanin" panose="00000400000000000000" pitchFamily="2" charset="-78"/>
              </a:rPr>
              <a:t>برگزاری کارگاه آموزشی تحلیل وضعیت</a:t>
            </a:r>
          </a:p>
          <a:p>
            <a:pPr algn="r" rtl="1">
              <a:buFont typeface="Arial" panose="020B0604020202020204" pitchFamily="34" charset="0"/>
              <a:buChar char="•"/>
            </a:pPr>
            <a:r>
              <a:rPr lang="fa-IR" sz="2000" dirty="0" smtClean="0">
                <a:cs typeface="B Nazanin" panose="00000400000000000000" pitchFamily="2" charset="-78"/>
              </a:rPr>
              <a:t>برگزاری دوره آموزشی پروژه نویسی</a:t>
            </a:r>
          </a:p>
          <a:p>
            <a:pPr marL="0" indent="0" algn="r" rtl="1">
              <a:buNone/>
            </a:pPr>
            <a:r>
              <a:rPr lang="fa-IR" sz="2000" dirty="0" smtClean="0">
                <a:cs typeface="B Nazanin" panose="00000400000000000000" pitchFamily="2" charset="-78"/>
              </a:rPr>
              <a:t>توضیح اینکه به علت شیوع بیماری کرونا و ضعیت شهرستان اکثر دوره های برزگار شده بصورت آنلاین می باشد.</a:t>
            </a:r>
          </a:p>
          <a:p>
            <a:pPr marL="0" indent="0" algn="r" rtl="1">
              <a:buNone/>
            </a:pPr>
            <a:endParaRPr lang="fa-IR" dirty="0" smtClean="0"/>
          </a:p>
        </p:txBody>
      </p:sp>
    </p:spTree>
    <p:extLst>
      <p:ext uri="{BB962C8B-B14F-4D97-AF65-F5344CB8AC3E}">
        <p14:creationId xmlns:p14="http://schemas.microsoft.com/office/powerpoint/2010/main" val="264180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224367"/>
            <a:ext cx="8596668" cy="1172633"/>
          </a:xfrm>
        </p:spPr>
        <p:txBody>
          <a:bodyPr>
            <a:normAutofit/>
          </a:bodyPr>
          <a:lstStyle/>
          <a:p>
            <a:pPr algn="r"/>
            <a:r>
              <a:rPr lang="fa-IR" sz="3200" dirty="0" smtClean="0">
                <a:cs typeface="B Titr" panose="00000700000000000000" pitchFamily="2" charset="-78"/>
              </a:rPr>
              <a:t>واحد امور مشارکت های مردمی ،اشتغال ،مسکن و مراکز غیر دولتی</a:t>
            </a:r>
            <a:endParaRPr lang="en-US" sz="3200" dirty="0">
              <a:cs typeface="B Titr" panose="00000700000000000000" pitchFamily="2" charset="-78"/>
            </a:endParaRPr>
          </a:p>
        </p:txBody>
      </p:sp>
      <p:sp>
        <p:nvSpPr>
          <p:cNvPr id="3" name="Text Placeholder 2"/>
          <p:cNvSpPr>
            <a:spLocks noGrp="1"/>
          </p:cNvSpPr>
          <p:nvPr>
            <p:ph type="body" idx="1"/>
          </p:nvPr>
        </p:nvSpPr>
        <p:spPr>
          <a:xfrm>
            <a:off x="677335" y="1765300"/>
            <a:ext cx="8596668" cy="4597400"/>
          </a:xfrm>
        </p:spPr>
        <p:txBody>
          <a:bodyPr>
            <a:noAutofit/>
          </a:bodyPr>
          <a:lstStyle/>
          <a:p>
            <a:pPr algn="r" rtl="1"/>
            <a:r>
              <a:rPr lang="fa-IR" b="1" dirty="0" smtClean="0">
                <a:cs typeface="B Nazanin" panose="00000400000000000000" pitchFamily="2" charset="-78"/>
              </a:rPr>
              <a:t>عملکرد مشارکت های مردمی</a:t>
            </a:r>
          </a:p>
          <a:p>
            <a:pPr algn="r" rtl="1"/>
            <a:endParaRPr lang="fa-IR" b="1" dirty="0" smtClean="0">
              <a:cs typeface="B Nazanin" panose="00000400000000000000" pitchFamily="2" charset="-78"/>
            </a:endParaRPr>
          </a:p>
          <a:p>
            <a:pPr marL="342900" indent="-342900" algn="r" rtl="1">
              <a:buFont typeface="Arial" panose="020B0604020202020204" pitchFamily="34" charset="0"/>
              <a:buChar char="•"/>
            </a:pPr>
            <a:r>
              <a:rPr lang="fa-IR" b="1" dirty="0" smtClean="0">
                <a:cs typeface="B Nazanin" panose="00000400000000000000" pitchFamily="2" charset="-78"/>
              </a:rPr>
              <a:t>پرداخت کمک هزینه درمان از محل مشارکت های مردمی به ارزش 85 میلیون تومان</a:t>
            </a:r>
          </a:p>
          <a:p>
            <a:pPr marL="342900" indent="-342900" algn="r" rtl="1">
              <a:buFont typeface="Arial" panose="020B0604020202020204" pitchFamily="34" charset="0"/>
              <a:buChar char="•"/>
            </a:pPr>
            <a:r>
              <a:rPr lang="fa-IR" b="1" dirty="0">
                <a:cs typeface="B Nazanin" panose="00000400000000000000" pitchFamily="2" charset="-78"/>
              </a:rPr>
              <a:t>اهدای 3 فقره جهزیه به مددجو و فرزند مددجو به ارزش 135میلیون </a:t>
            </a:r>
            <a:r>
              <a:rPr lang="fa-IR" b="1" dirty="0" smtClean="0">
                <a:cs typeface="B Nazanin" panose="00000400000000000000" pitchFamily="2" charset="-78"/>
              </a:rPr>
              <a:t>تومان</a:t>
            </a:r>
          </a:p>
          <a:p>
            <a:pPr marL="342900" indent="-342900" algn="r" rtl="1">
              <a:buFont typeface="Arial" panose="020B0604020202020204" pitchFamily="34" charset="0"/>
              <a:buChar char="•"/>
            </a:pPr>
            <a:r>
              <a:rPr lang="fa-IR" b="1" dirty="0">
                <a:cs typeface="B Nazanin" panose="00000400000000000000" pitchFamily="2" charset="-78"/>
              </a:rPr>
              <a:t>خرید پوشاک بزرگسال از محل مشارکت های مردمی به ارزش000/000/350 ریال</a:t>
            </a:r>
            <a:endParaRPr lang="en-US" dirty="0">
              <a:cs typeface="B Nazanin" panose="00000400000000000000" pitchFamily="2" charset="-78"/>
            </a:endParaRPr>
          </a:p>
          <a:p>
            <a:pPr marL="342900" indent="-342900" algn="r" rtl="1">
              <a:buFont typeface="Arial" panose="020B0604020202020204" pitchFamily="34" charset="0"/>
              <a:buChar char="•"/>
            </a:pPr>
            <a:r>
              <a:rPr lang="fa-IR" b="1" dirty="0">
                <a:cs typeface="B Nazanin" panose="00000400000000000000" pitchFamily="2" charset="-78"/>
              </a:rPr>
              <a:t>جذب گوشت قربانی ( تقریباً 350 کیلو)</a:t>
            </a:r>
            <a:endParaRPr lang="en-US" dirty="0">
              <a:cs typeface="B Nazanin" panose="00000400000000000000" pitchFamily="2" charset="-78"/>
            </a:endParaRPr>
          </a:p>
          <a:p>
            <a:pPr marL="342900" indent="-342900" algn="r" rtl="1">
              <a:buFont typeface="Arial" panose="020B0604020202020204" pitchFamily="34" charset="0"/>
              <a:buChar char="•"/>
            </a:pPr>
            <a:r>
              <a:rPr lang="fa-IR" b="1" dirty="0">
                <a:cs typeface="B Nazanin" panose="00000400000000000000" pitchFamily="2" charset="-78"/>
              </a:rPr>
              <a:t>اهدای 350 سبدغذایی به معلولین و نیازمندان </a:t>
            </a:r>
            <a:endParaRPr lang="en-US" dirty="0">
              <a:cs typeface="B Nazanin" panose="00000400000000000000" pitchFamily="2" charset="-78"/>
            </a:endParaRPr>
          </a:p>
          <a:p>
            <a:pPr marL="342900" indent="-342900" algn="r" rtl="1">
              <a:buFont typeface="Arial" panose="020B0604020202020204" pitchFamily="34" charset="0"/>
              <a:buChar char="•"/>
            </a:pPr>
            <a:r>
              <a:rPr lang="fa-IR" b="1" dirty="0">
                <a:cs typeface="B Nazanin" panose="00000400000000000000" pitchFamily="2" charset="-78"/>
              </a:rPr>
              <a:t>اهدای 160 عدد کیف و لوازم التحریر به دانش آموزان جامعه هدف</a:t>
            </a:r>
            <a:endParaRPr lang="en-US" dirty="0">
              <a:cs typeface="B Nazanin" panose="00000400000000000000" pitchFamily="2" charset="-78"/>
            </a:endParaRPr>
          </a:p>
          <a:p>
            <a:pPr marL="342900" indent="-342900" algn="r" rtl="1">
              <a:buFont typeface="Arial" panose="020B0604020202020204" pitchFamily="34" charset="0"/>
              <a:buChar char="•"/>
            </a:pPr>
            <a:r>
              <a:rPr lang="fa-IR" b="1" dirty="0">
                <a:cs typeface="B Nazanin" panose="00000400000000000000" pitchFamily="2" charset="-78"/>
              </a:rPr>
              <a:t>جذب مبلغ 000/000/800 ریال مشارکت نقدی </a:t>
            </a:r>
            <a:endParaRPr lang="en-US" dirty="0">
              <a:cs typeface="B Nazanin" panose="00000400000000000000" pitchFamily="2" charset="-78"/>
            </a:endParaRPr>
          </a:p>
          <a:p>
            <a:pPr marL="342900" indent="-342900" algn="r" rtl="1">
              <a:buFont typeface="Arial" panose="020B0604020202020204" pitchFamily="34" charset="0"/>
              <a:buChar char="•"/>
            </a:pPr>
            <a:r>
              <a:rPr lang="fa-IR" b="1" dirty="0">
                <a:cs typeface="B Nazanin" panose="00000400000000000000" pitchFamily="2" charset="-78"/>
              </a:rPr>
              <a:t>تقبل هزینه اعزام به مشهد مقدس 17 نفر از مددجویان توسط خیرین</a:t>
            </a:r>
            <a:endParaRPr lang="en-US" dirty="0">
              <a:cs typeface="B Nazanin" panose="00000400000000000000" pitchFamily="2" charset="-78"/>
            </a:endParaRPr>
          </a:p>
          <a:p>
            <a:pPr algn="r" rtl="1"/>
            <a:endParaRPr lang="en-US" dirty="0">
              <a:cs typeface="B Nazanin" panose="00000400000000000000" pitchFamily="2" charset="-78"/>
            </a:endParaRPr>
          </a:p>
          <a:p>
            <a:pPr marL="342900" indent="-342900" algn="r" rtl="1">
              <a:buFont typeface="Arial" panose="020B0604020202020204" pitchFamily="34" charset="0"/>
              <a:buChar char="•"/>
            </a:pPr>
            <a:endParaRPr lang="fa-IR" b="1" dirty="0" smtClean="0">
              <a:cs typeface="B Nazanin" panose="00000400000000000000" pitchFamily="2" charset="-78"/>
            </a:endParaRPr>
          </a:p>
          <a:p>
            <a:pPr algn="r" rtl="1"/>
            <a:endParaRPr lang="en-US" dirty="0">
              <a:cs typeface="B Nazanin" panose="00000400000000000000" pitchFamily="2" charset="-78"/>
            </a:endParaRPr>
          </a:p>
        </p:txBody>
      </p:sp>
    </p:spTree>
    <p:extLst>
      <p:ext uri="{BB962C8B-B14F-4D97-AF65-F5344CB8AC3E}">
        <p14:creationId xmlns:p14="http://schemas.microsoft.com/office/powerpoint/2010/main" val="413816804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145</TotalTime>
  <Words>404</Words>
  <Application>Microsoft Office PowerPoint</Application>
  <PresentationFormat>Widescreen</PresentationFormat>
  <Paragraphs>75</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B Nazanin</vt:lpstr>
      <vt:lpstr>B Titr</vt:lpstr>
      <vt:lpstr>Tahoma</vt:lpstr>
      <vt:lpstr>Trebuchet MS</vt:lpstr>
      <vt:lpstr>Wingdings 3</vt:lpstr>
      <vt:lpstr>Facet</vt:lpstr>
      <vt:lpstr>عملکرد اداره بهزیستی شهرستان جلفا</vt:lpstr>
      <vt:lpstr>واحد امور توانبخشی</vt:lpstr>
      <vt:lpstr>خدمات ارائه شده سال 1400</vt:lpstr>
      <vt:lpstr>برنامه های اجرا شده </vt:lpstr>
      <vt:lpstr>واحد امور اجتماعی</vt:lpstr>
      <vt:lpstr> پرداخت کمک هزینه سرمایه کار به تعداد 4 نفر خدمات مددکاری و مشاوره رایگان در مرکز اورژانس اجتماعی ایستگاه مشاوره رایگان در طول سال به مناسبت های مختلف  ملاقات کودک در مرکز اورژانس اجتماعی نگهداری موقت با حکم قضایی در رابطه با گروه های هدف برگزاری مانور اورژانس به مناسبت منع خشونت علیه زنان . کودک آزاری ، پیشگیری از خودکشی و هفته بهزیستی هماهنگی با هلال احمر جهت پرداخت کمک هزینه درمان مددجویان نیازمند هماهنگی جهت معرفی دانش آموزان به بنیاد قلم چی جهت استفاده از خدمات آن بنیاد معرفی مددجویان جهت تخفیف در هزینه انشعابات آب ، برق ، تلفن</vt:lpstr>
      <vt:lpstr>واحد امور پیشگیری</vt:lpstr>
      <vt:lpstr>PowerPoint Presentation</vt:lpstr>
      <vt:lpstr>واحد امور مشارکت های مردمی ،اشتغال ،مسکن و مراکز غیر دولتی</vt:lpstr>
      <vt:lpstr>اشتغال   پرداخت تسهیلات اشتغالزایی مبلغ 30/000/000/000 ریال پرداخت بیمه خویش فرمایی و کارفرمایی  پرداخت کمک هزینه جبران کارایی 460/000/000 ریال به 12 نفر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عملکرد اداره بهزیستی شهرستان جلفا</dc:title>
  <dc:creator>jlf-naemi</dc:creator>
  <cp:lastModifiedBy>jlf-naemi</cp:lastModifiedBy>
  <cp:revision>17</cp:revision>
  <dcterms:created xsi:type="dcterms:W3CDTF">2022-02-19T07:46:46Z</dcterms:created>
  <dcterms:modified xsi:type="dcterms:W3CDTF">2022-02-19T10:16:37Z</dcterms:modified>
</cp:coreProperties>
</file>