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0"/>
  </p:notesMasterIdLst>
  <p:sldIdLst>
    <p:sldId id="273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88" r:id="rId10"/>
    <p:sldId id="264" r:id="rId11"/>
    <p:sldId id="265" r:id="rId12"/>
    <p:sldId id="266" r:id="rId13"/>
    <p:sldId id="267" r:id="rId14"/>
    <p:sldId id="270" r:id="rId15"/>
    <p:sldId id="291" r:id="rId16"/>
    <p:sldId id="294" r:id="rId17"/>
    <p:sldId id="271" r:id="rId18"/>
    <p:sldId id="34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0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7C44D-FBCC-4E46-AA6F-02AA62946BC4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60EEA-5082-4349-852D-CF614B6DF5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356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eslimi325-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524000"/>
            <a:ext cx="731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a-IR" sz="6000" dirty="0"/>
          </a:p>
          <a:p>
            <a:pPr algn="ctr"/>
            <a:r>
              <a:rPr lang="fa-IR" sz="6000" dirty="0"/>
              <a:t>عملکرد واحد پیشگیری</a:t>
            </a:r>
            <a:endParaRPr lang="en-US" sz="6000" dirty="0"/>
          </a:p>
        </p:txBody>
      </p:sp>
    </p:spTree>
  </p:cSld>
  <p:clrMapOvr>
    <a:masterClrMapping/>
  </p:clrMapOvr>
  <p:transition>
    <p:wheel spokes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81000" y="503412"/>
            <a:ext cx="84582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آموزش مهارتهای زندگی در بین دانش اموزان و مددجویان  اداره بهزیستی شهرستان </a:t>
            </a:r>
            <a:r>
              <a:rPr kumimoji="0" lang="fa-IR" sz="20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هوراند</a:t>
            </a:r>
            <a:endParaRPr kumimoji="0" lang="en-US" sz="2000" b="1" i="0" u="none" strike="noStrike" cap="none" normalizeH="0" baseline="0" dirty="0">
              <a:ln>
                <a:noFill/>
              </a:ln>
              <a:effectLst/>
              <a:latin typeface="Calibri" pitchFamily="34" charset="0"/>
              <a:ea typeface="Calibri" pitchFamily="34" charset="0"/>
              <a:cs typeface="B Nazanin" pitchFamily="2" charset="-78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B Nazanin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-آموزش زندگی خانواده  در پایگاه سلامت اجتماعی </a:t>
            </a:r>
            <a:r>
              <a:rPr kumimoji="0" lang="fa-IR" sz="20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ترنم مهر هوراند و </a:t>
            </a:r>
            <a:r>
              <a:rPr kumimoji="0" lang="fa-IR" sz="2000" b="1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اداره بهزیستی</a:t>
            </a:r>
            <a:endParaRPr kumimoji="0" lang="en-US" sz="2000" b="1" i="0" u="none" strike="noStrike" cap="none" normalizeH="0" baseline="0" dirty="0">
              <a:ln>
                <a:noFill/>
              </a:ln>
              <a:effectLst/>
              <a:latin typeface="Calibri" pitchFamily="34" charset="0"/>
              <a:ea typeface="Calibri" pitchFamily="34" charset="0"/>
              <a:cs typeface="B Nazanin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B Nazanin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آموزش پیش از ازدواج در بین دانش آموزان و مددجویان با پروتکل بهداشتی در اداره بهزیستی شهرستان </a:t>
            </a:r>
            <a:r>
              <a:rPr kumimoji="0" lang="fa-IR" sz="20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هوراند</a:t>
            </a:r>
            <a:endParaRPr kumimoji="0" lang="en-US" sz="11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B Nazanin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 -بازدید از مراکز مشاوره ها با پروتکل بهداشتی </a:t>
            </a:r>
            <a:endParaRPr kumimoji="0" lang="en-US" sz="2000" b="1" i="0" u="none" strike="noStrike" cap="none" normalizeH="0" baseline="0" dirty="0">
              <a:ln>
                <a:noFill/>
              </a:ln>
              <a:effectLst/>
              <a:latin typeface="Calibri" pitchFamily="34" charset="0"/>
              <a:ea typeface="Calibri" pitchFamily="34" charset="0"/>
              <a:cs typeface="B Nazanin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B Nazanin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-برگزاری مشاوره رایگاه به مناسبت هفته سلامت روان</a:t>
            </a:r>
            <a:endParaRPr kumimoji="0" lang="en-US" sz="2000" b="1" i="0" u="none" strike="noStrike" cap="none" normalizeH="0" baseline="0" dirty="0">
              <a:ln>
                <a:noFill/>
              </a:ln>
              <a:effectLst/>
              <a:latin typeface="Calibri" pitchFamily="34" charset="0"/>
              <a:ea typeface="Calibri" pitchFamily="34" charset="0"/>
              <a:cs typeface="B Nazanin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B Nazanin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-اجرای برنامه پیشگیری از آمبلیوپی و سایر اختلالات بینایی در کودکان 6-3 سال بین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736 </a:t>
            </a:r>
            <a:r>
              <a:rPr kumimoji="0" lang="ar-SA" sz="2000" b="1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نفر</a:t>
            </a:r>
            <a:endParaRPr kumimoji="0" lang="en-US" sz="2000" b="1" i="0" u="none" strike="noStrike" cap="none" normalizeH="0" baseline="0" dirty="0">
              <a:ln>
                <a:noFill/>
              </a:ln>
              <a:effectLst/>
              <a:latin typeface="Calibri" pitchFamily="34" charset="0"/>
              <a:ea typeface="Times New Roman" pitchFamily="18" charset="0"/>
              <a:cs typeface="B Nazanin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B Nazanin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-اجرای جلسه شیوه نامه کاپ جهت پیشگیری از آسیبهای اجتماعی بین دو واحد امور اجتماعی و امور پیشگیری </a:t>
            </a:r>
            <a:endParaRPr kumimoji="0" lang="en-US" sz="2000" b="1" i="0" u="none" strike="noStrike" cap="none" normalizeH="0" baseline="0" dirty="0">
              <a:ln>
                <a:noFill/>
              </a:ln>
              <a:effectLst/>
              <a:latin typeface="Calibri" pitchFamily="34" charset="0"/>
              <a:ea typeface="Calibri" pitchFamily="34" charset="0"/>
              <a:cs typeface="B Nazanin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B Nazanin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-</a:t>
            </a:r>
            <a:r>
              <a:rPr kumimoji="0" lang="ar-SA" sz="2000" b="1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اجرای برنامه غربالگری، تشخیص و مداخله زود هنگام شنوایی نوزادان و شیرخواران بین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340نفر</a:t>
            </a:r>
            <a:endParaRPr kumimoji="0" lang="en-US" sz="11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B Nazanin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-پرداخت کمک هزینه یاری برگ مشاوره به مددجویان بهزیستی شهرستان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هوران</a:t>
            </a:r>
            <a:r>
              <a:rPr kumimoji="0" lang="fa-IR" sz="20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د</a:t>
            </a:r>
            <a:endParaRPr kumimoji="0" lang="en-US" sz="2000" b="1" i="0" u="none" strike="noStrike" cap="none" normalizeH="0" baseline="0" dirty="0">
              <a:ln>
                <a:noFill/>
              </a:ln>
              <a:effectLst/>
              <a:latin typeface="Calibri" pitchFamily="34" charset="0"/>
              <a:ea typeface="Times New Roman" pitchFamily="18" charset="0"/>
              <a:cs typeface="B Nazanin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B Nazanin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-پرداخت کمک هزینه عینک و جراحی چشم کودکان طرح آمبلیوپی 3 الی 6 ساله </a:t>
            </a:r>
            <a:endParaRPr kumimoji="0" lang="en-US" sz="2000" b="1" i="0" u="none" strike="noStrike" cap="none" normalizeH="0" baseline="0" dirty="0">
              <a:ln>
                <a:noFill/>
              </a:ln>
              <a:effectLst/>
              <a:latin typeface="Calibri" pitchFamily="34" charset="0"/>
              <a:ea typeface="Times New Roman" pitchFamily="18" charset="0"/>
              <a:cs typeface="B Nazanin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B Nazanin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-اجرای برنامه غربالکری اضطراب کودکان 5 الی 6 ساله در شهرستان به تعداد 300 نفر</a:t>
            </a:r>
            <a:endParaRPr kumimoji="0" lang="ar-SA" sz="32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52400" y="1126322"/>
            <a:ext cx="83058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عملکرد اعتیاد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Nazanin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-تشکیل پرونده اعتیاد موارد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جدید6 </a:t>
            </a: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نفر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--</a:t>
            </a: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برگزاری کلاس آموزشی فرزند پروری با محوریت پیشگیری از اعتیاد برای کارکنان </a:t>
            </a:r>
            <a:r>
              <a:rPr lang="fa-IR" sz="2400" dirty="0" smtClean="0">
                <a:latin typeface="Calibri" pitchFamily="34" charset="0"/>
                <a:ea typeface="Calibri" pitchFamily="34" charset="0"/>
                <a:cs typeface="B Nazanin" pitchFamily="2" charset="-78"/>
              </a:rPr>
              <a:t>فرمانداری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-برگزاری دوره آموزشی برای مربیان و معلمان آموزش و پرورش شهرستان </a:t>
            </a:r>
            <a:r>
              <a:rPr lang="fa-IR" sz="2400" dirty="0" smtClean="0">
                <a:latin typeface="Calibri" pitchFamily="34" charset="0"/>
                <a:ea typeface="Calibri" pitchFamily="34" charset="0"/>
                <a:cs typeface="B Nazanin" pitchFamily="2" charset="-78"/>
              </a:rPr>
              <a:t>هوراند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 </a:t>
            </a: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در مدرسه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علامه </a:t>
            </a: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طباطبایی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-پخش بروشور  در مراکز و در سطح شهر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--</a:t>
            </a: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صدور یاری برگ به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8 </a:t>
            </a: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نفر از مددجویان تحت پوشش برای بستری در مرکز اقامتی و ترک اعتیاد.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-صدور یاری برگ به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11 </a:t>
            </a: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نفر از مددجویان جهت دریافت متادون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-</a:t>
            </a: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توزیع وپخش بروشور  و سایل بهداشتی جهت پیشگیری از کرونا در موسسات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066800"/>
            <a:ext cx="7010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a-IR" sz="4400" dirty="0"/>
          </a:p>
          <a:p>
            <a:pPr algn="ctr"/>
            <a:r>
              <a:rPr lang="fa-IR" sz="4400" dirty="0"/>
              <a:t>عملکرد واحد مشارکتهای مردمی،اشتغال ،مسکن و مراکز غیر دولتی</a:t>
            </a:r>
            <a:endParaRPr lang="en-US" sz="4400" dirty="0"/>
          </a:p>
        </p:txBody>
      </p:sp>
    </p:spTree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28600" y="919925"/>
            <a:ext cx="8305800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5975" algn="l"/>
              </a:tabLst>
            </a:pPr>
            <a:r>
              <a:rPr kumimoji="0" lang="fa-I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ranNastaliq" pitchFamily="2" charset="0"/>
                <a:ea typeface="Calibri" pitchFamily="34" charset="0"/>
                <a:cs typeface="B Nazanin" pitchFamily="2" charset="-78"/>
              </a:rPr>
              <a:t>واحد اشتغال و کاریابی: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5975" algn="l"/>
              </a:tabLst>
            </a:pP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5975" algn="l"/>
              </a:tabLst>
            </a:pPr>
            <a:r>
              <a:rPr kumimoji="0" lang="fa-I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ranNastaliq" pitchFamily="2" charset="0"/>
                <a:ea typeface="Calibri" pitchFamily="34" charset="0"/>
                <a:cs typeface="B Nazanin" pitchFamily="2" charset="-78"/>
              </a:rPr>
              <a:t>-تخصیص مبلغ </a:t>
            </a: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ranNastaliq" pitchFamily="2" charset="0"/>
                <a:ea typeface="Calibri" pitchFamily="34" charset="0"/>
                <a:cs typeface="B Nazanin" pitchFamily="2" charset="-78"/>
              </a:rPr>
              <a:t>12000000000 </a:t>
            </a:r>
            <a:r>
              <a:rPr kumimoji="0" lang="fa-I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ranNastaliq" pitchFamily="2" charset="0"/>
                <a:ea typeface="Calibri" pitchFamily="34" charset="0"/>
                <a:cs typeface="B Nazanin" pitchFamily="2" charset="-78"/>
              </a:rPr>
              <a:t>ریال اعتبار  در زمینه وام های خوداشتغالی و همچنین کارفرمایی از محل اعتبارات بند ب تبصره 16 قانون بودجه سال 1400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5975" algn="l"/>
              </a:tabLst>
            </a:pPr>
            <a:r>
              <a:rPr kumimoji="0" lang="fa-I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ranNastaliq" pitchFamily="2" charset="0"/>
                <a:ea typeface="Calibri" pitchFamily="34" charset="0"/>
                <a:cs typeface="B Nazanin" pitchFamily="2" charset="-78"/>
              </a:rPr>
              <a:t>- معرفی </a:t>
            </a: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ranNastaliq" pitchFamily="2" charset="0"/>
                <a:ea typeface="Calibri" pitchFamily="34" charset="0"/>
                <a:cs typeface="B Nazanin" pitchFamily="2" charset="-78"/>
              </a:rPr>
              <a:t>50 </a:t>
            </a:r>
            <a:r>
              <a:rPr kumimoji="0" lang="fa-I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ranNastaliq" pitchFamily="2" charset="0"/>
                <a:ea typeface="Calibri" pitchFamily="34" charset="0"/>
                <a:cs typeface="B Nazanin" pitchFamily="2" charset="-78"/>
              </a:rPr>
              <a:t>نفر از مددجویان و توانخواهان به بانک های عامل که تعداد </a:t>
            </a: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ranNastaliq" pitchFamily="2" charset="0"/>
                <a:ea typeface="Calibri" pitchFamily="34" charset="0"/>
                <a:cs typeface="B Nazanin" pitchFamily="2" charset="-78"/>
              </a:rPr>
              <a:t>45 </a:t>
            </a:r>
            <a:r>
              <a:rPr kumimoji="0" lang="fa-I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ranNastaliq" pitchFamily="2" charset="0"/>
                <a:ea typeface="Calibri" pitchFamily="34" charset="0"/>
                <a:cs typeface="B Nazanin" pitchFamily="2" charset="-78"/>
              </a:rPr>
              <a:t>نفر تا پایان بهمن ماه موفق به دریافت وام شده اند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5975" algn="l"/>
              </a:tabLst>
            </a:pPr>
            <a:r>
              <a:rPr kumimoji="0" lang="fa-I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ranNastaliq" pitchFamily="2" charset="0"/>
                <a:ea typeface="Calibri" pitchFamily="34" charset="0"/>
                <a:cs typeface="B Nazanin" pitchFamily="2" charset="-78"/>
              </a:rPr>
              <a:t>- جذب 81 در صد از اعتبارات وام از اعتبارات سال 1400 در نه ماهه اول سال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5975" algn="l"/>
              </a:tabLst>
            </a:pPr>
            <a:r>
              <a:rPr kumimoji="0" lang="fa-I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ranNastaliq" pitchFamily="2" charset="0"/>
                <a:ea typeface="Calibri" pitchFamily="34" charset="0"/>
                <a:cs typeface="B Nazanin" pitchFamily="2" charset="-78"/>
              </a:rPr>
              <a:t>-درخواست وام پشت نوبت به تعداد </a:t>
            </a: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ranNastaliq" pitchFamily="2" charset="0"/>
                <a:ea typeface="Calibri" pitchFamily="34" charset="0"/>
                <a:cs typeface="B Nazanin" pitchFamily="2" charset="-78"/>
              </a:rPr>
              <a:t>55 </a:t>
            </a:r>
            <a:r>
              <a:rPr kumimoji="0" lang="fa-I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ranNastaliq" pitchFamily="2" charset="0"/>
                <a:ea typeface="Calibri" pitchFamily="34" charset="0"/>
                <a:cs typeface="B Nazanin" pitchFamily="2" charset="-78"/>
              </a:rPr>
              <a:t>مورد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5975" algn="l"/>
              </a:tabLst>
            </a:pPr>
            <a:r>
              <a:rPr kumimoji="0" lang="fa-I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ranNastaliq" pitchFamily="2" charset="0"/>
                <a:ea typeface="Calibri" pitchFamily="34" charset="0"/>
                <a:cs typeface="B Nazanin" pitchFamily="2" charset="-78"/>
              </a:rPr>
              <a:t>-تخصیص اعتبارات بیمه خویش فرمایی و کارفرمایی برای </a:t>
            </a: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ranNastaliq" pitchFamily="2" charset="0"/>
                <a:ea typeface="Calibri" pitchFamily="34" charset="0"/>
                <a:cs typeface="B Nazanin" pitchFamily="2" charset="-78"/>
              </a:rPr>
              <a:t>23 </a:t>
            </a:r>
            <a:r>
              <a:rPr kumimoji="0" lang="fa-I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ranNastaliq" pitchFamily="2" charset="0"/>
                <a:ea typeface="Calibri" pitchFamily="34" charset="0"/>
                <a:cs typeface="B Nazanin" pitchFamily="2" charset="-78"/>
              </a:rPr>
              <a:t>پرونده که مبلغ </a:t>
            </a: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ranNastaliq" pitchFamily="2" charset="0"/>
                <a:ea typeface="Calibri" pitchFamily="34" charset="0"/>
                <a:cs typeface="B Nazanin" pitchFamily="2" charset="-78"/>
              </a:rPr>
              <a:t>350000000 </a:t>
            </a:r>
            <a:r>
              <a:rPr kumimoji="0" lang="fa-I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ranNastaliq" pitchFamily="2" charset="0"/>
                <a:ea typeface="Calibri" pitchFamily="34" charset="0"/>
                <a:cs typeface="B Nazanin" pitchFamily="2" charset="-78"/>
              </a:rPr>
              <a:t>ریال اعتبار برای 38 نفر تا پایان دی ماه تخصیص و هزینه شده است و تا پایان سال بقیه اعتبارات اعلام و پرداخت خواهد شد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5975" algn="l"/>
              </a:tabLst>
            </a:pPr>
            <a:r>
              <a:rPr kumimoji="0" lang="fa-I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ranNastaliq" pitchFamily="2" charset="0"/>
                <a:ea typeface="Calibri" pitchFamily="34" charset="0"/>
                <a:cs typeface="B Nazanin" pitchFamily="2" charset="-78"/>
              </a:rPr>
              <a:t>-بازدید های دوره ای از کارگاه های تولیدی که مددجویان و توانخواهان اشتغال دارند.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5975" algn="l"/>
              </a:tabLst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>
    <p:circl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7924800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800" dirty="0"/>
              <a:t>مشارکتهای مردمی </a:t>
            </a:r>
          </a:p>
          <a:p>
            <a:pPr algn="r"/>
            <a:r>
              <a:rPr lang="fa-IR" sz="2800" dirty="0"/>
              <a:t>-تهیه و توزیع بسته های غذایی درمناسبتهای  ماه رمضان،هفته </a:t>
            </a:r>
          </a:p>
          <a:p>
            <a:pPr algn="r"/>
            <a:r>
              <a:rPr lang="fa-IR" sz="2800" dirty="0"/>
              <a:t>بهزیستی،شب چلله،روز جهانی معلولین،دهه فجر وماه محرم و.... </a:t>
            </a:r>
          </a:p>
          <a:p>
            <a:pPr algn="r"/>
            <a:endParaRPr lang="fa-IR" sz="2800" dirty="0"/>
          </a:p>
          <a:p>
            <a:pPr algn="r" rtl="1"/>
            <a:r>
              <a:rPr lang="fa-IR" sz="2800" dirty="0"/>
              <a:t>-پرداخت کمک هزینه ازدواج و جهیزیه</a:t>
            </a:r>
            <a:r>
              <a:rPr lang="en-US" sz="2800" dirty="0"/>
              <a:t> </a:t>
            </a:r>
            <a:r>
              <a:rPr lang="fa-IR" sz="2800" dirty="0"/>
              <a:t>برای 38نفر از مددجویان تحت پوشش</a:t>
            </a:r>
          </a:p>
          <a:p>
            <a:pPr algn="r" rtl="1"/>
            <a:endParaRPr lang="fa-IR" sz="2800" dirty="0"/>
          </a:p>
          <a:p>
            <a:pPr algn="r" rtl="1"/>
            <a:r>
              <a:rPr lang="fa-IR" sz="2800" dirty="0"/>
              <a:t>معرفی مددجویان تحت پوشش جهت برخورداری از خدمات  پزشکی مراکز درمانی شهرستان</a:t>
            </a:r>
          </a:p>
          <a:p>
            <a:pPr algn="r" rtl="1"/>
            <a:endParaRPr lang="fa-IR" sz="2800" dirty="0"/>
          </a:p>
          <a:p>
            <a:pPr algn="l" rtl="1"/>
            <a:r>
              <a:rPr lang="fa-IR" sz="2800" dirty="0"/>
              <a:t>ارتباط با خیرین شهرستانی جهت جذب مشارکتهای نقدی و غیرنقدی</a:t>
            </a:r>
          </a:p>
          <a:p>
            <a:pPr algn="l" rtl="1"/>
            <a:endParaRPr lang="fa-IR" sz="2800" dirty="0"/>
          </a:p>
          <a:p>
            <a:pPr algn="r"/>
            <a:r>
              <a:rPr lang="fa-IR" sz="2800" dirty="0"/>
              <a:t>-جذب </a:t>
            </a:r>
            <a:r>
              <a:rPr lang="fa-IR" sz="2800" dirty="0" smtClean="0"/>
              <a:t>60خیر </a:t>
            </a:r>
            <a:r>
              <a:rPr lang="fa-IR" sz="2800" dirty="0"/>
              <a:t>شهرستانی برای کمکهای نقدی و غیر نقدی در سالجاری(سامانه ارمغان)</a:t>
            </a:r>
          </a:p>
          <a:p>
            <a:pPr algn="r"/>
            <a:r>
              <a:rPr lang="fa-IR" sz="2800" dirty="0"/>
              <a:t> </a:t>
            </a:r>
          </a:p>
          <a:p>
            <a:pPr algn="r"/>
            <a:r>
              <a:rPr lang="fa-IR" sz="2800" dirty="0"/>
              <a:t> </a:t>
            </a:r>
          </a:p>
          <a:p>
            <a:pPr algn="r"/>
            <a:endParaRPr lang="en-US" sz="2800" dirty="0"/>
          </a:p>
        </p:txBody>
      </p:sp>
    </p:spTree>
  </p:cSld>
  <p:clrMapOvr>
    <a:masterClrMapping/>
  </p:clrMapOvr>
  <p:transition>
    <p:split dir="in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1"/>
            <a:ext cx="84582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fa-IR" sz="1600" dirty="0"/>
          </a:p>
          <a:p>
            <a:pPr algn="r" rtl="1"/>
            <a:endParaRPr lang="fa-IR" sz="1600" dirty="0"/>
          </a:p>
          <a:p>
            <a:pPr algn="r" rtl="1"/>
            <a:r>
              <a:rPr lang="fa-IR" sz="2800" b="1" dirty="0">
                <a:cs typeface="B Nazanin" pitchFamily="2" charset="-78"/>
              </a:rPr>
              <a:t>مسکن</a:t>
            </a:r>
            <a:endParaRPr lang="fa-IR" b="1" dirty="0">
              <a:cs typeface="B Nazanin" pitchFamily="2" charset="-78"/>
            </a:endParaRPr>
          </a:p>
          <a:p>
            <a:pPr algn="r" rtl="1"/>
            <a:endParaRPr lang="fa-IR" b="1" dirty="0">
              <a:cs typeface="B Nazanin" pitchFamily="2" charset="-78"/>
            </a:endParaRPr>
          </a:p>
          <a:p>
            <a:pPr algn="r" rtl="1"/>
            <a:r>
              <a:rPr lang="fa-IR" b="1" dirty="0">
                <a:cs typeface="B Nazanin" pitchFamily="2" charset="-78"/>
              </a:rPr>
              <a:t>پیگیری و بازدید میدانی مسکن احداثی شهری و روستائی بتعداد 40خانوار فاقد مسکن و یا مسکن نامناسب بشرح ذسل می باشد:</a:t>
            </a:r>
          </a:p>
          <a:p>
            <a:pPr algn="r" rtl="1"/>
            <a:r>
              <a:rPr lang="fa-IR" b="1" dirty="0">
                <a:cs typeface="B Nazanin" pitchFamily="2" charset="-78"/>
              </a:rPr>
              <a:t>-خانوار دوعضو معلول شهری:1خانوار و پرداخت مبلغ </a:t>
            </a:r>
            <a:r>
              <a:rPr lang="fa-IR" b="1" dirty="0" smtClean="0">
                <a:cs typeface="B Nazanin" pitchFamily="2" charset="-78"/>
              </a:rPr>
              <a:t>26میلیون </a:t>
            </a:r>
            <a:r>
              <a:rPr lang="fa-IR" b="1" dirty="0">
                <a:cs typeface="B Nazanin" pitchFamily="2" charset="-78"/>
              </a:rPr>
              <a:t>تومان کمک هزینه بلاعوض و </a:t>
            </a:r>
          </a:p>
          <a:p>
            <a:pPr algn="r" rtl="1"/>
            <a:r>
              <a:rPr lang="fa-IR" b="1" dirty="0">
                <a:cs typeface="B Nazanin" pitchFamily="2" charset="-78"/>
              </a:rPr>
              <a:t>تحویل واحد از برجهای دوقلوی ارسباران</a:t>
            </a:r>
          </a:p>
          <a:p>
            <a:pPr algn="r" rtl="1"/>
            <a:endParaRPr lang="fa-IR" b="1" dirty="0">
              <a:cs typeface="B Nazanin" pitchFamily="2" charset="-78"/>
            </a:endParaRPr>
          </a:p>
          <a:p>
            <a:pPr algn="r" rtl="1"/>
            <a:r>
              <a:rPr lang="fa-IR" b="1" dirty="0">
                <a:cs typeface="B Nazanin" pitchFamily="2" charset="-78"/>
              </a:rPr>
              <a:t>-پیگیری عملیات ساخت و ساز </a:t>
            </a:r>
            <a:r>
              <a:rPr lang="fa-IR" b="1" dirty="0" smtClean="0">
                <a:cs typeface="B Nazanin" pitchFamily="2" charset="-78"/>
              </a:rPr>
              <a:t>1خانوار </a:t>
            </a:r>
            <a:r>
              <a:rPr lang="fa-IR" b="1" dirty="0">
                <a:cs typeface="B Nazanin" pitchFamily="2" charset="-78"/>
              </a:rPr>
              <a:t>ایتام  به مبلغ 309میلیون تومان </a:t>
            </a:r>
          </a:p>
          <a:p>
            <a:pPr algn="r" rtl="1"/>
            <a:endParaRPr lang="fa-IR" b="1" dirty="0">
              <a:cs typeface="B Nazanin" pitchFamily="2" charset="-78"/>
            </a:endParaRPr>
          </a:p>
          <a:p>
            <a:pPr algn="r" rtl="1"/>
            <a:r>
              <a:rPr lang="fa-IR" b="1" dirty="0">
                <a:cs typeface="B Nazanin" pitchFamily="2" charset="-78"/>
              </a:rPr>
              <a:t>-پیگیری عملیات ساخت و ساز </a:t>
            </a:r>
            <a:r>
              <a:rPr lang="fa-IR" b="1" dirty="0" smtClean="0">
                <a:cs typeface="B Nazanin" pitchFamily="2" charset="-78"/>
              </a:rPr>
              <a:t>11خانوار </a:t>
            </a:r>
            <a:r>
              <a:rPr lang="fa-IR" b="1" dirty="0">
                <a:cs typeface="B Nazanin" pitchFamily="2" charset="-78"/>
              </a:rPr>
              <a:t>از طرح مسکن محرومین روستایی و پرداخت کمک هزینه بلاعوض به </a:t>
            </a:r>
            <a:r>
              <a:rPr lang="fa-IR" b="1" dirty="0" smtClean="0">
                <a:cs typeface="B Nazanin" pitchFamily="2" charset="-78"/>
              </a:rPr>
              <a:t>3نفر </a:t>
            </a:r>
            <a:r>
              <a:rPr lang="fa-IR" b="1" dirty="0">
                <a:cs typeface="B Nazanin" pitchFamily="2" charset="-78"/>
              </a:rPr>
              <a:t>به مبلغ </a:t>
            </a:r>
            <a:r>
              <a:rPr lang="fa-IR" b="1" dirty="0" smtClean="0">
                <a:cs typeface="B Nazanin" pitchFamily="2" charset="-78"/>
              </a:rPr>
              <a:t>60میلیون </a:t>
            </a:r>
            <a:r>
              <a:rPr lang="fa-IR" b="1" dirty="0">
                <a:cs typeface="B Nazanin" pitchFamily="2" charset="-78"/>
              </a:rPr>
              <a:t>تومان</a:t>
            </a:r>
          </a:p>
          <a:p>
            <a:pPr algn="r" rtl="1"/>
            <a:endParaRPr lang="fa-IR" b="1" dirty="0">
              <a:cs typeface="B Nazanin" pitchFamily="2" charset="-78"/>
            </a:endParaRPr>
          </a:p>
          <a:p>
            <a:pPr algn="r" rtl="1"/>
            <a:r>
              <a:rPr lang="fa-IR" b="1" dirty="0">
                <a:cs typeface="B Nazanin" pitchFamily="2" charset="-78"/>
              </a:rPr>
              <a:t>-کمک هزینه خرید مسکن برای 1نفر از معلولین شهری و درخواست اعتبار به مبلغ50میلیون تومان</a:t>
            </a:r>
          </a:p>
          <a:p>
            <a:pPr algn="r" rtl="1"/>
            <a:endParaRPr lang="fa-IR" b="1" dirty="0">
              <a:cs typeface="B Nazanin" pitchFamily="2" charset="-78"/>
            </a:endParaRPr>
          </a:p>
          <a:p>
            <a:pPr algn="r" rtl="1"/>
            <a:r>
              <a:rPr lang="fa-IR" b="1" dirty="0">
                <a:cs typeface="B Nazanin" pitchFamily="2" charset="-78"/>
              </a:rPr>
              <a:t>-در خواست اعتبار کمک هزینه ساخت مسکن برای 10نفر از بهزیستی استان از از افرادیکه مسکن خود را تکمیل نموده اند به مبلغ </a:t>
            </a:r>
            <a:r>
              <a:rPr lang="fa-IR" b="1" dirty="0" smtClean="0">
                <a:cs typeface="B Nazanin" pitchFamily="2" charset="-78"/>
              </a:rPr>
              <a:t>360میلیون تومان</a:t>
            </a:r>
            <a:endParaRPr lang="fa-IR" b="1" dirty="0">
              <a:cs typeface="B Nazanin" pitchFamily="2" charset="-78"/>
            </a:endParaRPr>
          </a:p>
        </p:txBody>
      </p:sp>
    </p:spTree>
  </p:cSld>
  <p:clrMapOvr>
    <a:masterClrMapping/>
  </p:clrMapOvr>
  <p:transition>
    <p:spli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04800" y="1660685"/>
            <a:ext cx="8001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5975" algn="l"/>
              </a:tabLst>
            </a:pPr>
            <a:r>
              <a:rPr kumimoji="0" lang="fa-I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ranNastaliq" pitchFamily="2" charset="0"/>
                <a:ea typeface="Calibri" pitchFamily="34" charset="0"/>
                <a:cs typeface="B Nazanin" pitchFamily="2" charset="-78"/>
              </a:rPr>
              <a:t>عملکرد بیمه ، ارتباطات و مراکز غیردولتی: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5975" algn="l"/>
              </a:tabLst>
            </a:pP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ranNastaliq" pitchFamily="2" charset="0"/>
                <a:ea typeface="Calibri" pitchFamily="34" charset="0"/>
                <a:cs typeface="B Nazanin" pitchFamily="2" charset="-78"/>
              </a:rPr>
              <a:t>4-پاسخگویی </a:t>
            </a:r>
            <a:r>
              <a:rPr kumimoji="0" lang="fa-I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ranNastaliq" pitchFamily="2" charset="0"/>
                <a:ea typeface="Calibri" pitchFamily="34" charset="0"/>
                <a:cs typeface="B Nazanin" pitchFamily="2" charset="-78"/>
              </a:rPr>
              <a:t>به 12 فقره نامه سامد (ریاست جمهوری)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5975" algn="l"/>
              </a:tabLst>
            </a:pPr>
            <a:r>
              <a:rPr kumimoji="0" lang="fa-I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ranNastaliq" pitchFamily="2" charset="0"/>
                <a:ea typeface="Calibri" pitchFamily="34" charset="0"/>
                <a:cs typeface="B Nazanin" pitchFamily="2" charset="-78"/>
              </a:rPr>
              <a:t>5-پاسخگویی به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ranNastaliq" pitchFamily="2" charset="0"/>
                <a:ea typeface="Calibri" pitchFamily="34" charset="0"/>
                <a:cs typeface="B Nazanin" pitchFamily="2" charset="-78"/>
              </a:rPr>
              <a:t>15</a:t>
            </a: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ranNastaliq" pitchFamily="2" charset="0"/>
                <a:ea typeface="Calibri" pitchFamily="34" charset="0"/>
                <a:cs typeface="B Nazanin" pitchFamily="2" charset="-78"/>
              </a:rPr>
              <a:t> </a:t>
            </a:r>
            <a:r>
              <a:rPr kumimoji="0" lang="fa-I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ranNastaliq" pitchFamily="2" charset="0"/>
                <a:ea typeface="Calibri" pitchFamily="34" charset="0"/>
                <a:cs typeface="B Nazanin" pitchFamily="2" charset="-78"/>
              </a:rPr>
              <a:t>فقره نامه های ارتباطات که شامل رهبری ،حراست  ،امامان جمعه </a:t>
            </a: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ranNastaliq" pitchFamily="2" charset="0"/>
                <a:ea typeface="Calibri" pitchFamily="34" charset="0"/>
                <a:cs typeface="B Nazanin" pitchFamily="2" charset="-78"/>
              </a:rPr>
              <a:t>هوراند </a:t>
            </a:r>
            <a:r>
              <a:rPr kumimoji="0" lang="fa-I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ranNastaliq" pitchFamily="2" charset="0"/>
                <a:ea typeface="Calibri" pitchFamily="34" charset="0"/>
                <a:cs typeface="B Nazanin" pitchFamily="2" charset="-78"/>
              </a:rPr>
              <a:t>و تبریز 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5975" algn="l"/>
              </a:tabLst>
            </a:pPr>
            <a:r>
              <a:rPr kumimoji="0" lang="fa-I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ranNastaliq" pitchFamily="2" charset="0"/>
                <a:ea typeface="Calibri" pitchFamily="34" charset="0"/>
                <a:cs typeface="B Nazanin" pitchFamily="2" charset="-78"/>
              </a:rPr>
              <a:t>پذیرش و ارتباطات </a:t>
            </a: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ranNastaliq" pitchFamily="2" charset="0"/>
                <a:ea typeface="Calibri" pitchFamily="34" charset="0"/>
                <a:cs typeface="B Nazanin" pitchFamily="2" charset="-78"/>
              </a:rPr>
              <a:t>10 </a:t>
            </a:r>
            <a:r>
              <a:rPr kumimoji="0" lang="fa-I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ranNastaliq" pitchFamily="2" charset="0"/>
                <a:ea typeface="Calibri" pitchFamily="34" charset="0"/>
                <a:cs typeface="B Nazanin" pitchFamily="2" charset="-78"/>
              </a:rPr>
              <a:t>فقره 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5975" algn="l"/>
              </a:tabLst>
            </a:pPr>
            <a:r>
              <a:rPr kumimoji="0" lang="fa-I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ranNastaliq" pitchFamily="2" charset="0"/>
                <a:ea typeface="Calibri" pitchFamily="34" charset="0"/>
                <a:cs typeface="B Nazanin" pitchFamily="2" charset="-78"/>
              </a:rPr>
              <a:t>6- صدور دفترچه بیمه درمانی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ranNastaliq" pitchFamily="2" charset="0"/>
                <a:ea typeface="Calibri" pitchFamily="34" charset="0"/>
                <a:cs typeface="B Nazanin" pitchFamily="2" charset="-78"/>
              </a:rPr>
              <a:t>14</a:t>
            </a: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ranNastaliq" pitchFamily="2" charset="0"/>
                <a:ea typeface="Calibri" pitchFamily="34" charset="0"/>
                <a:cs typeface="B Nazanin" pitchFamily="2" charset="-78"/>
              </a:rPr>
              <a:t> </a:t>
            </a:r>
            <a:r>
              <a:rPr kumimoji="0" lang="fa-I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ranNastaliq" pitchFamily="2" charset="0"/>
                <a:ea typeface="Calibri" pitchFamily="34" charset="0"/>
                <a:cs typeface="B Nazanin" pitchFamily="2" charset="-78"/>
              </a:rPr>
              <a:t>جلد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5975" algn="l"/>
              </a:tabLst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>
    <p:whee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HAR-Behrooz\Desktop\444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8392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3900" y="1696014"/>
            <a:ext cx="7696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a-IR" sz="4800" dirty="0"/>
          </a:p>
          <a:p>
            <a:r>
              <a:rPr lang="fa-IR" sz="4800" dirty="0"/>
              <a:t>عملکرد اداره بهزیستی </a:t>
            </a:r>
            <a:r>
              <a:rPr lang="fa-IR" sz="4800"/>
              <a:t>شهرستان هوراند</a:t>
            </a:r>
            <a:endParaRPr lang="fa-IR" sz="4800" dirty="0"/>
          </a:p>
          <a:p>
            <a:r>
              <a:rPr lang="fa-IR" sz="4800" dirty="0"/>
              <a:t> </a:t>
            </a:r>
          </a:p>
          <a:p>
            <a:pPr algn="ctr"/>
            <a:r>
              <a:rPr lang="fa-IR" sz="4800" dirty="0"/>
              <a:t>سال 1400</a:t>
            </a:r>
            <a:endParaRPr lang="en-US" sz="4800" dirty="0"/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905000"/>
            <a:ext cx="6781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a-IR" sz="5400" dirty="0"/>
          </a:p>
          <a:p>
            <a:pPr algn="ctr"/>
            <a:r>
              <a:rPr lang="fa-IR" sz="5400" dirty="0"/>
              <a:t>عملکرد واحد امور اجتماعی</a:t>
            </a:r>
            <a:endParaRPr lang="en-US" sz="5400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57201" y="791730"/>
            <a:ext cx="7924799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ـ پرداخت مستمری به زنان سرپرست خانوار به تعداد ۳۱۵خانوار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ـ پرداخت مستمری به خانوارهای دارای فرزند چندقلو </a:t>
            </a: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3 </a:t>
            </a:r>
            <a:r>
              <a:rPr kumimoji="0" lang="fa-I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خانوار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ـ پرداخت مستمری به کودکان بی سرپرست امداد ماهیانه به تعداد </a:t>
            </a: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4 </a:t>
            </a:r>
            <a:r>
              <a:rPr kumimoji="0" lang="fa-I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نفر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ـ پرداخت کمک هزینه دانشجویی به تعداد ۱۱ نفر دانشجو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ـ پرداخت کمک هزینه دانش آموزی به تعداد ۵۷ نفر 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ـ خرید تبلت برای دانش آموزان گروه هدف به تعداد ۵ دستگاه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ـ پرداخت کمک هزینه درمان از محل اعتبارات ستادی و مشارکت ، جمعیت هلال احمر ـ اداره اوقاف به تعداد 200 نفر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ـ پرداخت کمک هزینه وسایل ضروری به تعداد ۸۰ خانوار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ـ پرداخت کمک هزینه تغذیه به زنان باردار به تعداد ۲ نفر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ـ پرداخت سبذ غذایی از محل مشارکت های مردمی 300 خانوار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59114" y="88887"/>
            <a:ext cx="8001000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>
              <a:latin typeface="Calibri" pitchFamily="34" charset="0"/>
              <a:ea typeface="Calibri" pitchFamily="34" charset="0"/>
              <a:cs typeface="B Nazanin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>
              <a:latin typeface="Calibri" pitchFamily="34" charset="0"/>
              <a:ea typeface="Calibri" pitchFamily="34" charset="0"/>
              <a:cs typeface="B Nazanin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>
              <a:latin typeface="Calibri" pitchFamily="34" charset="0"/>
              <a:ea typeface="Calibri" pitchFamily="34" charset="0"/>
              <a:cs typeface="B Nazanin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ـ پرداخت کمک هزینه ودیعه مسکن به </a:t>
            </a:r>
            <a:r>
              <a:rPr lang="fa-IR" b="1">
                <a:latin typeface="Calibri" pitchFamily="34" charset="0"/>
                <a:ea typeface="Calibri" pitchFamily="34" charset="0"/>
                <a:cs typeface="B Nazanin" pitchFamily="2" charset="-78"/>
              </a:rPr>
              <a:t>تعداد ۱۱ </a:t>
            </a:r>
            <a:r>
              <a:rPr lang="fa-IR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خانوار</a:t>
            </a:r>
            <a:endParaRPr lang="en-US" b="1" dirty="0">
              <a:latin typeface="Calibri" pitchFamily="34" charset="0"/>
              <a:ea typeface="Calibri" pitchFamily="34" charset="0"/>
              <a:cs typeface="B Nazanin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50">
              <a:latin typeface="Arial" pitchFamily="34" charset="0"/>
              <a:cs typeface="Arial" pitchFamily="34" charset="0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b="1">
                <a:latin typeface="Calibri" pitchFamily="34" charset="0"/>
                <a:ea typeface="Calibri" pitchFamily="34" charset="0"/>
                <a:cs typeface="B Nazanin" pitchFamily="2" charset="-78"/>
              </a:rPr>
              <a:t>ـ </a:t>
            </a:r>
            <a:r>
              <a:rPr lang="fa-IR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پرداخت تسهیلات مسکن از محل </a:t>
            </a:r>
            <a:r>
              <a:rPr lang="fa-IR" b="1">
                <a:latin typeface="Calibri" pitchFamily="34" charset="0"/>
                <a:ea typeface="Calibri" pitchFamily="34" charset="0"/>
                <a:cs typeface="B Nazanin" pitchFamily="2" charset="-78"/>
              </a:rPr>
              <a:t>اعتبارات بنیاد مسکن ۷ </a:t>
            </a:r>
            <a:r>
              <a:rPr lang="fa-IR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خانوار</a:t>
            </a:r>
            <a:endParaRPr lang="en-US" b="1" dirty="0">
              <a:latin typeface="Calibri" pitchFamily="34" charset="0"/>
              <a:ea typeface="Calibri" pitchFamily="34" charset="0"/>
              <a:cs typeface="B Nazanin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50" dirty="0">
              <a:latin typeface="Arial" pitchFamily="34" charset="0"/>
              <a:cs typeface="Arial" pitchFamily="34" charset="0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ـ پرداخت وام اشتغال به </a:t>
            </a:r>
            <a:r>
              <a:rPr lang="fa-IR" b="1">
                <a:latin typeface="Calibri" pitchFamily="34" charset="0"/>
                <a:ea typeface="Calibri" pitchFamily="34" charset="0"/>
                <a:cs typeface="B Nazanin" pitchFamily="2" charset="-78"/>
              </a:rPr>
              <a:t>تعداد ۵۰ </a:t>
            </a:r>
            <a:r>
              <a:rPr lang="fa-IR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خانوار</a:t>
            </a:r>
            <a:endParaRPr lang="en-US" b="1" dirty="0">
              <a:latin typeface="Calibri" pitchFamily="34" charset="0"/>
              <a:ea typeface="Calibri" pitchFamily="34" charset="0"/>
              <a:cs typeface="B Nazanin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50" dirty="0">
              <a:latin typeface="Arial" pitchFamily="34" charset="0"/>
              <a:cs typeface="Arial" pitchFamily="34" charset="0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ـ حمایت از فعالیت گروههای همیار به </a:t>
            </a:r>
            <a:r>
              <a:rPr lang="fa-IR" b="1">
                <a:latin typeface="Calibri" pitchFamily="34" charset="0"/>
                <a:ea typeface="Calibri" pitchFamily="34" charset="0"/>
                <a:cs typeface="B Nazanin" pitchFamily="2" charset="-78"/>
              </a:rPr>
              <a:t>تعداد ۱ </a:t>
            </a:r>
            <a:r>
              <a:rPr lang="fa-IR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گروه </a:t>
            </a:r>
            <a:endParaRPr lang="en-US" b="1" dirty="0">
              <a:latin typeface="Calibri" pitchFamily="34" charset="0"/>
              <a:ea typeface="Calibri" pitchFamily="34" charset="0"/>
              <a:cs typeface="B Nazanin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50" dirty="0">
              <a:latin typeface="Arial" pitchFamily="34" charset="0"/>
              <a:cs typeface="Arial" pitchFamily="34" charset="0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ـ پرداخت بیمه بازنشستگی زنان سرپرست خانوار </a:t>
            </a:r>
            <a:r>
              <a:rPr lang="fa-IR" b="1">
                <a:latin typeface="Calibri" pitchFamily="34" charset="0"/>
                <a:ea typeface="Calibri" pitchFamily="34" charset="0"/>
                <a:cs typeface="B Nazanin" pitchFamily="2" charset="-78"/>
              </a:rPr>
              <a:t>شهری ۲ </a:t>
            </a:r>
            <a:r>
              <a:rPr lang="fa-IR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نفر(از سال 1390)</a:t>
            </a:r>
            <a:endParaRPr lang="en-US" b="1" dirty="0">
              <a:latin typeface="Calibri" pitchFamily="34" charset="0"/>
              <a:ea typeface="Calibri" pitchFamily="34" charset="0"/>
              <a:cs typeface="B Nazanin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50" dirty="0">
              <a:latin typeface="Arial" pitchFamily="34" charset="0"/>
              <a:cs typeface="Arial" pitchFamily="34" charset="0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ـ پرداخت بیمه بازنشستگی زنان سرپرست خانوار </a:t>
            </a:r>
            <a:r>
              <a:rPr lang="fa-IR" b="1">
                <a:latin typeface="Calibri" pitchFamily="34" charset="0"/>
                <a:ea typeface="Calibri" pitchFamily="34" charset="0"/>
                <a:cs typeface="B Nazanin" pitchFamily="2" charset="-78"/>
              </a:rPr>
              <a:t>روستایی ۱ </a:t>
            </a:r>
            <a:r>
              <a:rPr lang="fa-IR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نفر (از سال 1388)</a:t>
            </a:r>
            <a:endParaRPr lang="en-US" b="1" dirty="0">
              <a:latin typeface="Calibri" pitchFamily="34" charset="0"/>
              <a:ea typeface="Calibri" pitchFamily="34" charset="0"/>
              <a:cs typeface="B Nazanin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50" dirty="0">
              <a:latin typeface="Arial" pitchFamily="34" charset="0"/>
              <a:cs typeface="Arial" pitchFamily="34" charset="0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ـ پرداخت بیمه خویش فرمایی زنان سرپرست و دختر خود </a:t>
            </a:r>
            <a:r>
              <a:rPr lang="fa-IR" b="1">
                <a:latin typeface="Calibri" pitchFamily="34" charset="0"/>
                <a:ea typeface="Calibri" pitchFamily="34" charset="0"/>
                <a:cs typeface="B Nazanin" pitchFamily="2" charset="-78"/>
              </a:rPr>
              <a:t>سرپرست ۲ </a:t>
            </a:r>
            <a:r>
              <a:rPr lang="fa-IR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نفر </a:t>
            </a:r>
            <a:endParaRPr lang="en-US" b="1" dirty="0">
              <a:latin typeface="Calibri" pitchFamily="34" charset="0"/>
              <a:ea typeface="Calibri" pitchFamily="34" charset="0"/>
              <a:cs typeface="B Nazanin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50" dirty="0">
              <a:latin typeface="Arial" pitchFamily="34" charset="0"/>
              <a:cs typeface="Arial" pitchFamily="34" charset="0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ـ پرداخت بیمه کارفرمایی زنان سرپرست و دختر خود </a:t>
            </a:r>
            <a:r>
              <a:rPr lang="fa-IR" b="1">
                <a:latin typeface="Calibri" pitchFamily="34" charset="0"/>
                <a:ea typeface="Calibri" pitchFamily="34" charset="0"/>
                <a:cs typeface="B Nazanin" pitchFamily="2" charset="-78"/>
              </a:rPr>
              <a:t>سرپرست ۴ </a:t>
            </a:r>
            <a:r>
              <a:rPr lang="fa-IR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نفر</a:t>
            </a:r>
            <a:endParaRPr lang="en-US" b="1" dirty="0">
              <a:latin typeface="Calibri" pitchFamily="34" charset="0"/>
              <a:ea typeface="Calibri" pitchFamily="34" charset="0"/>
              <a:cs typeface="B Nazanin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50" dirty="0">
              <a:latin typeface="Arial" pitchFamily="34" charset="0"/>
              <a:cs typeface="Arial" pitchFamily="34" charset="0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ـ پرداخت سرمایه کار بلاعوض برای زنان سرپرست و دختر خود </a:t>
            </a:r>
            <a:r>
              <a:rPr lang="fa-IR" b="1">
                <a:latin typeface="Calibri" pitchFamily="34" charset="0"/>
                <a:ea typeface="Calibri" pitchFamily="34" charset="0"/>
                <a:cs typeface="B Nazanin" pitchFamily="2" charset="-78"/>
              </a:rPr>
              <a:t>سرپرست ۴ </a:t>
            </a:r>
            <a:r>
              <a:rPr lang="fa-IR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نفر</a:t>
            </a:r>
            <a:endParaRPr lang="en-US" b="1" dirty="0">
              <a:latin typeface="Calibri" pitchFamily="34" charset="0"/>
              <a:ea typeface="Calibri" pitchFamily="34" charset="0"/>
              <a:cs typeface="B Nazanin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50" b="1" dirty="0">
              <a:latin typeface="Calibri" pitchFamily="34" charset="0"/>
              <a:cs typeface="B Nazanin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5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lu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86000"/>
            <a:ext cx="716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6000" dirty="0"/>
              <a:t>عملکرد واحد توانبخشی</a:t>
            </a:r>
            <a:endParaRPr lang="en-US" sz="6000" dirty="0"/>
          </a:p>
        </p:txBody>
      </p:sp>
    </p:spTree>
  </p:cSld>
  <p:clrMapOvr>
    <a:masterClrMapping/>
  </p:clrMapOvr>
  <p:transition>
    <p:checke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573459"/>
            <a:ext cx="883920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2  Nazanin"/>
                <a:ea typeface="Calibri" pitchFamily="34" charset="0"/>
                <a:cs typeface="Arial" pitchFamily="34" charset="0"/>
              </a:rPr>
              <a:t>تشکیل پرونده معلولیت برای 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2  Nazanin"/>
                <a:ea typeface="Calibri" pitchFamily="34" charset="0"/>
                <a:cs typeface="Arial" pitchFamily="34" charset="0"/>
              </a:rPr>
              <a:t>80 </a:t>
            </a:r>
            <a:r>
              <a:rPr kumimoji="0" lang="fa-I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2  Nazanin"/>
                <a:ea typeface="Calibri" pitchFamily="34" charset="0"/>
                <a:cs typeface="Arial" pitchFamily="34" charset="0"/>
              </a:rPr>
              <a:t>نفر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2  Nazanin"/>
                <a:ea typeface="Calibri" pitchFamily="34" charset="0"/>
                <a:cs typeface="Arial" pitchFamily="34" charset="0"/>
              </a:rPr>
              <a:t>پرداخت کمک هزینه خرید ارتز پروتز به 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2  Nazanin"/>
                <a:ea typeface="Calibri" pitchFamily="34" charset="0"/>
                <a:cs typeface="Arial" pitchFamily="34" charset="0"/>
              </a:rPr>
              <a:t>12 </a:t>
            </a:r>
            <a:r>
              <a:rPr kumimoji="0" lang="fa-I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2  Nazanin"/>
                <a:ea typeface="Calibri" pitchFamily="34" charset="0"/>
                <a:cs typeface="Arial" pitchFamily="34" charset="0"/>
              </a:rPr>
              <a:t>نفر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2  Nazanin"/>
                <a:ea typeface="Calibri" pitchFamily="34" charset="0"/>
                <a:cs typeface="Arial" pitchFamily="34" charset="0"/>
              </a:rPr>
              <a:t>تحویل 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2  Nazanin"/>
                <a:ea typeface="Calibri" pitchFamily="34" charset="0"/>
                <a:cs typeface="Arial" pitchFamily="34" charset="0"/>
              </a:rPr>
              <a:t>25عدد </a:t>
            </a:r>
            <a:r>
              <a:rPr kumimoji="0" lang="fa-I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2  Nazanin"/>
                <a:ea typeface="Calibri" pitchFamily="34" charset="0"/>
                <a:cs typeface="Arial" pitchFamily="34" charset="0"/>
              </a:rPr>
              <a:t>کارت معلولیت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2  Nazanin"/>
                <a:ea typeface="Calibri" pitchFamily="34" charset="0"/>
                <a:cs typeface="Arial" pitchFamily="34" charset="0"/>
              </a:rPr>
              <a:t>پرداخت کمک هزینه ایاب وذهاب به 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2  Nazanin"/>
                <a:ea typeface="Calibri" pitchFamily="34" charset="0"/>
                <a:cs typeface="Arial" pitchFamily="34" charset="0"/>
              </a:rPr>
              <a:t>تعداد18نفر</a:t>
            </a:r>
            <a:endParaRPr kumimoji="0" lang="fa-I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2  Nazanin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2  Nazanin"/>
                <a:ea typeface="Calibri" pitchFamily="34" charset="0"/>
                <a:cs typeface="Arial" pitchFamily="34" charset="0"/>
              </a:rPr>
              <a:t>پرداخت کمک هزینه کاشت حلزون به 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2  Nazanin"/>
                <a:ea typeface="Calibri" pitchFamily="34" charset="0"/>
                <a:cs typeface="Arial" pitchFamily="34" charset="0"/>
              </a:rPr>
              <a:t>تعداد0نفر</a:t>
            </a:r>
            <a:endParaRPr kumimoji="0" lang="fa-I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2  Nazanin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2  Nazanin"/>
                <a:ea typeface="Calibri" pitchFamily="34" charset="0"/>
                <a:cs typeface="Arial" pitchFamily="34" charset="0"/>
              </a:rPr>
              <a:t>انجام کمیسیون تشخیص معلولیت به 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2  Nazanin"/>
                <a:ea typeface="Calibri" pitchFamily="34" charset="0"/>
                <a:cs typeface="Arial" pitchFamily="34" charset="0"/>
              </a:rPr>
              <a:t>تعداد46مورد</a:t>
            </a:r>
            <a:endParaRPr kumimoji="0" lang="fa-I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2  Nazanin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2  Nazanin"/>
                <a:ea typeface="Calibri" pitchFamily="34" charset="0"/>
                <a:cs typeface="Arial" pitchFamily="34" charset="0"/>
              </a:rPr>
              <a:t>ثبت </a:t>
            </a:r>
            <a:r>
              <a:rPr kumimoji="0" lang="fa-I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2  Nazanin"/>
                <a:ea typeface="Calibri" pitchFamily="34" charset="0"/>
                <a:cs typeface="Arial" pitchFamily="34" charset="0"/>
              </a:rPr>
              <a:t>بیش از 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2  Nazanin"/>
                <a:ea typeface="Calibri" pitchFamily="34" charset="0"/>
                <a:cs typeface="Arial" pitchFamily="34" charset="0"/>
              </a:rPr>
              <a:t>175مورد </a:t>
            </a:r>
            <a:r>
              <a:rPr kumimoji="0" lang="fa-I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2  Nazanin"/>
                <a:ea typeface="Calibri" pitchFamily="34" charset="0"/>
                <a:cs typeface="Arial" pitchFamily="34" charset="0"/>
              </a:rPr>
              <a:t>پشت نوبت مستمر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2  Nazanin"/>
                <a:ea typeface="Calibri" pitchFamily="34" charset="0"/>
                <a:cs typeface="Arial" pitchFamily="34" charset="0"/>
              </a:rPr>
              <a:t>پرداخت کمک هزینه مناسب سازی به تعداد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2  Nazanin"/>
              </a:rPr>
              <a:t>18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2  Nazanin"/>
                <a:ea typeface="Calibri" pitchFamily="34" charset="0"/>
                <a:cs typeface="Arial" pitchFamily="34" charset="0"/>
              </a:rPr>
              <a:t>نفر</a:t>
            </a:r>
            <a:endParaRPr kumimoji="0" lang="fa-I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2  Nazanin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heck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990600"/>
            <a:ext cx="7391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a-IR" sz="3200" dirty="0" smtClean="0">
                <a:latin typeface="2  Nazanin"/>
                <a:ea typeface="Calibri" pitchFamily="34" charset="0"/>
                <a:cs typeface="Arial" pitchFamily="34" charset="0"/>
              </a:rPr>
              <a:t>تحویل988مورد </a:t>
            </a:r>
            <a:r>
              <a:rPr lang="fa-IR" sz="3200" dirty="0">
                <a:latin typeface="2  Nazanin"/>
                <a:ea typeface="Calibri" pitchFamily="34" charset="0"/>
                <a:cs typeface="Arial" pitchFamily="34" charset="0"/>
              </a:rPr>
              <a:t>وسایل کمک توانبخشی و بهداشتی 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a-IR" sz="3200" dirty="0">
                <a:latin typeface="2  Nazanin"/>
                <a:ea typeface="Calibri" pitchFamily="34" charset="0"/>
                <a:cs typeface="Arial" pitchFamily="34" charset="0"/>
              </a:rPr>
              <a:t>ارائه خدمات توانبخشی واموزشی در مراکز تحت نظارت بهزیستی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a-IR" sz="3200" dirty="0">
                <a:latin typeface="2  Nazanin"/>
                <a:ea typeface="Calibri" pitchFamily="34" charset="0"/>
                <a:cs typeface="Arial" pitchFamily="34" charset="0"/>
              </a:rPr>
              <a:t>ارائه خدمات توانبخشی مبتنی بر جامعه به معلولین روستایی تحت </a:t>
            </a:r>
            <a:r>
              <a:rPr lang="fa-IR" sz="3200" dirty="0" smtClean="0">
                <a:latin typeface="2  Nazanin"/>
                <a:ea typeface="Calibri" pitchFamily="34" charset="0"/>
                <a:cs typeface="Arial" pitchFamily="34" charset="0"/>
              </a:rPr>
              <a:t>پوشش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Ba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600200" y="931735"/>
            <a:ext cx="678180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پراخت شهریه دانشجویان تحت پوشش سازمان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نیمسال دوم1400-1399 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  <a:sym typeface="Wingdings" pitchFamily="2" charset="2"/>
              </a:rPr>
              <a:t></a:t>
            </a:r>
            <a:r>
              <a:rPr kumimoji="0" lang="fa-I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8 </a:t>
            </a:r>
            <a:r>
              <a:rPr kumimoji="0" lang="fa-I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نفر دانشجوی دانشگاه آزاد + </a:t>
            </a:r>
            <a:r>
              <a:rPr kumimoji="0" lang="fa-I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2 </a:t>
            </a:r>
            <a:r>
              <a:rPr kumimoji="0" lang="fa-I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نفر دانشجوی دانشگاه پیام نور+ 1 نفر دانشجوی دانشگاه پردیس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  <a:sym typeface="Wingdings" pitchFamily="2" charset="2"/>
              </a:rPr>
              <a:t>نیمسال دوم اول 1401-1400 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  <a:sym typeface="Wingdings" pitchFamily="2" charset="2"/>
              </a:rPr>
              <a:t></a:t>
            </a:r>
            <a:r>
              <a:rPr kumimoji="0" lang="fa-I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 </a:t>
            </a:r>
            <a:r>
              <a:rPr kumimoji="0" lang="fa-I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8 </a:t>
            </a:r>
            <a:r>
              <a:rPr kumimoji="0" lang="fa-I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نفر دانشجوی دانشگاه آزاد + </a:t>
            </a:r>
            <a:r>
              <a:rPr kumimoji="0" lang="fa-I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2 </a:t>
            </a:r>
            <a:r>
              <a:rPr kumimoji="0" lang="fa-I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نفر دانشجوی دانشگاه پیام نور+ 1 نفر دانشجوی دانشگاه پردیس</a:t>
            </a:r>
            <a:endParaRPr kumimoji="0" lang="fa-IR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Nazanin" pitchFamily="2" charset="-78"/>
              <a:sym typeface="Wingdings" pitchFamily="2" charset="2"/>
            </a:endParaRPr>
          </a:p>
        </p:txBody>
      </p:sp>
    </p:spTree>
  </p:cSld>
  <p:clrMapOvr>
    <a:masterClrMapping/>
  </p:clrMapOvr>
  <p:transition>
    <p:wheel spokes="3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411</TotalTime>
  <Words>1016</Words>
  <Application>Microsoft Office PowerPoint</Application>
  <PresentationFormat>On-screen Show (4:3)</PresentationFormat>
  <Paragraphs>142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HAR-Behrooz</dc:creator>
  <cp:lastModifiedBy>Asadollahi</cp:lastModifiedBy>
  <cp:revision>170</cp:revision>
  <dcterms:created xsi:type="dcterms:W3CDTF">2006-08-16T00:00:00Z</dcterms:created>
  <dcterms:modified xsi:type="dcterms:W3CDTF">2022-03-16T10:57:16Z</dcterms:modified>
</cp:coreProperties>
</file>