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334" r:id="rId3"/>
    <p:sldId id="329" r:id="rId4"/>
    <p:sldId id="257" r:id="rId5"/>
    <p:sldId id="336" r:id="rId6"/>
    <p:sldId id="281" r:id="rId7"/>
    <p:sldId id="272" r:id="rId8"/>
    <p:sldId id="273" r:id="rId9"/>
    <p:sldId id="274" r:id="rId10"/>
    <p:sldId id="275" r:id="rId11"/>
    <p:sldId id="276" r:id="rId12"/>
    <p:sldId id="368" r:id="rId13"/>
    <p:sldId id="369" r:id="rId14"/>
    <p:sldId id="285" r:id="rId15"/>
    <p:sldId id="286" r:id="rId1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A7F3959-BE31-46D9-926E-5D9B9E941A68}">
          <p14:sldIdLst>
            <p14:sldId id="334"/>
            <p14:sldId id="329"/>
            <p14:sldId id="257"/>
            <p14:sldId id="336"/>
            <p14:sldId id="281"/>
            <p14:sldId id="272"/>
            <p14:sldId id="273"/>
            <p14:sldId id="274"/>
            <p14:sldId id="275"/>
            <p14:sldId id="276"/>
            <p14:sldId id="368"/>
            <p14:sldId id="369"/>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46" autoAdjust="0"/>
    <p:restoredTop sz="94660"/>
  </p:normalViewPr>
  <p:slideViewPr>
    <p:cSldViewPr snapToGrid="0">
      <p:cViewPr varScale="1">
        <p:scale>
          <a:sx n="102" d="100"/>
          <a:sy n="102" d="100"/>
        </p:scale>
        <p:origin x="1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EB17D07-DDA9-4D49-8F6D-512DF882B167}" type="datetimeFigureOut">
              <a:rPr lang="en-US" smtClean="0"/>
              <a:t>3/29/2022</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48C0B8E-1367-49E3-9518-D93393EE452C}" type="slidenum">
              <a:rPr lang="en-US" smtClean="0"/>
              <a:t>‹#›</a:t>
            </a:fld>
            <a:endParaRPr lang="en-US"/>
          </a:p>
        </p:txBody>
      </p:sp>
    </p:spTree>
    <p:extLst>
      <p:ext uri="{BB962C8B-B14F-4D97-AF65-F5344CB8AC3E}">
        <p14:creationId xmlns:p14="http://schemas.microsoft.com/office/powerpoint/2010/main" val="398664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268389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215182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4025022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707541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410600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3069311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1EA8DE-D3B5-4675-A469-39323DE15654}"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584584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1EA8DE-D3B5-4675-A469-39323DE15654}"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2489398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1EA8DE-D3B5-4675-A469-39323DE15654}"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607214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EA8DE-D3B5-4675-A469-39323DE15654}"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866968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1EA8DE-D3B5-4675-A469-39323DE15654}"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387650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34120040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1EA8DE-D3B5-4675-A469-39323DE15654}"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705132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543533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42234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1EA8DE-D3B5-4675-A469-39323DE15654}"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307670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1EA8DE-D3B5-4675-A469-39323DE15654}"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24676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1EA8DE-D3B5-4675-A469-39323DE15654}"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247982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1EA8DE-D3B5-4675-A469-39323DE15654}"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173699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EA8DE-D3B5-4675-A469-39323DE15654}"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8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1EA8DE-D3B5-4675-A469-39323DE15654}"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308443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1EA8DE-D3B5-4675-A469-39323DE15654}"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6BA26-33AA-4FB1-9F8F-474E5FC690B5}" type="slidenum">
              <a:rPr lang="en-US" smtClean="0"/>
              <a:t>‹#›</a:t>
            </a:fld>
            <a:endParaRPr lang="en-US"/>
          </a:p>
        </p:txBody>
      </p:sp>
    </p:spTree>
    <p:extLst>
      <p:ext uri="{BB962C8B-B14F-4D97-AF65-F5344CB8AC3E}">
        <p14:creationId xmlns:p14="http://schemas.microsoft.com/office/powerpoint/2010/main" val="305867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EA8DE-D3B5-4675-A469-39323DE15654}" type="datetimeFigureOut">
              <a:rPr lang="en-US" smtClean="0"/>
              <a:t>3/29/2022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6BA26-33AA-4FB1-9F8F-474E5FC690B5}" type="slidenum">
              <a:rPr lang="en-US" smtClean="0"/>
              <a:t>‹#›</a:t>
            </a:fld>
            <a:endParaRPr lang="en-US"/>
          </a:p>
        </p:txBody>
      </p:sp>
    </p:spTree>
    <p:extLst>
      <p:ext uri="{BB962C8B-B14F-4D97-AF65-F5344CB8AC3E}">
        <p14:creationId xmlns:p14="http://schemas.microsoft.com/office/powerpoint/2010/main" val="329682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B1EA8DE-D3B5-4675-A469-39323DE15654}" type="datetimeFigureOut">
              <a:rPr lang="en-US" smtClean="0"/>
              <a:t>3/29/2022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06BA26-33AA-4FB1-9F8F-474E5FC690B5}" type="slidenum">
              <a:rPr lang="en-US" smtClean="0"/>
              <a:t>‹#›</a:t>
            </a:fld>
            <a:endParaRPr lang="en-US"/>
          </a:p>
        </p:txBody>
      </p:sp>
    </p:spTree>
    <p:extLst>
      <p:ext uri="{BB962C8B-B14F-4D97-AF65-F5344CB8AC3E}">
        <p14:creationId xmlns:p14="http://schemas.microsoft.com/office/powerpoint/2010/main" val="23430650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BE96B8AA-E52A-4464-AE72-A3B3BE245E30}"/>
              </a:ext>
            </a:extLst>
          </p:cNvPr>
          <p:cNvSpPr>
            <a:spLocks noGrp="1" noChangeArrowheads="1"/>
          </p:cNvSpPr>
          <p:nvPr>
            <p:ph type="ctrTitle"/>
          </p:nvPr>
        </p:nvSpPr>
        <p:spPr>
          <a:xfrm>
            <a:off x="685800" y="1948069"/>
            <a:ext cx="7772400" cy="2213113"/>
          </a:xfrm>
        </p:spPr>
        <p:txBody>
          <a:bodyPr>
            <a:normAutofit/>
          </a:bodyPr>
          <a:lstStyle/>
          <a:p>
            <a:pPr rtl="1"/>
            <a:r>
              <a:rPr lang="fa-IR" altLang="en-US" sz="4800" dirty="0">
                <a:latin typeface="IranNastaliq" panose="02020505000000020003" pitchFamily="18" charset="0"/>
                <a:cs typeface="IranNastaliq" panose="02020505000000020003" pitchFamily="18" charset="0"/>
              </a:rPr>
              <a:t>عملکرد معاونت اموراجتماعی</a:t>
            </a:r>
            <a:r>
              <a:rPr lang="fa-IR" altLang="en-US" sz="7200" dirty="0">
                <a:latin typeface="IranNastaliq" panose="02020505000000020003" pitchFamily="18" charset="0"/>
                <a:cs typeface="IranNastaliq" panose="02020505000000020003" pitchFamily="18" charset="0"/>
              </a:rPr>
              <a:t/>
            </a:r>
            <a:br>
              <a:rPr lang="fa-IR" altLang="en-US" sz="7200" dirty="0">
                <a:latin typeface="IranNastaliq" panose="02020505000000020003" pitchFamily="18" charset="0"/>
                <a:cs typeface="IranNastaliq" panose="02020505000000020003" pitchFamily="18" charset="0"/>
              </a:rPr>
            </a:br>
            <a:r>
              <a:rPr lang="fa-IR" altLang="en-US" sz="2800" dirty="0">
                <a:latin typeface="IranNastaliq" panose="02020505000000020003" pitchFamily="18" charset="0"/>
                <a:cs typeface="IranNastaliq" panose="02020505000000020003" pitchFamily="18" charset="0"/>
              </a:rPr>
              <a:t/>
            </a:r>
            <a:br>
              <a:rPr lang="fa-IR" altLang="en-US" sz="2800" dirty="0">
                <a:latin typeface="IranNastaliq" panose="02020505000000020003" pitchFamily="18" charset="0"/>
                <a:cs typeface="IranNastaliq" panose="02020505000000020003" pitchFamily="18" charset="0"/>
              </a:rPr>
            </a:br>
            <a:r>
              <a:rPr lang="fa-IR" altLang="en-US" sz="2800" dirty="0">
                <a:latin typeface="IranNastaliq" panose="02020505000000020003" pitchFamily="18" charset="0"/>
                <a:cs typeface="B Nazanin" panose="00000400000000000000" pitchFamily="2" charset="-78"/>
              </a:rPr>
              <a:t>(در سال1400)</a:t>
            </a:r>
            <a:endParaRPr lang="en-US" altLang="en-US" sz="2800" dirty="0">
              <a:latin typeface="IranNastaliq" panose="02020505000000020003" pitchFamily="18" charset="0"/>
              <a:cs typeface="B Nazanin" panose="00000400000000000000" pitchFamily="2" charset="-78"/>
            </a:endParaRPr>
          </a:p>
        </p:txBody>
      </p:sp>
    </p:spTree>
    <p:extLst>
      <p:ext uri="{BB962C8B-B14F-4D97-AF65-F5344CB8AC3E}">
        <p14:creationId xmlns:p14="http://schemas.microsoft.com/office/powerpoint/2010/main" val="2091748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2336109384"/>
              </p:ext>
            </p:extLst>
          </p:nvPr>
        </p:nvGraphicFramePr>
        <p:xfrm>
          <a:off x="950748" y="1642890"/>
          <a:ext cx="7407966" cy="4663440"/>
        </p:xfrm>
        <a:graphic>
          <a:graphicData uri="http://schemas.openxmlformats.org/drawingml/2006/table">
            <a:tbl>
              <a:tblPr firstRow="1" bandRow="1">
                <a:tableStyleId>{5DA37D80-6434-44D0-A028-1B22A696006F}</a:tableStyleId>
              </a:tblPr>
              <a:tblGrid>
                <a:gridCol w="2469322">
                  <a:extLst>
                    <a:ext uri="{9D8B030D-6E8A-4147-A177-3AD203B41FA5}">
                      <a16:colId xmlns:a16="http://schemas.microsoft.com/office/drawing/2014/main" val="20000"/>
                    </a:ext>
                  </a:extLst>
                </a:gridCol>
                <a:gridCol w="2469322">
                  <a:extLst>
                    <a:ext uri="{9D8B030D-6E8A-4147-A177-3AD203B41FA5}">
                      <a16:colId xmlns:a16="http://schemas.microsoft.com/office/drawing/2014/main" val="20002"/>
                    </a:ext>
                  </a:extLst>
                </a:gridCol>
                <a:gridCol w="2469322">
                  <a:extLst>
                    <a:ext uri="{9D8B030D-6E8A-4147-A177-3AD203B41FA5}">
                      <a16:colId xmlns:a16="http://schemas.microsoft.com/office/drawing/2014/main" val="20003"/>
                    </a:ext>
                  </a:extLst>
                </a:gridCol>
              </a:tblGrid>
              <a:tr h="1554480">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1554480">
                <a:tc>
                  <a:txBody>
                    <a:bodyPr/>
                    <a:lstStyle/>
                    <a:p>
                      <a:pPr marL="0" marR="0" indent="0" algn="ctr" defTabSz="914400" rtl="1" eaLnBrk="1" fontAlgn="ctr" latinLnBrk="0" hangingPunct="1">
                        <a:lnSpc>
                          <a:spcPct val="150000"/>
                        </a:lnSpc>
                        <a:spcBef>
                          <a:spcPts val="0"/>
                        </a:spcBef>
                        <a:spcAft>
                          <a:spcPts val="0"/>
                        </a:spcAft>
                        <a:buClrTx/>
                        <a:buSzTx/>
                        <a:buFontTx/>
                        <a:buNone/>
                        <a:tabLst/>
                        <a:defRPr/>
                      </a:pPr>
                      <a:r>
                        <a:rPr lang="fa-IR" sz="1200" b="0" dirty="0">
                          <a:solidFill>
                            <a:schemeClr val="tx1"/>
                          </a:solidFill>
                          <a:cs typeface="B Nazanin" panose="00000400000000000000" pitchFamily="2" charset="-78"/>
                        </a:rPr>
                        <a:t>تخفیف ارایه</a:t>
                      </a:r>
                      <a:r>
                        <a:rPr lang="fa-IR" sz="1200" b="0" baseline="0" dirty="0">
                          <a:solidFill>
                            <a:schemeClr val="tx1"/>
                          </a:solidFill>
                          <a:cs typeface="B Nazanin" panose="00000400000000000000" pitchFamily="2" charset="-78"/>
                        </a:rPr>
                        <a:t> کارت سربازی وانتقال سربازی به نزدیکترین محل سکونت و</a:t>
                      </a:r>
                      <a:r>
                        <a:rPr lang="fa-IR" sz="1200" b="0" dirty="0">
                          <a:solidFill>
                            <a:schemeClr val="tx1"/>
                          </a:solidFill>
                          <a:cs typeface="B Nazanin" panose="00000400000000000000" pitchFamily="2" charset="-78"/>
                        </a:rPr>
                        <a:t>معافیت سربازی فقط برای یکی ازفرزندذکورخانواده</a:t>
                      </a:r>
                      <a:r>
                        <a:rPr lang="fa-IR" sz="1200" b="0" baseline="0" dirty="0">
                          <a:solidFill>
                            <a:schemeClr val="tx1"/>
                          </a:solidFill>
                          <a:cs typeface="B Nazanin" panose="00000400000000000000" pitchFamily="2" charset="-78"/>
                        </a:rPr>
                        <a:t> شامل میشود </a:t>
                      </a:r>
                      <a:r>
                        <a:rPr kumimoji="0" lang="fa-IR" sz="1200" b="0" u="none" strike="noStrike" kern="1200" cap="none" spc="0" normalizeH="0" baseline="0" noProof="0" dirty="0">
                          <a:ln>
                            <a:noFill/>
                          </a:ln>
                          <a:solidFill>
                            <a:srgbClr val="000000"/>
                          </a:solidFill>
                          <a:effectLst/>
                          <a:uLnTx/>
                          <a:uFillTx/>
                          <a:cs typeface="B Nazanin" panose="00000400000000000000" pitchFamily="2" charset="-78"/>
                        </a:rPr>
                        <a:t>درراستای توانمند سازی زنان سرپرست خانوار(8)</a:t>
                      </a:r>
                      <a:endParaRPr lang="en-US" sz="1200" b="0" dirty="0">
                        <a:solidFill>
                          <a:schemeClr val="tx1"/>
                        </a:solidFill>
                        <a:cs typeface="B Nazanin" panose="00000400000000000000" pitchFamily="2" charset="-78"/>
                      </a:endParaRPr>
                    </a:p>
                  </a:txBody>
                  <a:tcPr anchor="ctr"/>
                </a:tc>
                <a:tc>
                  <a:txBody>
                    <a:bodyPr/>
                    <a:lstStyle/>
                    <a:p>
                      <a:pPr algn="ctr" rtl="1">
                        <a:lnSpc>
                          <a:spcPct val="150000"/>
                        </a:lnSpc>
                      </a:pPr>
                      <a:r>
                        <a:rPr lang="fa-IR" sz="1600" b="0" dirty="0">
                          <a:solidFill>
                            <a:schemeClr val="tx1"/>
                          </a:solidFill>
                          <a:cs typeface="B Nazanin" panose="00000400000000000000" pitchFamily="2" charset="-78"/>
                        </a:rPr>
                        <a:t>79</a:t>
                      </a:r>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50000"/>
                        </a:lnSpc>
                        <a:spcBef>
                          <a:spcPts val="0"/>
                        </a:spcBef>
                        <a:spcAft>
                          <a:spcPts val="0"/>
                        </a:spcAft>
                        <a:buClrTx/>
                        <a:buSzTx/>
                        <a:buFontTx/>
                        <a:buNone/>
                        <a:tabLst/>
                        <a:defRPr/>
                      </a:pPr>
                      <a:r>
                        <a:rPr lang="fa-IR" sz="1600" b="0" u="none" strike="noStrike" dirty="0">
                          <a:solidFill>
                            <a:srgbClr val="000000"/>
                          </a:solidFill>
                          <a:effectLst/>
                          <a:cs typeface="B Nazanin" panose="00000400000000000000" pitchFamily="2" charset="-78"/>
                        </a:rPr>
                        <a:t>معافیت</a:t>
                      </a:r>
                      <a:r>
                        <a:rPr lang="fa-IR" sz="1600" b="0" u="none" strike="noStrike" baseline="0" dirty="0">
                          <a:solidFill>
                            <a:srgbClr val="000000"/>
                          </a:solidFill>
                          <a:effectLst/>
                          <a:cs typeface="B Nazanin" panose="00000400000000000000" pitchFamily="2" charset="-78"/>
                        </a:rPr>
                        <a:t> سربازی برای فرزندان ذکورخانواده-انتقال  وتخفیف کارت سربازی </a:t>
                      </a:r>
                      <a:endParaRPr lang="fa-IR" sz="1600" b="0" u="none" strike="noStrike" dirty="0">
                        <a:solidFill>
                          <a:srgbClr val="000000"/>
                        </a:solidFill>
                        <a:effectLst/>
                        <a:cs typeface="B Nazanin" panose="00000400000000000000" pitchFamily="2" charset="-78"/>
                      </a:endParaRPr>
                    </a:p>
                    <a:p>
                      <a:pPr algn="ctr" rtl="1" fontAlgn="ctr">
                        <a:lnSpc>
                          <a:spcPct val="150000"/>
                        </a:lnSpc>
                      </a:pP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1554480">
                <a:tc>
                  <a:txBody>
                    <a:bodyPr/>
                    <a:lstStyle/>
                    <a:p>
                      <a:pPr marL="0" marR="0" indent="0" algn="ctr" defTabSz="685800" rtl="1" eaLnBrk="1" fontAlgn="auto" latinLnBrk="0" hangingPunct="1">
                        <a:lnSpc>
                          <a:spcPct val="150000"/>
                        </a:lnSpc>
                        <a:spcBef>
                          <a:spcPts val="0"/>
                        </a:spcBef>
                        <a:spcAft>
                          <a:spcPts val="0"/>
                        </a:spcAft>
                        <a:buClrTx/>
                        <a:buSzTx/>
                        <a:buFontTx/>
                        <a:buNone/>
                        <a:tabLst/>
                        <a:defRPr/>
                      </a:pPr>
                      <a:r>
                        <a:rPr lang="fa-IR" sz="1600" b="0" i="0" u="none" strike="noStrike" dirty="0">
                          <a:solidFill>
                            <a:srgbClr val="000000"/>
                          </a:solidFill>
                          <a:effectLst/>
                          <a:latin typeface="Arial" panose="020B0604020202020204" pitchFamily="34" charset="0"/>
                          <a:cs typeface="B Nazanin" panose="00000400000000000000" pitchFamily="2" charset="-78"/>
                        </a:rPr>
                        <a:t>ارایه</a:t>
                      </a:r>
                      <a:r>
                        <a:rPr lang="fa-IR" sz="1600" b="0" i="0" u="none" strike="noStrike" baseline="0" dirty="0">
                          <a:solidFill>
                            <a:srgbClr val="000000"/>
                          </a:solidFill>
                          <a:effectLst/>
                          <a:latin typeface="Arial" panose="020B0604020202020204" pitchFamily="34" charset="0"/>
                          <a:cs typeface="B Nazanin" panose="00000400000000000000" pitchFamily="2" charset="-78"/>
                        </a:rPr>
                        <a:t> شیرخشک به خانوادهای دارای دارای فرزند چندقلوی یا فرزندخانواده های نیازمند( زیر یک سال)</a:t>
                      </a:r>
                      <a:endParaRPr lang="fa-IR" sz="1600" b="0" i="0" u="none" strike="noStrike" dirty="0">
                        <a:solidFill>
                          <a:srgbClr val="000000"/>
                        </a:solidFill>
                        <a:effectLst/>
                        <a:latin typeface="Arial" panose="020B0604020202020204" pitchFamily="34" charset="0"/>
                        <a:cs typeface="B Nazanin" panose="00000400000000000000" pitchFamily="2" charset="-78"/>
                      </a:endParaRPr>
                    </a:p>
                    <a:p>
                      <a:pPr algn="ctr" rtl="1">
                        <a:lnSpc>
                          <a:spcPct val="150000"/>
                        </a:lnSpc>
                      </a:pPr>
                      <a:endParaRPr lang="en-US" sz="1600" b="0" dirty="0">
                        <a:solidFill>
                          <a:schemeClr val="tx1"/>
                        </a:solidFill>
                        <a:cs typeface="B Nazanin" panose="00000400000000000000" pitchFamily="2" charset="-78"/>
                      </a:endParaRPr>
                    </a:p>
                  </a:txBody>
                  <a:tcPr anchor="ctr"/>
                </a:tc>
                <a:tc>
                  <a:txBody>
                    <a:bodyPr/>
                    <a:lstStyle/>
                    <a:p>
                      <a:pPr algn="ctr" rtl="1">
                        <a:lnSpc>
                          <a:spcPct val="150000"/>
                        </a:lnSpc>
                      </a:pPr>
                      <a:r>
                        <a:rPr lang="en-US" sz="1600" b="0" dirty="0">
                          <a:solidFill>
                            <a:schemeClr val="tx1"/>
                          </a:solidFill>
                          <a:cs typeface="B Nazanin" panose="00000400000000000000" pitchFamily="2" charset="-78"/>
                        </a:rPr>
                        <a:t>18661</a:t>
                      </a:r>
                    </a:p>
                  </a:txBody>
                  <a:tcPr anchor="ctr"/>
                </a:tc>
                <a:tc>
                  <a:txBody>
                    <a:bodyPr/>
                    <a:lstStyle/>
                    <a:p>
                      <a:pPr algn="ctr" rtl="1" fontAlgn="ctr">
                        <a:lnSpc>
                          <a:spcPct val="150000"/>
                        </a:lnSpc>
                      </a:pPr>
                      <a:r>
                        <a:rPr lang="fa-IR" sz="1600" b="0" i="0" u="none" strike="noStrike" dirty="0">
                          <a:solidFill>
                            <a:srgbClr val="000000"/>
                          </a:solidFill>
                          <a:effectLst/>
                          <a:latin typeface="Arial" panose="020B0604020202020204" pitchFamily="34" charset="0"/>
                          <a:cs typeface="B Nazanin" panose="00000400000000000000" pitchFamily="2" charset="-78"/>
                        </a:rPr>
                        <a:t>ارایه</a:t>
                      </a:r>
                      <a:r>
                        <a:rPr lang="fa-IR" sz="1600" b="0" i="0" u="none" strike="noStrike" baseline="0" dirty="0">
                          <a:solidFill>
                            <a:srgbClr val="000000"/>
                          </a:solidFill>
                          <a:effectLst/>
                          <a:latin typeface="Arial" panose="020B0604020202020204" pitchFamily="34" charset="0"/>
                          <a:cs typeface="B Nazanin" panose="00000400000000000000" pitchFamily="2" charset="-78"/>
                        </a:rPr>
                        <a:t> شیرخشک به فرزندان زیریک سال </a:t>
                      </a: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01C19ED6-5207-430E-A776-166B6265EE09}"/>
              </a:ext>
            </a:extLst>
          </p:cNvPr>
          <p:cNvSpPr txBox="1"/>
          <p:nvPr/>
        </p:nvSpPr>
        <p:spPr>
          <a:xfrm>
            <a:off x="712742" y="392329"/>
            <a:ext cx="2725782" cy="369332"/>
          </a:xfrm>
          <a:prstGeom prst="rect">
            <a:avLst/>
          </a:prstGeom>
          <a:noFill/>
        </p:spPr>
        <p:txBody>
          <a:bodyPr wrap="square" rtlCol="0">
            <a:spAutoFit/>
          </a:bodyPr>
          <a:lstStyle/>
          <a:p>
            <a:pPr algn="r">
              <a:defRPr/>
            </a:pPr>
            <a:r>
              <a:rPr lang="fa-IR" dirty="0">
                <a:solidFill>
                  <a:prstClr val="black"/>
                </a:solidFill>
                <a:cs typeface="B Titr" panose="00000700000000000000" pitchFamily="2" charset="-78"/>
              </a:rPr>
              <a:t>امور اجتماعی-</a:t>
            </a: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زنان و خانواده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831206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AEA4-55E1-435F-85E9-DAED31A1EC1B}"/>
              </a:ext>
            </a:extLst>
          </p:cNvPr>
          <p:cNvSpPr>
            <a:spLocks noGrp="1"/>
          </p:cNvSpPr>
          <p:nvPr>
            <p:ph type="title"/>
          </p:nvPr>
        </p:nvSpPr>
        <p:spPr>
          <a:xfrm>
            <a:off x="755374" y="92766"/>
            <a:ext cx="7103165" cy="927651"/>
          </a:xfrm>
        </p:spPr>
        <p:txBody>
          <a:bodyPr>
            <a:normAutofit/>
          </a:bodyPr>
          <a:lstStyle/>
          <a:p>
            <a:pPr algn="r"/>
            <a:r>
              <a:rPr lang="fa-IR" sz="2400" b="1" u="sng" dirty="0"/>
              <a:t>فعالتیهای دفترامورآسیب دیدگان اجتماعی درسال 1400</a:t>
            </a:r>
            <a:r>
              <a:rPr lang="en-US" sz="2400" dirty="0"/>
              <a:t/>
            </a:r>
            <a:br>
              <a:rPr lang="en-US" sz="2400" dirty="0"/>
            </a:br>
            <a:endParaRPr lang="en-US" sz="2400" dirty="0"/>
          </a:p>
        </p:txBody>
      </p:sp>
      <p:sp>
        <p:nvSpPr>
          <p:cNvPr id="3" name="Content Placeholder 2">
            <a:extLst>
              <a:ext uri="{FF2B5EF4-FFF2-40B4-BE49-F238E27FC236}">
                <a16:creationId xmlns:a16="http://schemas.microsoft.com/office/drawing/2014/main" id="{F3CF45FD-478A-4F6A-B45D-75BAA25CE117}"/>
              </a:ext>
            </a:extLst>
          </p:cNvPr>
          <p:cNvSpPr>
            <a:spLocks noGrp="1"/>
          </p:cNvSpPr>
          <p:nvPr>
            <p:ph idx="1"/>
          </p:nvPr>
        </p:nvSpPr>
        <p:spPr>
          <a:xfrm>
            <a:off x="159026" y="1669774"/>
            <a:ext cx="8203096" cy="4437112"/>
          </a:xfrm>
        </p:spPr>
        <p:txBody>
          <a:bodyPr>
            <a:normAutofit/>
          </a:bodyPr>
          <a:lstStyle/>
          <a:p>
            <a:pPr marL="0" indent="0" algn="r" rtl="1">
              <a:buNone/>
            </a:pPr>
            <a:r>
              <a:rPr lang="fa-IR" sz="2400" dirty="0">
                <a:cs typeface="B Nazanin" panose="00000400000000000000" pitchFamily="2" charset="-78"/>
              </a:rPr>
              <a:t> - برگزاری مانوراورژانس اجتماعی در17 شهرستان دارای اورژانس اجتماعی استان</a:t>
            </a:r>
            <a:endParaRPr lang="en-US" sz="2400" dirty="0">
              <a:cs typeface="B Nazanin" panose="00000400000000000000" pitchFamily="2" charset="-78"/>
            </a:endParaRPr>
          </a:p>
          <a:p>
            <a:pPr lvl="0" algn="r" rtl="1"/>
            <a:r>
              <a:rPr lang="fa-IR" sz="2400" dirty="0">
                <a:cs typeface="B Nazanin" panose="00000400000000000000" pitchFamily="2" charset="-78"/>
              </a:rPr>
              <a:t>اجرای برنامه روزجهانی منع خشونت علیه زنان 25 نوامبر ،4 آذرماه  </a:t>
            </a:r>
            <a:endParaRPr lang="en-US" sz="2400" dirty="0">
              <a:cs typeface="B Nazanin" panose="00000400000000000000" pitchFamily="2" charset="-78"/>
            </a:endParaRPr>
          </a:p>
          <a:p>
            <a:pPr lvl="0" algn="r" rtl="1"/>
            <a:r>
              <a:rPr lang="fa-IR" sz="2400" dirty="0">
                <a:cs typeface="B Nazanin" panose="00000400000000000000" pitchFamily="2" charset="-78"/>
              </a:rPr>
              <a:t>اجرای برنامه روزجهانی پیشگیری ازکودک آزاری ومنع خشونت باکودکان 19 نوامبربرابربا28 آبان ماه</a:t>
            </a:r>
            <a:endParaRPr lang="en-US" sz="2400" dirty="0">
              <a:cs typeface="B Nazanin" panose="00000400000000000000" pitchFamily="2" charset="-78"/>
            </a:endParaRPr>
          </a:p>
          <a:p>
            <a:pPr lvl="0" algn="r" rtl="1"/>
            <a:r>
              <a:rPr lang="fa-IR" sz="2400" dirty="0">
                <a:cs typeface="B Nazanin" panose="00000400000000000000" pitchFamily="2" charset="-78"/>
              </a:rPr>
              <a:t>اجرای برنامه روزجهانی پیشگیری ازخودکشی 10 سپتامبر(19 شهریور)</a:t>
            </a:r>
            <a:endParaRPr lang="en-US" sz="2400" dirty="0">
              <a:cs typeface="B Nazanin" panose="00000400000000000000" pitchFamily="2" charset="-78"/>
            </a:endParaRPr>
          </a:p>
          <a:p>
            <a:pPr algn="r" rtl="1"/>
            <a:r>
              <a:rPr lang="fa-IR" sz="2400" dirty="0">
                <a:cs typeface="B Nazanin" panose="00000400000000000000" pitchFamily="2" charset="-78"/>
              </a:rPr>
              <a:t>اجرای برنامه  روزدخترمصادف با تولدحضرت معصومه (س) </a:t>
            </a:r>
            <a:endParaRPr lang="en-US" sz="2400" dirty="0">
              <a:cs typeface="B Nazanin" panose="00000400000000000000" pitchFamily="2" charset="-78"/>
            </a:endParaRPr>
          </a:p>
          <a:p>
            <a:pPr algn="r" rtl="1"/>
            <a:r>
              <a:rPr lang="fa-IR" sz="2400" dirty="0">
                <a:cs typeface="B Nazanin" panose="00000400000000000000" pitchFamily="2" charset="-78"/>
              </a:rPr>
              <a:t>افتتاح مرکزراه نوین درشهرتبریزجهت توانمندسازی زنان آسیب دیده ودرمعرض اسیب اجتماعی درمورخ 26 خرداد1400</a:t>
            </a:r>
          </a:p>
          <a:p>
            <a:pPr algn="r" rtl="1"/>
            <a:r>
              <a:rPr lang="fa-IR" sz="2400" dirty="0">
                <a:cs typeface="B Nazanin" panose="00000400000000000000" pitchFamily="2" charset="-78"/>
              </a:rPr>
              <a:t>ایجادایستگاه مشاوره رایگان درمناسبت های دفتر</a:t>
            </a:r>
          </a:p>
          <a:p>
            <a:pPr algn="r" rtl="1"/>
            <a:r>
              <a:rPr lang="fa-IR" sz="2400" dirty="0">
                <a:cs typeface="B Nazanin" panose="00000400000000000000" pitchFamily="2" charset="-78"/>
              </a:rPr>
              <a:t>اجرای بخشنامه حضورپرسنل اورژانس اجتماعی درورودی شهرهاجهت استقبال ازمسافرین</a:t>
            </a:r>
          </a:p>
          <a:p>
            <a:pPr algn="r" rtl="1"/>
            <a:endParaRPr lang="fa-IR" sz="2400" dirty="0">
              <a:cs typeface="B Nazanin" panose="00000400000000000000" pitchFamily="2" charset="-78"/>
            </a:endParaRPr>
          </a:p>
          <a:p>
            <a:pPr algn="r" rtl="1"/>
            <a:endParaRPr lang="fa-IR" sz="2400" dirty="0">
              <a:cs typeface="B Nazanin" panose="00000400000000000000" pitchFamily="2" charset="-78"/>
            </a:endParaRPr>
          </a:p>
        </p:txBody>
      </p:sp>
    </p:spTree>
    <p:extLst>
      <p:ext uri="{BB962C8B-B14F-4D97-AF65-F5344CB8AC3E}">
        <p14:creationId xmlns:p14="http://schemas.microsoft.com/office/powerpoint/2010/main" val="744834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9597E6-C6AE-4D51-9595-15EF02EA5A65}"/>
              </a:ext>
            </a:extLst>
          </p:cNvPr>
          <p:cNvSpPr>
            <a:spLocks noGrp="1"/>
          </p:cNvSpPr>
          <p:nvPr>
            <p:ph idx="1"/>
          </p:nvPr>
        </p:nvSpPr>
        <p:spPr>
          <a:xfrm>
            <a:off x="628650" y="1484243"/>
            <a:ext cx="7886700" cy="4692720"/>
          </a:xfrm>
        </p:spPr>
        <p:txBody>
          <a:bodyPr/>
          <a:lstStyle/>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برگزاری ازمون جذب نیروی</a:t>
            </a:r>
            <a:r>
              <a:rPr lang="fa-IR" sz="2000" dirty="0">
                <a:effectLst/>
                <a:latin typeface="Times New Roman" panose="02020603050405020304" pitchFamily="18" charset="0"/>
                <a:ea typeface="Times New Roman" panose="02020603050405020304" pitchFamily="18" charset="0"/>
                <a:cs typeface="B Nazanin" panose="00000400000000000000" pitchFamily="2" charset="-78"/>
              </a:rPr>
              <a:t> پایگاه خدمات اجتماعی در</a:t>
            </a: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 اورژانس اجتماعی</a:t>
            </a:r>
            <a:r>
              <a:rPr lang="fa-IR" sz="2000" dirty="0">
                <a:effectLst/>
                <a:latin typeface="Times New Roman" panose="02020603050405020304" pitchFamily="18" charset="0"/>
                <a:ea typeface="Times New Roman" panose="02020603050405020304" pitchFamily="18" charset="0"/>
                <a:cs typeface="B Nazanin" panose="00000400000000000000" pitchFamily="2" charset="-78"/>
              </a:rPr>
              <a:t> جذب 15 نفر</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Arial" panose="020B0604020202020204" pitchFamily="34" charset="0"/>
              </a:rPr>
              <a:t>اجرای طرح توانمندسازی محلات آسیب درشهرستانهای اهرومیانه</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Arial" panose="020B0604020202020204" pitchFamily="34" charset="0"/>
              </a:rPr>
              <a:t>اجرای طرح نماد</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انعقادتفاهم نامه همکاری بااورژانس 115 ،دادگستری ونیروی انتظامی ،پزشک قانونی،هلال احمر</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ثبت کلیه اطلاعات اماری مراکزآسیب دیدگان اجتماعی درسامانه 123</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تشکیل </a:t>
            </a:r>
            <a:r>
              <a:rPr lang="fa-IR" sz="2000" dirty="0">
                <a:latin typeface="Times New Roman" panose="02020603050405020304" pitchFamily="18" charset="0"/>
                <a:ea typeface="Times New Roman" panose="02020603050405020304" pitchFamily="18" charset="0"/>
                <a:cs typeface="B Nazanin" panose="00000400000000000000" pitchFamily="2" charset="-78"/>
              </a:rPr>
              <a:t>جلسات </a:t>
            </a: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کمیته کاپ</a:t>
            </a:r>
            <a:r>
              <a:rPr lang="fa-IR" sz="2000" dirty="0">
                <a:effectLst/>
                <a:latin typeface="Times New Roman" panose="02020603050405020304" pitchFamily="18" charset="0"/>
                <a:ea typeface="Times New Roman" panose="02020603050405020304" pitchFamily="18" charset="0"/>
                <a:cs typeface="B Nazanin" panose="00000400000000000000" pitchFamily="2" charset="-78"/>
              </a:rPr>
              <a:t> 6 جلسه</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تنظیم سندبومی</a:t>
            </a:r>
            <a:r>
              <a:rPr lang="fa-IR" sz="2000" dirty="0">
                <a:effectLst/>
                <a:latin typeface="Times New Roman" panose="02020603050405020304" pitchFamily="18" charset="0"/>
                <a:ea typeface="Times New Roman" panose="02020603050405020304" pitchFamily="18" charset="0"/>
                <a:cs typeface="B Nazanin" panose="00000400000000000000" pitchFamily="2" charset="-78"/>
              </a:rPr>
              <a:t> در17 </a:t>
            </a:r>
            <a:r>
              <a:rPr lang="ar-SA" sz="2000" dirty="0">
                <a:effectLst/>
                <a:latin typeface="Times New Roman" panose="02020603050405020304" pitchFamily="18" charset="0"/>
                <a:ea typeface="Times New Roman" panose="02020603050405020304" pitchFamily="18" charset="0"/>
                <a:cs typeface="B Nazanin" panose="00000400000000000000" pitchFamily="2" charset="-78"/>
              </a:rPr>
              <a:t> شهرستان</a:t>
            </a:r>
            <a:r>
              <a:rPr lang="fa-IR" sz="2000" dirty="0">
                <a:effectLst/>
                <a:latin typeface="Times New Roman" panose="02020603050405020304" pitchFamily="18" charset="0"/>
                <a:ea typeface="Times New Roman" panose="02020603050405020304" pitchFamily="18" charset="0"/>
                <a:cs typeface="B Nazanin" panose="00000400000000000000" pitchFamily="2" charset="-78"/>
              </a:rPr>
              <a:t> دارای اورژانس اجتماعی</a:t>
            </a:r>
          </a:p>
          <a:p>
            <a:pPr marL="342900" marR="0" lvl="0" indent="-342900" algn="justLow" rtl="1">
              <a:lnSpc>
                <a:spcPct val="120000"/>
              </a:lnSpc>
              <a:spcBef>
                <a:spcPts val="0"/>
              </a:spcBef>
              <a:spcAft>
                <a:spcPts val="0"/>
              </a:spcAft>
              <a:buFont typeface="Times New Roman" panose="02020603050405020304" pitchFamily="18" charset="0"/>
              <a:buChar char="-"/>
              <a:tabLst>
                <a:tab pos="457200" algn="l"/>
              </a:tabLst>
            </a:pPr>
            <a:r>
              <a:rPr lang="fa-IR" sz="2000" dirty="0">
                <a:latin typeface="Times New Roman" panose="02020603050405020304" pitchFamily="18" charset="0"/>
                <a:ea typeface="Times New Roman" panose="02020603050405020304" pitchFamily="18" charset="0"/>
                <a:cs typeface="B Nazanin" panose="00000400000000000000" pitchFamily="2" charset="-78"/>
              </a:rPr>
              <a:t>برگزاری دوره های اموزشی گزارش نویسی ،روان درمانی کوتاه مدت ،اشنایی باقانون حمایت ازکودکان ونوجوانان،توانمندسازی خانواده محور،بازتوانی حرفه ای افراددرمعرض اسیب ،نقش حجاب درحفظ حریم خانواده ،برقراری ارتباط موثر بامحیط ودیگران برای کلیه پرسنل اورژانس اجتماعی</a:t>
            </a:r>
            <a:endParaRPr lang="en-US" sz="2000" dirty="0">
              <a:effectLst/>
              <a:latin typeface="Times New Roman" panose="02020603050405020304" pitchFamily="18" charset="0"/>
              <a:ea typeface="Times New Roman" panose="02020603050405020304" pitchFamily="18" charset="0"/>
              <a:cs typeface="B Nazanin" panose="00000400000000000000" pitchFamily="2" charset="-78"/>
            </a:endParaRPr>
          </a:p>
          <a:p>
            <a:endParaRPr lang="en-US" dirty="0"/>
          </a:p>
        </p:txBody>
      </p:sp>
    </p:spTree>
    <p:extLst>
      <p:ext uri="{BB962C8B-B14F-4D97-AF65-F5344CB8AC3E}">
        <p14:creationId xmlns:p14="http://schemas.microsoft.com/office/powerpoint/2010/main" val="300983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2969302128"/>
              </p:ext>
            </p:extLst>
          </p:nvPr>
        </p:nvGraphicFramePr>
        <p:xfrm>
          <a:off x="655362" y="1147283"/>
          <a:ext cx="7643811" cy="5094492"/>
        </p:xfrm>
        <a:graphic>
          <a:graphicData uri="http://schemas.openxmlformats.org/drawingml/2006/table">
            <a:tbl>
              <a:tblPr firstRow="1" bandRow="1">
                <a:tableStyleId>{5DA37D80-6434-44D0-A028-1B22A696006F}</a:tableStyleId>
              </a:tblPr>
              <a:tblGrid>
                <a:gridCol w="3108255">
                  <a:extLst>
                    <a:ext uri="{9D8B030D-6E8A-4147-A177-3AD203B41FA5}">
                      <a16:colId xmlns:a16="http://schemas.microsoft.com/office/drawing/2014/main" val="20000"/>
                    </a:ext>
                  </a:extLst>
                </a:gridCol>
                <a:gridCol w="2451653">
                  <a:extLst>
                    <a:ext uri="{9D8B030D-6E8A-4147-A177-3AD203B41FA5}">
                      <a16:colId xmlns:a16="http://schemas.microsoft.com/office/drawing/2014/main" val="20002"/>
                    </a:ext>
                  </a:extLst>
                </a:gridCol>
                <a:gridCol w="2083903">
                  <a:extLst>
                    <a:ext uri="{9D8B030D-6E8A-4147-A177-3AD203B41FA5}">
                      <a16:colId xmlns:a16="http://schemas.microsoft.com/office/drawing/2014/main" val="20003"/>
                    </a:ext>
                  </a:extLst>
                </a:gridCol>
              </a:tblGrid>
              <a:tr h="850379">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908910">
                <a:tc>
                  <a:txBody>
                    <a:bodyPr/>
                    <a:lstStyle/>
                    <a:p>
                      <a:pPr algn="ctr" rtl="1" fontAlgn="ctr"/>
                      <a:r>
                        <a:rPr lang="fa-IR" sz="1600" b="0" dirty="0">
                          <a:solidFill>
                            <a:schemeClr val="tx1"/>
                          </a:solidFill>
                          <a:cs typeface="B Nazanin" panose="00000400000000000000" pitchFamily="2" charset="-78"/>
                        </a:rPr>
                        <a:t>نیروهای قراردادی و خرید خدمت اورژانس اجتماعی </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105 نفرخریدخدمت </a:t>
                      </a:r>
                    </a:p>
                    <a:p>
                      <a:pPr algn="ctr" rtl="1"/>
                      <a:r>
                        <a:rPr lang="fa-IR" sz="1600" b="0" dirty="0">
                          <a:cs typeface="B Nazanin" panose="00000400000000000000" pitchFamily="2" charset="-78"/>
                        </a:rPr>
                        <a:t>41 نفرقراردادی </a:t>
                      </a:r>
                      <a:endParaRPr lang="en-US" sz="1600" b="0" dirty="0">
                        <a:solidFill>
                          <a:schemeClr val="tx1"/>
                        </a:solidFill>
                        <a:cs typeface="B Nazanin" panose="00000400000000000000" pitchFamily="2" charset="-78"/>
                      </a:endParaRPr>
                    </a:p>
                  </a:txBody>
                  <a:tcPr anchor="ctr"/>
                </a:tc>
                <a:tc>
                  <a:txBody>
                    <a:bodyPr/>
                    <a:lstStyle/>
                    <a:p>
                      <a:pPr algn="ctr" rtl="1" fontAlgn="ctr"/>
                      <a:r>
                        <a:rPr lang="fa-IR" sz="1600" b="0" u="none" strike="noStrike" dirty="0">
                          <a:effectLst/>
                          <a:cs typeface="B Nazanin" panose="00000400000000000000" pitchFamily="2" charset="-78"/>
                        </a:rPr>
                        <a:t>راهبری امور فوریتهای اجتماعی در 17 شهرستان</a:t>
                      </a: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850379">
                <a:tc>
                  <a:txBody>
                    <a:bodyPr/>
                    <a:lstStyle/>
                    <a:p>
                      <a:pPr algn="ctr" rtl="1"/>
                      <a:r>
                        <a:rPr lang="fa-IR" sz="1600" b="0" dirty="0">
                          <a:solidFill>
                            <a:schemeClr val="tx1"/>
                          </a:solidFill>
                          <a:cs typeface="B Nazanin" panose="00000400000000000000" pitchFamily="2" charset="-78"/>
                        </a:rPr>
                        <a:t>مداخله در بحران </a:t>
                      </a:r>
                    </a:p>
                  </a:txBody>
                  <a:tcPr anchor="ctr"/>
                </a:tc>
                <a:tc>
                  <a:txBody>
                    <a:bodyPr/>
                    <a:lstStyle/>
                    <a:p>
                      <a:pPr algn="ctr" rtl="1"/>
                      <a:r>
                        <a:rPr lang="fa-IR" sz="1600" b="0" dirty="0">
                          <a:solidFill>
                            <a:schemeClr val="tx1"/>
                          </a:solidFill>
                          <a:cs typeface="B Nazanin" panose="00000400000000000000" pitchFamily="2" charset="-78"/>
                        </a:rPr>
                        <a:t>2753</a:t>
                      </a:r>
                    </a:p>
                  </a:txBody>
                  <a:tcPr anchor="ctr"/>
                </a:tc>
                <a:tc rowSpan="3">
                  <a:txBody>
                    <a:bodyPr/>
                    <a:lstStyle/>
                    <a:p>
                      <a:pPr algn="ctr" rtl="1" fontAlgn="ctr"/>
                      <a:r>
                        <a:rPr lang="fa-IR" sz="1600" b="0" u="none" strike="noStrike" dirty="0">
                          <a:effectLst/>
                          <a:cs typeface="B Nazanin" panose="00000400000000000000" pitchFamily="2" charset="-78"/>
                        </a:rPr>
                        <a:t>مداخله دربحران های فردی وخانوادگی</a:t>
                      </a: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284886709"/>
                  </a:ext>
                </a:extLst>
              </a:tr>
              <a:tr h="1291610">
                <a:tc>
                  <a:txBody>
                    <a:bodyPr/>
                    <a:lstStyle/>
                    <a:p>
                      <a:pPr algn="ctr" rtl="1"/>
                      <a:r>
                        <a:rPr lang="fa-IR" sz="1600" b="0" dirty="0">
                          <a:solidFill>
                            <a:schemeClr val="tx1"/>
                          </a:solidFill>
                          <a:cs typeface="B Nazanin" panose="00000400000000000000" pitchFamily="2" charset="-78"/>
                        </a:rPr>
                        <a:t>خط تلفن 123 – کل تماس ها 9016</a:t>
                      </a:r>
                    </a:p>
                    <a:p>
                      <a:pPr algn="ctr" rtl="1"/>
                      <a:r>
                        <a:rPr lang="fa-IR" sz="1600" b="0" dirty="0">
                          <a:solidFill>
                            <a:schemeClr val="tx1"/>
                          </a:solidFill>
                          <a:cs typeface="B Nazanin" panose="00000400000000000000" pitchFamily="2" charset="-78"/>
                        </a:rPr>
                        <a:t> که 6933 تماس ها مرتبط  با فعالیت های اورژانس  می باشد</a:t>
                      </a:r>
                    </a:p>
                  </a:txBody>
                  <a:tcPr anchor="ctr"/>
                </a:tc>
                <a:tc>
                  <a:txBody>
                    <a:bodyPr/>
                    <a:lstStyle/>
                    <a:p>
                      <a:pPr algn="ctr" rtl="1"/>
                      <a:r>
                        <a:rPr lang="fa-IR" sz="1600" b="0" dirty="0">
                          <a:solidFill>
                            <a:schemeClr val="tx1"/>
                          </a:solidFill>
                          <a:cs typeface="B Nazanin" panose="00000400000000000000" pitchFamily="2" charset="-78"/>
                        </a:rPr>
                        <a:t>9016</a:t>
                      </a:r>
                    </a:p>
                  </a:txBody>
                  <a:tcPr anchor="ctr"/>
                </a:tc>
                <a:tc vMerge="1">
                  <a:txBody>
                    <a:bodyPr/>
                    <a:lstStyle/>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3881566053"/>
                  </a:ext>
                </a:extLst>
              </a:tr>
              <a:tr h="1193214">
                <a:tc>
                  <a:txBody>
                    <a:bodyPr/>
                    <a:lstStyle/>
                    <a:p>
                      <a:pPr algn="ctr" rtl="1"/>
                      <a:r>
                        <a:rPr lang="fa-IR" sz="1600" b="0" dirty="0">
                          <a:solidFill>
                            <a:schemeClr val="tx1"/>
                          </a:solidFill>
                          <a:cs typeface="B Nazanin" panose="00000400000000000000" pitchFamily="2" charset="-78"/>
                        </a:rPr>
                        <a:t>خدمات سیار اجتماعی</a:t>
                      </a:r>
                    </a:p>
                  </a:txBody>
                  <a:tcPr anchor="ctr"/>
                </a:tc>
                <a:tc>
                  <a:txBody>
                    <a:bodyPr/>
                    <a:lstStyle/>
                    <a:p>
                      <a:pPr algn="ctr" rtl="1"/>
                      <a:r>
                        <a:rPr lang="fa-IR" sz="1600" b="0" dirty="0">
                          <a:solidFill>
                            <a:schemeClr val="tx1"/>
                          </a:solidFill>
                          <a:cs typeface="B Nazanin" panose="00000400000000000000" pitchFamily="2" charset="-78"/>
                        </a:rPr>
                        <a:t>3241</a:t>
                      </a:r>
                    </a:p>
                  </a:txBody>
                  <a:tcPr anchor="ctr"/>
                </a:tc>
                <a:tc vMerge="1">
                  <a:txBody>
                    <a:bodyPr/>
                    <a:lstStyle/>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936451460"/>
                  </a:ext>
                </a:extLst>
              </a:tr>
            </a:tbl>
          </a:graphicData>
        </a:graphic>
      </p:graphicFrame>
      <p:sp>
        <p:nvSpPr>
          <p:cNvPr id="5" name="TextBox 4">
            <a:extLst>
              <a:ext uri="{FF2B5EF4-FFF2-40B4-BE49-F238E27FC236}">
                <a16:creationId xmlns:a16="http://schemas.microsoft.com/office/drawing/2014/main" id="{0184383D-F264-4D28-9B47-7F530F98DD52}"/>
              </a:ext>
            </a:extLst>
          </p:cNvPr>
          <p:cNvSpPr txBox="1"/>
          <p:nvPr/>
        </p:nvSpPr>
        <p:spPr>
          <a:xfrm>
            <a:off x="1497496" y="378042"/>
            <a:ext cx="5075582" cy="33855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اموراجتماعی - امور آسیب دیدگان اجتماعی  </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2479253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E9E445B-99D1-44E5-A69A-5AA8E6209781}"/>
              </a:ext>
            </a:extLst>
          </p:cNvPr>
          <p:cNvGraphicFramePr>
            <a:graphicFrameLocks noGrp="1"/>
          </p:cNvGraphicFramePr>
          <p:nvPr>
            <p:extLst>
              <p:ext uri="{D42A27DB-BD31-4B8C-83A1-F6EECF244321}">
                <p14:modId xmlns:p14="http://schemas.microsoft.com/office/powerpoint/2010/main" val="79219161"/>
              </p:ext>
            </p:extLst>
          </p:nvPr>
        </p:nvGraphicFramePr>
        <p:xfrm>
          <a:off x="627017" y="1351340"/>
          <a:ext cx="7648966" cy="4866429"/>
        </p:xfrm>
        <a:graphic>
          <a:graphicData uri="http://schemas.openxmlformats.org/drawingml/2006/table">
            <a:tbl>
              <a:tblPr firstRow="1" bandRow="1">
                <a:tableStyleId>{5DA37D80-6434-44D0-A028-1B22A696006F}</a:tableStyleId>
              </a:tblPr>
              <a:tblGrid>
                <a:gridCol w="4051000">
                  <a:extLst>
                    <a:ext uri="{9D8B030D-6E8A-4147-A177-3AD203B41FA5}">
                      <a16:colId xmlns:a16="http://schemas.microsoft.com/office/drawing/2014/main" val="20000"/>
                    </a:ext>
                  </a:extLst>
                </a:gridCol>
                <a:gridCol w="1425292">
                  <a:extLst>
                    <a:ext uri="{9D8B030D-6E8A-4147-A177-3AD203B41FA5}">
                      <a16:colId xmlns:a16="http://schemas.microsoft.com/office/drawing/2014/main" val="20002"/>
                    </a:ext>
                  </a:extLst>
                </a:gridCol>
                <a:gridCol w="2172674">
                  <a:extLst>
                    <a:ext uri="{9D8B030D-6E8A-4147-A177-3AD203B41FA5}">
                      <a16:colId xmlns:a16="http://schemas.microsoft.com/office/drawing/2014/main" val="20003"/>
                    </a:ext>
                  </a:extLst>
                </a:gridCol>
              </a:tblGrid>
              <a:tr h="583965">
                <a:tc>
                  <a:txBody>
                    <a:bodyPr/>
                    <a:lstStyle/>
                    <a:p>
                      <a:pPr algn="ctr" rtl="1"/>
                      <a:r>
                        <a:rPr lang="fa-IR" sz="2000" b="0" dirty="0">
                          <a:solidFill>
                            <a:schemeClr val="tx2"/>
                          </a:solidFill>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2"/>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b="0" dirty="0">
                          <a:solidFill>
                            <a:schemeClr val="tx2"/>
                          </a:solidFill>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2"/>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b="0" dirty="0">
                          <a:solidFill>
                            <a:schemeClr val="tx2"/>
                          </a:solidFill>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2"/>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781391">
                <a:tc>
                  <a:txBody>
                    <a:bodyPr/>
                    <a:lstStyle/>
                    <a:p>
                      <a:pPr algn="ctr" rtl="1"/>
                      <a:r>
                        <a:rPr lang="fa-IR" sz="1600" b="0" dirty="0">
                          <a:cs typeface="B Nazanin" panose="00000400000000000000" pitchFamily="2" charset="-78"/>
                        </a:rPr>
                        <a:t>ارایه خدمات حمایتی</a:t>
                      </a:r>
                      <a:r>
                        <a:rPr lang="fa-IR" sz="1600" b="0" baseline="0" dirty="0">
                          <a:cs typeface="B Nazanin" panose="00000400000000000000" pitchFamily="2" charset="-78"/>
                        </a:rPr>
                        <a:t> و توانمند سازی</a:t>
                      </a:r>
                      <a:r>
                        <a:rPr lang="fa-IR" sz="1600" b="0" dirty="0">
                          <a:cs typeface="B Nazanin" panose="00000400000000000000" pitchFamily="2" charset="-78"/>
                        </a:rPr>
                        <a:t> شبانه روزی  زنان در خانه امن </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123</a:t>
                      </a:r>
                      <a:endParaRPr lang="en-US" sz="1600" b="0" dirty="0">
                        <a:solidFill>
                          <a:schemeClr val="tx1"/>
                        </a:solidFill>
                        <a:cs typeface="B Nazanin" panose="00000400000000000000" pitchFamily="2" charset="-78"/>
                      </a:endParaRPr>
                    </a:p>
                  </a:txBody>
                  <a:tcPr anchor="ctr"/>
                </a:tc>
                <a:tc rowSpan="6">
                  <a:txBody>
                    <a:bodyPr/>
                    <a:lstStyle/>
                    <a:p>
                      <a:pPr algn="ctr" rtl="1" fontAlgn="ctr"/>
                      <a:r>
                        <a:rPr lang="fa-IR" sz="1600" b="0" u="none" strike="noStrike" dirty="0">
                          <a:effectLst/>
                          <a:cs typeface="B Nazanin" panose="00000400000000000000" pitchFamily="2" charset="-78"/>
                        </a:rPr>
                        <a:t>حمایتهای مادی و معنوی از افراد د رمعرض آسیب و آسیب دیده اجتماعی</a:t>
                      </a: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624025">
                <a:tc>
                  <a:txBody>
                    <a:bodyPr/>
                    <a:lstStyle/>
                    <a:p>
                      <a:pPr algn="ctr" rtl="1"/>
                      <a:r>
                        <a:rPr lang="fa-IR" sz="1600" b="0" dirty="0">
                          <a:cs typeface="B Nazanin" panose="00000400000000000000" pitchFamily="2" charset="-78"/>
                        </a:rPr>
                        <a:t>ارایه خدمات حمایتی</a:t>
                      </a:r>
                      <a:r>
                        <a:rPr lang="fa-IR" sz="1600" b="0" baseline="0" dirty="0">
                          <a:cs typeface="B Nazanin" panose="00000400000000000000" pitchFamily="2" charset="-78"/>
                        </a:rPr>
                        <a:t> و توانمند سازی</a:t>
                      </a:r>
                      <a:r>
                        <a:rPr lang="fa-IR" sz="1600" b="0" dirty="0">
                          <a:cs typeface="B Nazanin" panose="00000400000000000000" pitchFamily="2" charset="-78"/>
                        </a:rPr>
                        <a:t> شبانه </a:t>
                      </a:r>
                      <a:r>
                        <a:rPr lang="fa-IR" sz="1600" b="0">
                          <a:cs typeface="B Nazanin" panose="00000400000000000000" pitchFamily="2" charset="-78"/>
                        </a:rPr>
                        <a:t>روزی  دختران در </a:t>
                      </a:r>
                      <a:r>
                        <a:rPr lang="fa-IR" sz="1600" b="0" dirty="0">
                          <a:cs typeface="B Nazanin" panose="00000400000000000000" pitchFamily="2" charset="-78"/>
                        </a:rPr>
                        <a:t>خانه سلامت</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20</a:t>
                      </a:r>
                      <a:endParaRPr lang="en-US" sz="1600" b="0" dirty="0">
                        <a:solidFill>
                          <a:schemeClr val="tx1"/>
                        </a:solidFill>
                        <a:cs typeface="B Nazanin" panose="00000400000000000000" pitchFamily="2" charset="-78"/>
                      </a:endParaRPr>
                    </a:p>
                  </a:txBody>
                  <a:tcPr anchor="ctr"/>
                </a:tc>
                <a:tc vMerge="1">
                  <a:txBody>
                    <a:bodyPr/>
                    <a:lstStyle/>
                    <a:p>
                      <a:pPr algn="ctr" rtl="1" fontAlgn="ctr"/>
                      <a:endParaRPr lang="fa-IR" sz="1200" b="1"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r h="404283">
                <a:tc>
                  <a:txBody>
                    <a:bodyPr/>
                    <a:lstStyle/>
                    <a:p>
                      <a:pPr algn="ctr" rtl="1"/>
                      <a:r>
                        <a:rPr lang="fa-IR" sz="1600" b="0" dirty="0">
                          <a:cs typeface="B Nazanin" panose="00000400000000000000" pitchFamily="2" charset="-78"/>
                        </a:rPr>
                        <a:t>بازپروری زنان و دختران آسیب دیده اجتماعی </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34</a:t>
                      </a:r>
                      <a:endParaRPr lang="en-US" sz="1600" b="0" dirty="0">
                        <a:solidFill>
                          <a:schemeClr val="tx1"/>
                        </a:solidFill>
                        <a:cs typeface="B Nazanin" panose="00000400000000000000" pitchFamily="2" charset="-78"/>
                      </a:endParaRPr>
                    </a:p>
                  </a:txBody>
                  <a:tcPr anchor="ctr"/>
                </a:tc>
                <a:tc vMerge="1">
                  <a:txBody>
                    <a:bodyPr/>
                    <a:lstStyle/>
                    <a:p>
                      <a:pPr algn="ctr" rtl="1" fontAlgn="ctr"/>
                      <a:endParaRPr lang="fa-IR" sz="1200" b="1"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3522984185"/>
                  </a:ext>
                </a:extLst>
              </a:tr>
              <a:tr h="624025">
                <a:tc>
                  <a:txBody>
                    <a:bodyPr/>
                    <a:lstStyle/>
                    <a:p>
                      <a:pPr algn="ctr" rtl="1"/>
                      <a:r>
                        <a:rPr lang="fa-IR" sz="1600" b="0" dirty="0">
                          <a:cs typeface="B Nazanin" panose="00000400000000000000" pitchFamily="2" charset="-78"/>
                        </a:rPr>
                        <a:t>حمایت اجتماعی از مبتلایان به اختلال هویت جنسی(</a:t>
                      </a:r>
                      <a:r>
                        <a:rPr lang="tr-TR" sz="1600" b="0" dirty="0">
                          <a:cs typeface="B Nazanin" panose="00000400000000000000" pitchFamily="2" charset="-78"/>
                        </a:rPr>
                        <a:t>TS</a:t>
                      </a:r>
                      <a:r>
                        <a:rPr lang="fa-IR" sz="1600" b="0" dirty="0">
                          <a:cs typeface="B Nazanin" panose="00000400000000000000" pitchFamily="2" charset="-78"/>
                        </a:rPr>
                        <a:t>)</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23</a:t>
                      </a:r>
                      <a:endParaRPr lang="en-US" sz="1600" b="0" dirty="0">
                        <a:solidFill>
                          <a:schemeClr val="tx1"/>
                        </a:solidFill>
                        <a:cs typeface="B Nazanin" panose="00000400000000000000" pitchFamily="2" charset="-78"/>
                      </a:endParaRPr>
                    </a:p>
                  </a:txBody>
                  <a:tcPr anchor="ctr"/>
                </a:tc>
                <a:tc vMerge="1">
                  <a:txBody>
                    <a:bodyPr/>
                    <a:lstStyle/>
                    <a:p>
                      <a:pPr algn="ctr" rtl="1" fontAlgn="ctr"/>
                      <a:endParaRPr lang="fa-IR" sz="1200" b="1"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927677977"/>
                  </a:ext>
                </a:extLst>
              </a:tr>
              <a:tr h="704894">
                <a:tc>
                  <a:txBody>
                    <a:bodyPr/>
                    <a:lstStyle/>
                    <a:p>
                      <a:pPr algn="ctr" rtl="1"/>
                      <a:r>
                        <a:rPr lang="fa-IR" sz="1600" b="0" dirty="0">
                          <a:cs typeface="B Nazanin" panose="00000400000000000000" pitchFamily="2" charset="-78"/>
                        </a:rPr>
                        <a:t>مرکز حمایت های روانی- اجتماعی دختران و خانواده-روزانه (ندای مهر)</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95</a:t>
                      </a:r>
                      <a:endParaRPr lang="en-US" sz="1600" b="0" dirty="0">
                        <a:solidFill>
                          <a:schemeClr val="tx1"/>
                        </a:solidFill>
                        <a:cs typeface="B Nazanin" panose="00000400000000000000" pitchFamily="2" charset="-78"/>
                      </a:endParaRPr>
                    </a:p>
                  </a:txBody>
                  <a:tcPr anchor="ctr"/>
                </a:tc>
                <a:tc vMerge="1">
                  <a:txBody>
                    <a:bodyPr/>
                    <a:lstStyle/>
                    <a:p>
                      <a:pPr algn="ctr" rtl="1" fontAlgn="ctr"/>
                      <a:endParaRPr lang="fa-IR" sz="1200" b="1"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689979795"/>
                  </a:ext>
                </a:extLst>
              </a:tr>
              <a:tr h="196536">
                <a:tc>
                  <a:txBody>
                    <a:bodyPr/>
                    <a:lstStyle/>
                    <a:p>
                      <a:pPr algn="ctr" rtl="1"/>
                      <a:endParaRPr lang="en-US" sz="1600" b="0" dirty="0">
                        <a:solidFill>
                          <a:schemeClr val="tx1"/>
                        </a:solidFill>
                        <a:cs typeface="B Nazanin" panose="00000400000000000000" pitchFamily="2" charset="-78"/>
                      </a:endParaRPr>
                    </a:p>
                  </a:txBody>
                  <a:tcPr anchor="ctr"/>
                </a:tc>
                <a:tc>
                  <a:txBody>
                    <a:bodyPr/>
                    <a:lstStyle/>
                    <a:p>
                      <a:pPr algn="ctr" rtl="1"/>
                      <a:endParaRPr lang="en-US" sz="1600" b="0" dirty="0">
                        <a:solidFill>
                          <a:schemeClr val="tx1"/>
                        </a:solidFill>
                        <a:cs typeface="B Nazanin" panose="00000400000000000000" pitchFamily="2" charset="-78"/>
                      </a:endParaRPr>
                    </a:p>
                  </a:txBody>
                  <a:tcPr anchor="ctr"/>
                </a:tc>
                <a:tc vMerge="1">
                  <a:txBody>
                    <a:bodyPr/>
                    <a:lstStyle/>
                    <a:p>
                      <a:pPr algn="ctr" rtl="1" fontAlgn="ctr"/>
                      <a:endParaRPr lang="fa-IR" sz="1200" b="1"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516572591"/>
                  </a:ext>
                </a:extLst>
              </a:tr>
              <a:tr h="404283">
                <a:tc>
                  <a:txBody>
                    <a:bodyPr/>
                    <a:lstStyle/>
                    <a:p>
                      <a:pPr algn="ctr" rtl="1"/>
                      <a:r>
                        <a:rPr lang="fa-IR" sz="1600" b="0" dirty="0">
                          <a:cs typeface="B Nazanin" panose="00000400000000000000" pitchFamily="2" charset="-78"/>
                        </a:rPr>
                        <a:t>توانمندسازی خانواده های کودکان خیابانی</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cs typeface="B Nazanin" panose="00000400000000000000" pitchFamily="2" charset="-78"/>
                        </a:rPr>
                        <a:t>51</a:t>
                      </a:r>
                      <a:endParaRPr lang="en-US" sz="1600" b="0" dirty="0">
                        <a:solidFill>
                          <a:schemeClr val="tx1"/>
                        </a:solidFill>
                        <a:cs typeface="B Nazanin" panose="00000400000000000000" pitchFamily="2" charset="-78"/>
                      </a:endParaRPr>
                    </a:p>
                  </a:txBody>
                  <a:tcPr anchor="ctr"/>
                </a:tc>
                <a:tc rowSpan="2">
                  <a:txBody>
                    <a:bodyPr/>
                    <a:lstStyle/>
                    <a:p>
                      <a:pPr algn="ctr" rtl="1" fontAlgn="ctr"/>
                      <a:r>
                        <a:rPr lang="fa-IR" sz="1600" b="0" u="none" strike="noStrike" dirty="0">
                          <a:effectLst/>
                          <a:cs typeface="B Nazanin" panose="00000400000000000000" pitchFamily="2" charset="-78"/>
                        </a:rPr>
                        <a:t>ساماندهی کودکان خیابانی</a:t>
                      </a: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4254315843"/>
                  </a:ext>
                </a:extLst>
              </a:tr>
              <a:tr h="404283">
                <a:tc>
                  <a:txBody>
                    <a:bodyPr/>
                    <a:lstStyle/>
                    <a:p>
                      <a:pPr algn="ctr" rtl="1"/>
                      <a:r>
                        <a:rPr lang="fa-IR" sz="1600" b="0" dirty="0">
                          <a:cs typeface="B Nazanin" panose="00000400000000000000" pitchFamily="2" charset="-78"/>
                        </a:rPr>
                        <a:t>حمایتی - آموزشی کودک و خانواده</a:t>
                      </a:r>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solidFill>
                            <a:schemeClr val="tx1"/>
                          </a:solidFill>
                          <a:cs typeface="B Nazanin" panose="00000400000000000000" pitchFamily="2" charset="-78"/>
                        </a:rPr>
                        <a:t>199</a:t>
                      </a:r>
                      <a:endParaRPr lang="en-US" sz="1600" b="0" dirty="0">
                        <a:solidFill>
                          <a:schemeClr val="tx1"/>
                        </a:solidFill>
                        <a:cs typeface="B Nazanin" panose="00000400000000000000" pitchFamily="2" charset="-78"/>
                      </a:endParaRPr>
                    </a:p>
                  </a:txBody>
                  <a:tcPr anchor="ctr"/>
                </a:tc>
                <a:tc vMerge="1">
                  <a:txBody>
                    <a:bodyPr/>
                    <a:lstStyle/>
                    <a:p>
                      <a:pPr algn="ctr" rtl="1" fontAlgn="ctr"/>
                      <a:endParaRPr lang="fa-IR" sz="1200" b="1"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302278949"/>
                  </a:ext>
                </a:extLst>
              </a:tr>
            </a:tbl>
          </a:graphicData>
        </a:graphic>
      </p:graphicFrame>
      <p:sp>
        <p:nvSpPr>
          <p:cNvPr id="5" name="TextBox 4">
            <a:extLst>
              <a:ext uri="{FF2B5EF4-FFF2-40B4-BE49-F238E27FC236}">
                <a16:creationId xmlns:a16="http://schemas.microsoft.com/office/drawing/2014/main" id="{B21AEA7D-E205-4E1D-98EA-EA10B6A17076}"/>
              </a:ext>
            </a:extLst>
          </p:cNvPr>
          <p:cNvSpPr txBox="1"/>
          <p:nvPr/>
        </p:nvSpPr>
        <p:spPr>
          <a:xfrm>
            <a:off x="0" y="378042"/>
            <a:ext cx="3525077" cy="33855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a-IR" sz="16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اموراجتماعی - امور آسیب دیدگان اجتماعی  </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3493032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BE96B8AA-E52A-4464-AE72-A3B3BE245E30}"/>
              </a:ext>
            </a:extLst>
          </p:cNvPr>
          <p:cNvSpPr>
            <a:spLocks noGrp="1" noChangeArrowheads="1"/>
          </p:cNvSpPr>
          <p:nvPr>
            <p:ph type="ctrTitle"/>
          </p:nvPr>
        </p:nvSpPr>
        <p:spPr>
          <a:xfrm>
            <a:off x="460513" y="1930746"/>
            <a:ext cx="7772400" cy="2387600"/>
          </a:xfrm>
        </p:spPr>
        <p:txBody>
          <a:bodyPr/>
          <a:lstStyle/>
          <a:p>
            <a:pPr marL="0" indent="0" algn="ctr" rtl="1" eaLnBrk="1" hangingPunct="1">
              <a:buFontTx/>
              <a:buNone/>
            </a:pPr>
            <a:r>
              <a:rPr lang="fa-IR" altLang="en-US" sz="7200" dirty="0">
                <a:latin typeface="IranNastaliq" panose="02020505000000020003" pitchFamily="18" charset="0"/>
                <a:cs typeface="IranNastaliq" panose="02020505000000020003" pitchFamily="18" charset="0"/>
              </a:rPr>
              <a:t>بسم الله الرحمن الرحیم </a:t>
            </a:r>
            <a:endParaRPr lang="en-US" altLang="en-US" sz="72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4230358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D3CB17-F3C9-4E0B-AED8-0C10D89394AF}"/>
              </a:ext>
            </a:extLst>
          </p:cNvPr>
          <p:cNvSpPr txBox="1"/>
          <p:nvPr/>
        </p:nvSpPr>
        <p:spPr>
          <a:xfrm>
            <a:off x="627017" y="378042"/>
            <a:ext cx="2725782" cy="369332"/>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اموراجتماعی</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
        <p:nvSpPr>
          <p:cNvPr id="4" name="Content Placeholder 2">
            <a:extLst>
              <a:ext uri="{FF2B5EF4-FFF2-40B4-BE49-F238E27FC236}">
                <a16:creationId xmlns:a16="http://schemas.microsoft.com/office/drawing/2014/main" id="{7845D19E-1D1C-4D04-9703-B8DF34C13FFC}"/>
              </a:ext>
            </a:extLst>
          </p:cNvPr>
          <p:cNvSpPr txBox="1">
            <a:spLocks/>
          </p:cNvSpPr>
          <p:nvPr/>
        </p:nvSpPr>
        <p:spPr>
          <a:xfrm>
            <a:off x="1018310" y="1657350"/>
            <a:ext cx="7669318" cy="348614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685800" marR="0" lvl="1" indent="-342900" algn="just" defTabSz="685800" rtl="1" eaLnBrk="1" fontAlgn="auto" latinLnBrk="0" hangingPunct="1">
              <a:lnSpc>
                <a:spcPct val="90000"/>
              </a:lnSpc>
              <a:spcBef>
                <a:spcPts val="375"/>
              </a:spcBef>
              <a:spcAft>
                <a:spcPts val="0"/>
              </a:spcAft>
              <a:buClrTx/>
              <a:buSzTx/>
              <a:buFont typeface="+mj-lt"/>
              <a:buAutoNum type="arabicPeriod"/>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B Nazanin" panose="00000400000000000000" pitchFamily="2" charset="-78"/>
            </a:endParaRPr>
          </a:p>
        </p:txBody>
      </p:sp>
      <p:sp>
        <p:nvSpPr>
          <p:cNvPr id="5" name="Rectangle 4"/>
          <p:cNvSpPr/>
          <p:nvPr/>
        </p:nvSpPr>
        <p:spPr>
          <a:xfrm>
            <a:off x="627017" y="1262154"/>
            <a:ext cx="7949381" cy="4385816"/>
          </a:xfrm>
          <a:prstGeom prst="rect">
            <a:avLst/>
          </a:prstGeom>
        </p:spPr>
        <p:txBody>
          <a:bodyPr wrap="square">
            <a:spAutoFit/>
          </a:bodyPr>
          <a:lstStyle/>
          <a:p>
            <a:pPr marL="0" marR="0" lvl="0" indent="0" algn="just" defTabSz="457200" rtl="1" eaLnBrk="1" fontAlgn="auto" latinLnBrk="0" hangingPunct="1">
              <a:lnSpc>
                <a:spcPct val="150000"/>
              </a:lnSpc>
              <a:spcBef>
                <a:spcPts val="0"/>
              </a:spcBef>
              <a:spcAft>
                <a:spcPts val="0"/>
              </a:spcAft>
              <a:buClrTx/>
              <a:buSzTx/>
              <a:buFontTx/>
              <a:buNone/>
              <a:tabLst/>
              <a:defRPr/>
            </a:pPr>
            <a:r>
              <a:rPr kumimoji="0" lang="fa-IR" sz="1400"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rPr>
              <a:t>این حوزه امورات مربوط به زنان نیازمند و کودکان بی سرپرست ، بدسرپرست ،آسیب دیدگان اموراجتماعی در معرض آسیب  را تحت پوشش قرار می دهد . </a:t>
            </a:r>
          </a:p>
          <a:p>
            <a:pPr marL="0" marR="0" lvl="0" indent="0" algn="just" defTabSz="457200" rtl="1" eaLnBrk="1" fontAlgn="auto" latinLnBrk="0" hangingPunct="1">
              <a:lnSpc>
                <a:spcPct val="150000"/>
              </a:lnSpc>
              <a:spcBef>
                <a:spcPts val="0"/>
              </a:spcBef>
              <a:spcAft>
                <a:spcPts val="0"/>
              </a:spcAft>
              <a:buClrTx/>
              <a:buSzTx/>
              <a:buFontTx/>
              <a:buNone/>
              <a:tabLst/>
              <a:defRPr/>
            </a:pPr>
            <a:r>
              <a:rPr kumimoji="0" lang="fa-IR" sz="1400" b="1" i="0" u="none" strike="noStrike" kern="1200" cap="none" spc="0" normalizeH="0" baseline="0" noProof="0" dirty="0">
                <a:ln>
                  <a:noFill/>
                </a:ln>
                <a:solidFill>
                  <a:prstClr val="black"/>
                </a:solidFill>
                <a:effectLst/>
                <a:uLnTx/>
                <a:uFillTx/>
                <a:latin typeface="Calibri" panose="020F0502020204030204"/>
                <a:cs typeface="B Titr" panose="00000700000000000000" pitchFamily="2" charset="-78"/>
              </a:rPr>
              <a:t>دفتر توانمندی خانواده و زنان</a:t>
            </a:r>
            <a:r>
              <a:rPr kumimoji="0" lang="fa-IR" sz="1400" b="1"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rPr>
              <a:t>: </a:t>
            </a:r>
            <a:r>
              <a:rPr kumimoji="0" lang="fa-IR" sz="1400"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rPr>
              <a:t>دفتری تخصصی و دانش محور است که با بهره گیری از رویکردی کل نگر به ارائه برنامه ها و حمایتهای فردی و خانوادگی و اجتماعی می پردازد و موجب ایجاد فرصتهای برابر ،دستیابی به منابع موجود در جامعه و ارتقاءکیفیت زندگی و سرمایه اجتماعی گروههای هدف شده و درنتیجه توانمندسازی پایدار این اقشار را با مشارکت فعال آنان فراهم می آورند.</a:t>
            </a:r>
            <a:endParaRPr kumimoji="0" lang="en-US" sz="1400"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endParaRPr>
          </a:p>
          <a:p>
            <a:pPr marL="0" marR="0" lvl="0" indent="0" algn="just" defTabSz="457200" rtl="1" eaLnBrk="1" fontAlgn="auto" latinLnBrk="0" hangingPunct="1">
              <a:lnSpc>
                <a:spcPct val="150000"/>
              </a:lnSpc>
              <a:spcBef>
                <a:spcPts val="0"/>
              </a:spcBef>
              <a:spcAft>
                <a:spcPts val="0"/>
              </a:spcAft>
              <a:buClrTx/>
              <a:buSzTx/>
              <a:buFontTx/>
              <a:buNone/>
              <a:tabLst/>
              <a:defRPr/>
            </a:pPr>
            <a:r>
              <a:rPr lang="fa-IR" sz="1400" b="1" dirty="0">
                <a:solidFill>
                  <a:prstClr val="black"/>
                </a:solidFill>
                <a:latin typeface="Calibri" panose="020F0502020204030204"/>
                <a:cs typeface="B Titr" panose="00000700000000000000" pitchFamily="2" charset="-78"/>
              </a:rPr>
              <a:t>دفتر امور کودکان و نوجوانان</a:t>
            </a:r>
            <a:r>
              <a:rPr kumimoji="0" lang="fa-IR" sz="1400" b="1"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rPr>
              <a:t>: </a:t>
            </a:r>
            <a:r>
              <a:rPr kumimoji="0" lang="fa-IR" sz="1400"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rPr>
              <a:t>این دفتر به مراقبت و پرورش  از کودکان زیر 18 سالی می پردازد که بنا به دلایلی بطور موقت یا دائم از سرپرستی موثر والدین خود محروم شده و به موجب معرفی نامه قضایی سرپرستی آنان به سازمان بهزیستی سپرده شده است .</a:t>
            </a:r>
          </a:p>
          <a:p>
            <a:pPr marL="0" marR="0" lvl="0" indent="0" algn="just" defTabSz="457200" rtl="1" eaLnBrk="1" fontAlgn="auto" latinLnBrk="0" hangingPunct="1">
              <a:lnSpc>
                <a:spcPct val="150000"/>
              </a:lnSpc>
              <a:spcBef>
                <a:spcPts val="0"/>
              </a:spcBef>
              <a:spcAft>
                <a:spcPts val="0"/>
              </a:spcAft>
              <a:buClrTx/>
              <a:buSzTx/>
              <a:buFontTx/>
              <a:buNone/>
              <a:tabLst/>
              <a:defRPr/>
            </a:pPr>
            <a:r>
              <a:rPr lang="fa-IR" sz="1400" dirty="0">
                <a:cs typeface="B Titr" panose="00000700000000000000" pitchFamily="2" charset="-78"/>
              </a:rPr>
              <a:t>دفتر امورآسیب دیدگان اجتماعی: </a:t>
            </a:r>
          </a:p>
          <a:p>
            <a:pPr lvl="0" algn="just" rtl="1">
              <a:lnSpc>
                <a:spcPct val="150000"/>
              </a:lnSpc>
              <a:defRPr/>
            </a:pPr>
            <a:r>
              <a:rPr lang="fa-IR" sz="1400" dirty="0"/>
              <a:t>هدف آن ارائه خدمات تخصصي و فوري لازم به افراد در معرض آسيب وآسيب ديده اجتماعي به منظور کاهش وکنترل آسیبهای اجتماعی وتوانمندسازی وارتقاء کیفیت زندگی افرادآسیب دیده ودرمعرض اسیب  فعاليت مي نمايد.شامل مراکزاورژانس اجتماعی ،خانه امن ،ندای مهر،راه نوین،خانه سلامت ،مرکزبازپروری زنان ودختران آسیب دیده ،کودکان خیابانی ، حمایت از مبتلایان به اختلال هویت جنسی، مراکز حمایت های روانی- اجتماعی دختران و خانواده ( روزانه )، مراکز حمایتی آموزشی کودک و خانواده</a:t>
            </a:r>
            <a:endParaRPr kumimoji="0" lang="fa-IR" sz="1800"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endParaRPr>
          </a:p>
          <a:p>
            <a:pPr marL="0" marR="0" lvl="0" indent="0" algn="just" defTabSz="457200" rtl="1" eaLnBrk="1" fontAlgn="auto" latinLnBrk="0" hangingPunct="1">
              <a:lnSpc>
                <a:spcPct val="150000"/>
              </a:lnSpc>
              <a:spcBef>
                <a:spcPts val="0"/>
              </a:spcBef>
              <a:spcAft>
                <a:spcPts val="0"/>
              </a:spcAft>
              <a:buClrTx/>
              <a:buSzTx/>
              <a:buFontTx/>
              <a:buNone/>
              <a:tabLst/>
              <a:defRPr/>
            </a:pPr>
            <a:endParaRPr kumimoji="0" lang="fa-IR" sz="1800" i="0" u="none" strike="noStrike" kern="1200" cap="none" spc="0" normalizeH="0" baseline="0" noProof="0" dirty="0">
              <a:ln>
                <a:noFill/>
              </a:ln>
              <a:solidFill>
                <a:prstClr val="black"/>
              </a:solidFill>
              <a:effectLst/>
              <a:uLnTx/>
              <a:uFillTx/>
              <a:latin typeface="Calibri" panose="020F0502020204030204"/>
              <a:cs typeface="B Nazanin" panose="00000400000000000000" pitchFamily="2" charset="-78"/>
            </a:endParaRPr>
          </a:p>
        </p:txBody>
      </p:sp>
    </p:spTree>
    <p:extLst>
      <p:ext uri="{BB962C8B-B14F-4D97-AF65-F5344CB8AC3E}">
        <p14:creationId xmlns:p14="http://schemas.microsoft.com/office/powerpoint/2010/main" val="2254338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3451907059"/>
              </p:ext>
            </p:extLst>
          </p:nvPr>
        </p:nvGraphicFramePr>
        <p:xfrm>
          <a:off x="515843" y="1480007"/>
          <a:ext cx="8225436" cy="2194560"/>
        </p:xfrm>
        <a:graphic>
          <a:graphicData uri="http://schemas.openxmlformats.org/drawingml/2006/table">
            <a:tbl>
              <a:tblPr firstRow="1" bandRow="1">
                <a:tableStyleId>{5DA37D80-6434-44D0-A028-1B22A696006F}</a:tableStyleId>
              </a:tblPr>
              <a:tblGrid>
                <a:gridCol w="4254120">
                  <a:extLst>
                    <a:ext uri="{9D8B030D-6E8A-4147-A177-3AD203B41FA5}">
                      <a16:colId xmlns:a16="http://schemas.microsoft.com/office/drawing/2014/main" val="20000"/>
                    </a:ext>
                  </a:extLst>
                </a:gridCol>
                <a:gridCol w="1074656">
                  <a:extLst>
                    <a:ext uri="{9D8B030D-6E8A-4147-A177-3AD203B41FA5}">
                      <a16:colId xmlns:a16="http://schemas.microsoft.com/office/drawing/2014/main" val="20002"/>
                    </a:ext>
                  </a:extLst>
                </a:gridCol>
                <a:gridCol w="2896660">
                  <a:extLst>
                    <a:ext uri="{9D8B030D-6E8A-4147-A177-3AD203B41FA5}">
                      <a16:colId xmlns:a16="http://schemas.microsoft.com/office/drawing/2014/main" val="20003"/>
                    </a:ext>
                  </a:extLst>
                </a:gridCol>
              </a:tblGrid>
              <a:tr h="377517">
                <a:tc>
                  <a:txBody>
                    <a:bodyPr/>
                    <a:lstStyle/>
                    <a:p>
                      <a:pPr algn="ctr" rtl="1"/>
                      <a:r>
                        <a:rPr lang="fa-IR" sz="2000" b="1" dirty="0">
                          <a:solidFill>
                            <a:schemeClr val="tx1"/>
                          </a:solidFill>
                          <a:effectLst>
                            <a:outerShdw blurRad="38100" dist="38100" dir="2700000" algn="tl">
                              <a:srgbClr val="000000">
                                <a:alpha val="43137"/>
                              </a:srgbClr>
                            </a:outerShdw>
                          </a:effectLst>
                          <a:cs typeface="B Nazanin" panose="00000400000000000000" pitchFamily="2" charset="-78"/>
                        </a:rPr>
                        <a:t>توضیحات </a:t>
                      </a:r>
                      <a:endParaRPr lang="en-US" sz="2000" b="1"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b="1" dirty="0">
                          <a:solidFill>
                            <a:schemeClr val="tx1"/>
                          </a:solidFill>
                          <a:effectLst>
                            <a:outerShdw blurRad="38100" dist="38100" dir="2700000" algn="tl">
                              <a:srgbClr val="000000">
                                <a:alpha val="43137"/>
                              </a:srgbClr>
                            </a:outerShdw>
                          </a:effectLst>
                          <a:cs typeface="B Nazanin" panose="00000400000000000000" pitchFamily="2" charset="-78"/>
                        </a:rPr>
                        <a:t>عملکرد</a:t>
                      </a:r>
                      <a:endParaRPr lang="en-US" sz="2000" b="1"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b="1" dirty="0">
                          <a:solidFill>
                            <a:schemeClr val="tx1"/>
                          </a:solidFill>
                          <a:effectLst>
                            <a:outerShdw blurRad="38100" dist="38100" dir="2700000" algn="tl">
                              <a:srgbClr val="000000">
                                <a:alpha val="43137"/>
                              </a:srgbClr>
                            </a:outerShdw>
                          </a:effectLst>
                          <a:cs typeface="B Nazanin" panose="00000400000000000000" pitchFamily="2" charset="-78"/>
                        </a:rPr>
                        <a:t>عنوان </a:t>
                      </a:r>
                      <a:endParaRPr lang="en-US" sz="2000" b="1"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609836">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تمامی مراکزغیردولتی می باشد</a:t>
                      </a:r>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0" dirty="0">
                          <a:solidFill>
                            <a:schemeClr val="tx1"/>
                          </a:solidFill>
                          <a:cs typeface="B Nazanin" panose="00000400000000000000" pitchFamily="2" charset="-78"/>
                        </a:rPr>
                        <a:t>24</a:t>
                      </a:r>
                    </a:p>
                    <a:p>
                      <a:pPr algn="ctr" rtl="1"/>
                      <a:endParaRPr lang="en-US" sz="18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100" b="1" u="none" strike="noStrike" dirty="0">
                          <a:solidFill>
                            <a:srgbClr val="000000"/>
                          </a:solidFill>
                          <a:cs typeface="B Nazanin" panose="00000400000000000000" pitchFamily="2" charset="-78"/>
                        </a:rPr>
                        <a:t>تعداد خانه های کودک و نوجوان و شیرخوارگاه </a:t>
                      </a:r>
                      <a:r>
                        <a:rPr lang="fa-IR" sz="1100" b="1" u="none" strike="noStrike" baseline="0" dirty="0">
                          <a:solidFill>
                            <a:srgbClr val="000000"/>
                          </a:solidFill>
                          <a:cs typeface="B Nazanin" panose="00000400000000000000" pitchFamily="2" charset="-78"/>
                        </a:rPr>
                        <a:t>و نوباوگان </a:t>
                      </a:r>
                      <a:endParaRPr lang="fa-IR" sz="1100" b="1" u="none" strike="noStrike" dirty="0">
                        <a:solidFill>
                          <a:srgbClr val="000000"/>
                        </a:solidFill>
                        <a:cs typeface="B Nazanin" panose="00000400000000000000" pitchFamily="2" charset="-78"/>
                      </a:endParaRPr>
                    </a:p>
                  </a:txBody>
                  <a:tcPr anchor="ctr"/>
                </a:tc>
                <a:extLst>
                  <a:ext uri="{0D108BD9-81ED-4DB2-BD59-A6C34878D82A}">
                    <a16:rowId xmlns:a16="http://schemas.microsoft.com/office/drawing/2014/main" val="10001"/>
                  </a:ext>
                </a:extLst>
              </a:tr>
              <a:tr h="551756">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سرانه هر نفر از 10000000 ریال تا 15000000 ریال متغیر است</a:t>
                      </a:r>
                    </a:p>
                    <a:p>
                      <a:pPr algn="ctr" rtl="1"/>
                      <a:endParaRPr lang="fa-IR" sz="1600" b="0" dirty="0">
                        <a:solidFill>
                          <a:schemeClr val="tx1"/>
                        </a:solidFill>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0" dirty="0" smtClean="0">
                          <a:solidFill>
                            <a:schemeClr val="tx1"/>
                          </a:solidFill>
                          <a:cs typeface="B Nazanin" pitchFamily="2" charset="-78"/>
                        </a:rPr>
                        <a:t>334</a:t>
                      </a:r>
                      <a:endParaRPr lang="fa-IR" sz="1800" b="0" dirty="0">
                        <a:solidFill>
                          <a:schemeClr val="tx1"/>
                        </a:solidFill>
                        <a:cs typeface="B Nazanin"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تعداد کودکان مقیم خانه ها و شیرخوارگاه</a:t>
                      </a:r>
                      <a:endParaRPr lang="fa-IR" sz="1600" b="0" i="0" u="none" strike="noStrike" dirty="0">
                        <a:solidFill>
                          <a:srgbClr val="000000"/>
                        </a:solidFill>
                        <a:latin typeface="+mn-lt"/>
                        <a:cs typeface="B Nazanin" pitchFamily="2" charset="-78"/>
                      </a:endParaRPr>
                    </a:p>
                  </a:txBody>
                  <a:tcPr anchor="ctr"/>
                </a:tc>
                <a:extLst>
                  <a:ext uri="{0D108BD9-81ED-4DB2-BD59-A6C34878D82A}">
                    <a16:rowId xmlns:a16="http://schemas.microsoft.com/office/drawing/2014/main" val="10002"/>
                  </a:ext>
                </a:extLst>
              </a:tr>
              <a:tr h="55175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سرانه ماهیانه هر نفر 12/000/000</a:t>
                      </a:r>
                      <a:r>
                        <a:rPr lang="fa-IR" sz="1600" b="0" u="none" strike="noStrike" baseline="0" dirty="0">
                          <a:solidFill>
                            <a:srgbClr val="000000"/>
                          </a:solidFill>
                          <a:cs typeface="B Nazanin" panose="00000400000000000000" pitchFamily="2" charset="-78"/>
                        </a:rPr>
                        <a:t> </a:t>
                      </a:r>
                      <a:r>
                        <a:rPr lang="fa-IR" sz="1600" b="0" u="none" strike="noStrike" dirty="0">
                          <a:solidFill>
                            <a:srgbClr val="000000"/>
                          </a:solidFill>
                          <a:cs typeface="B Nazanin" panose="00000400000000000000" pitchFamily="2" charset="-78"/>
                        </a:rPr>
                        <a:t>ریال </a:t>
                      </a:r>
                    </a:p>
                    <a:p>
                      <a:pPr marL="0" marR="0" lvl="0" indent="0" algn="ctr" defTabSz="914400" rtl="1" eaLnBrk="1" fontAlgn="auto" latinLnBrk="0" hangingPunct="1">
                        <a:lnSpc>
                          <a:spcPct val="100000"/>
                        </a:lnSpc>
                        <a:spcBef>
                          <a:spcPts val="0"/>
                        </a:spcBef>
                        <a:spcAft>
                          <a:spcPts val="0"/>
                        </a:spcAft>
                        <a:buClrTx/>
                        <a:buSzTx/>
                        <a:buFontTx/>
                        <a:buNone/>
                        <a:tabLst/>
                        <a:defRPr/>
                      </a:pPr>
                      <a:endParaRPr lang="fa-IR" sz="1600" b="0" i="0" u="none" strike="noStrike" dirty="0">
                        <a:solidFill>
                          <a:srgbClr val="000000"/>
                        </a:solidFill>
                        <a:latin typeface="+mn-lt"/>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0" dirty="0" smtClean="0">
                          <a:solidFill>
                            <a:schemeClr val="tx1"/>
                          </a:solidFill>
                          <a:cs typeface="B Nazanin" pitchFamily="2" charset="-78"/>
                        </a:rPr>
                        <a:t>1607</a:t>
                      </a:r>
                      <a:endParaRPr lang="fa-IR" sz="1800" b="0" dirty="0">
                        <a:solidFill>
                          <a:schemeClr val="tx1"/>
                        </a:solidFill>
                        <a:cs typeface="B Nazanin" pitchFamily="2" charset="-78"/>
                      </a:endParaRPr>
                    </a:p>
                  </a:txBody>
                  <a:tcPr anchor="ctr"/>
                </a:tc>
                <a:tc>
                  <a:txBody>
                    <a:bodyPr/>
                    <a:lstStyle/>
                    <a:p>
                      <a:pPr algn="ctr" rtl="1" fontAlgn="ctr"/>
                      <a:r>
                        <a:rPr lang="fa-IR" sz="1400" b="0" u="none" strike="noStrike" dirty="0">
                          <a:solidFill>
                            <a:srgbClr val="000000"/>
                          </a:solidFill>
                          <a:cs typeface="B Nazanin" panose="00000400000000000000" pitchFamily="2" charset="-78"/>
                        </a:rPr>
                        <a:t>تعداد فرزندان امدادبگیر از محل اعتبارات سازمان </a:t>
                      </a:r>
                      <a:endParaRPr lang="fa-IR" sz="1400" b="0" i="0" u="none" strike="noStrike" dirty="0">
                        <a:solidFill>
                          <a:srgbClr val="000000"/>
                        </a:solidFill>
                        <a:latin typeface="+mn-lt"/>
                        <a:cs typeface="B Nazanin" pitchFamily="2" charset="-78"/>
                      </a:endParaRPr>
                    </a:p>
                  </a:txBody>
                  <a:tcPr anchor="ctr"/>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83D3CB17-F3C9-4E0B-AED8-0C10D89394AF}"/>
              </a:ext>
            </a:extLst>
          </p:cNvPr>
          <p:cNvSpPr txBox="1"/>
          <p:nvPr/>
        </p:nvSpPr>
        <p:spPr>
          <a:xfrm>
            <a:off x="627017" y="378042"/>
            <a:ext cx="2725782" cy="369332"/>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امور اجتماعی – دفتر کودکان</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95544993"/>
              </p:ext>
            </p:extLst>
          </p:nvPr>
        </p:nvGraphicFramePr>
        <p:xfrm>
          <a:off x="515844" y="3674568"/>
          <a:ext cx="8225436" cy="2848780"/>
        </p:xfrm>
        <a:graphic>
          <a:graphicData uri="http://schemas.openxmlformats.org/drawingml/2006/table">
            <a:tbl>
              <a:tblPr firstRow="1" bandRow="1">
                <a:tableStyleId>{5DA37D80-6434-44D0-A028-1B22A696006F}</a:tableStyleId>
              </a:tblPr>
              <a:tblGrid>
                <a:gridCol w="4254120">
                  <a:extLst>
                    <a:ext uri="{9D8B030D-6E8A-4147-A177-3AD203B41FA5}">
                      <a16:colId xmlns:a16="http://schemas.microsoft.com/office/drawing/2014/main" val="2127754981"/>
                    </a:ext>
                  </a:extLst>
                </a:gridCol>
                <a:gridCol w="1074656">
                  <a:extLst>
                    <a:ext uri="{9D8B030D-6E8A-4147-A177-3AD203B41FA5}">
                      <a16:colId xmlns:a16="http://schemas.microsoft.com/office/drawing/2014/main" val="1495840194"/>
                    </a:ext>
                  </a:extLst>
                </a:gridCol>
                <a:gridCol w="2896660">
                  <a:extLst>
                    <a:ext uri="{9D8B030D-6E8A-4147-A177-3AD203B41FA5}">
                      <a16:colId xmlns:a16="http://schemas.microsoft.com/office/drawing/2014/main" val="4211984885"/>
                    </a:ext>
                  </a:extLst>
                </a:gridCol>
              </a:tblGrid>
              <a:tr h="864721">
                <a:tc>
                  <a:txBody>
                    <a:bodyPr/>
                    <a:lstStyle/>
                    <a:p>
                      <a:pPr algn="ctr" rtl="1" fontAlgn="ctr"/>
                      <a:r>
                        <a:rPr lang="fa-IR" sz="1400" b="0" u="none" strike="noStrike" dirty="0">
                          <a:solidFill>
                            <a:schemeClr val="tx1"/>
                          </a:solidFill>
                          <a:cs typeface="B Nazanin" panose="00000400000000000000" pitchFamily="2" charset="-78"/>
                        </a:rPr>
                        <a:t>-کمک هزینه ترخیص سرانه هر نفر 460/000/000 ریال (2نفر)</a:t>
                      </a:r>
                    </a:p>
                    <a:p>
                      <a:pPr algn="ctr" rtl="1" fontAlgn="ctr"/>
                      <a:r>
                        <a:rPr lang="fa-IR" sz="1400" b="0" u="none" strike="noStrike" dirty="0">
                          <a:solidFill>
                            <a:schemeClr val="tx1"/>
                          </a:solidFill>
                          <a:cs typeface="B Nazanin" panose="00000400000000000000" pitchFamily="2" charset="-78"/>
                        </a:rPr>
                        <a:t>-کمک</a:t>
                      </a:r>
                      <a:r>
                        <a:rPr lang="fa-IR" sz="1400" b="0" u="none" strike="noStrike" baseline="0" dirty="0">
                          <a:solidFill>
                            <a:schemeClr val="tx1"/>
                          </a:solidFill>
                          <a:cs typeface="B Nazanin" panose="00000400000000000000" pitchFamily="2" charset="-78"/>
                        </a:rPr>
                        <a:t> هزینه </a:t>
                      </a:r>
                      <a:r>
                        <a:rPr lang="fa-IR" sz="1400" b="0" u="none" strike="noStrike" dirty="0">
                          <a:solidFill>
                            <a:schemeClr val="tx1"/>
                          </a:solidFill>
                          <a:cs typeface="B Nazanin" panose="00000400000000000000" pitchFamily="2" charset="-78"/>
                        </a:rPr>
                        <a:t>موردی فرزندان مستقل سرانه هر نفر 115/000/000ریال(10نفر)</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0" dirty="0">
                          <a:solidFill>
                            <a:schemeClr val="tx1"/>
                          </a:solidFill>
                          <a:cs typeface="B Nazanin" panose="00000400000000000000" pitchFamily="2" charset="-78"/>
                        </a:rPr>
                        <a:t>12</a:t>
                      </a:r>
                    </a:p>
                    <a:p>
                      <a:pPr algn="ctr" rtl="1"/>
                      <a:endParaRPr lang="en-US" sz="1800" b="0" dirty="0">
                        <a:solidFill>
                          <a:schemeClr val="tx1"/>
                        </a:solidFill>
                        <a:cs typeface="B Nazanin" panose="00000400000000000000" pitchFamily="2" charset="-78"/>
                      </a:endParaRPr>
                    </a:p>
                  </a:txBody>
                  <a:tcPr anchor="ctr"/>
                </a:tc>
                <a:tc>
                  <a:txBody>
                    <a:bodyPr/>
                    <a:lstStyle/>
                    <a:p>
                      <a:pPr algn="ctr" rtl="1" fontAlgn="ctr"/>
                      <a:r>
                        <a:rPr lang="fa-IR" sz="1100" b="1" u="none" strike="noStrike" dirty="0">
                          <a:solidFill>
                            <a:schemeClr val="tx1"/>
                          </a:solidFill>
                          <a:effectLst/>
                          <a:cs typeface="B Nazanin" panose="00000400000000000000" pitchFamily="2" charset="-78"/>
                        </a:rPr>
                        <a:t>توانمند</a:t>
                      </a:r>
                      <a:r>
                        <a:rPr lang="fa-IR" sz="1100" b="1" u="none" strike="noStrike" baseline="0" dirty="0">
                          <a:solidFill>
                            <a:schemeClr val="tx1"/>
                          </a:solidFill>
                          <a:effectLst/>
                          <a:cs typeface="B Nazanin" panose="00000400000000000000" pitchFamily="2" charset="-78"/>
                        </a:rPr>
                        <a:t> سازی کودکان ونوجوانان :  کمک هزینه ترخیص ،</a:t>
                      </a:r>
                    </a:p>
                    <a:p>
                      <a:pPr algn="ctr" rtl="1" fontAlgn="ctr"/>
                      <a:r>
                        <a:rPr lang="fa-IR" sz="1100" b="1" u="none" strike="noStrike" baseline="0" dirty="0">
                          <a:solidFill>
                            <a:schemeClr val="tx1"/>
                          </a:solidFill>
                          <a:effectLst/>
                          <a:cs typeface="B Nazanin" panose="00000400000000000000" pitchFamily="2" charset="-78"/>
                        </a:rPr>
                        <a:t>کمک هزینه موردی فرزندان مستقل</a:t>
                      </a:r>
                      <a:endParaRPr lang="fa-IR" sz="1100" b="1" i="0" u="none" strike="noStrike" dirty="0">
                        <a:solidFill>
                          <a:schemeClr val="tx1"/>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145998445"/>
                  </a:ext>
                </a:extLst>
              </a:tr>
              <a:tr h="61251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400" b="0" u="none" strike="noStrike" dirty="0">
                          <a:solidFill>
                            <a:schemeClr val="tx1"/>
                          </a:solidFill>
                          <a:cs typeface="B Nazanin" panose="00000400000000000000" pitchFamily="2" charset="-78"/>
                        </a:rPr>
                        <a:t>سرانه هر نفر ماهیانه 300/000 ریال (ازبدو</a:t>
                      </a:r>
                      <a:r>
                        <a:rPr lang="fa-IR" sz="1400" b="0" u="none" strike="noStrike" baseline="0" dirty="0">
                          <a:solidFill>
                            <a:schemeClr val="tx1"/>
                          </a:solidFill>
                          <a:cs typeface="B Nazanin" panose="00000400000000000000" pitchFamily="2" charset="-78"/>
                        </a:rPr>
                        <a:t> پذیرش برقرار تا زمان ترخیص که قابل بازخرید یا ادامه توسط ذینفع می باشد) </a:t>
                      </a:r>
                      <a:endParaRPr lang="fa-IR" sz="1400" b="0" u="none" strike="noStrike"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0" dirty="0">
                          <a:solidFill>
                            <a:schemeClr val="tx1"/>
                          </a:solidFill>
                          <a:cs typeface="B Nazanin" pitchFamily="2" charset="-78"/>
                        </a:rPr>
                        <a:t>250</a:t>
                      </a:r>
                    </a:p>
                  </a:txBody>
                  <a:tcPr anchor="ctr"/>
                </a:tc>
                <a:tc>
                  <a:txBody>
                    <a:bodyPr/>
                    <a:lstStyle/>
                    <a:p>
                      <a:pPr algn="ctr" rtl="1" fontAlgn="ctr"/>
                      <a:r>
                        <a:rPr lang="fa-IR" sz="1600" b="0" u="none" strike="noStrike" dirty="0">
                          <a:solidFill>
                            <a:schemeClr val="tx1"/>
                          </a:solidFill>
                          <a:cs typeface="B Nazanin" panose="00000400000000000000" pitchFamily="2" charset="-78"/>
                        </a:rPr>
                        <a:t>بیمه آتیه فرزندان تحت سرپرستی</a:t>
                      </a:r>
                    </a:p>
                  </a:txBody>
                  <a:tcPr anchor="ctr"/>
                </a:tc>
                <a:extLst>
                  <a:ext uri="{0D108BD9-81ED-4DB2-BD59-A6C34878D82A}">
                    <a16:rowId xmlns:a16="http://schemas.microsoft.com/office/drawing/2014/main" val="3681723190"/>
                  </a:ext>
                </a:extLst>
              </a:tr>
              <a:tr h="1371549">
                <a:tc>
                  <a:txBody>
                    <a:bodyPr/>
                    <a:lstStyle/>
                    <a:p>
                      <a:pPr marL="0" marR="0" lvl="0" indent="0" algn="ctr" defTabSz="685800" rtl="1" eaLnBrk="1" fontAlgn="ctr" latinLnBrk="0" hangingPunct="1">
                        <a:lnSpc>
                          <a:spcPct val="150000"/>
                        </a:lnSpc>
                        <a:spcBef>
                          <a:spcPts val="0"/>
                        </a:spcBef>
                        <a:spcAft>
                          <a:spcPts val="0"/>
                        </a:spcAft>
                        <a:buClrTx/>
                        <a:buSzTx/>
                        <a:buFontTx/>
                        <a:buNone/>
                        <a:tabLst/>
                        <a:defRPr/>
                      </a:pPr>
                      <a:r>
                        <a:rPr lang="fa-IR" sz="1200" b="1" u="none" strike="noStrike" dirty="0">
                          <a:solidFill>
                            <a:schemeClr val="tx1"/>
                          </a:solidFill>
                          <a:cs typeface="B Nazanin" panose="00000400000000000000" pitchFamily="2" charset="-78"/>
                        </a:rPr>
                        <a:t> از سال 82 این امر از جمعیت</a:t>
                      </a:r>
                      <a:r>
                        <a:rPr lang="fa-IR" sz="1200" b="1" u="none" strike="noStrike" baseline="0" dirty="0">
                          <a:solidFill>
                            <a:schemeClr val="tx1"/>
                          </a:solidFill>
                          <a:cs typeface="B Nazanin" panose="00000400000000000000" pitchFamily="2" charset="-78"/>
                        </a:rPr>
                        <a:t> هلال احمر </a:t>
                      </a:r>
                      <a:r>
                        <a:rPr lang="fa-IR" sz="1200" b="1" u="none" strike="noStrike" dirty="0">
                          <a:solidFill>
                            <a:schemeClr val="tx1"/>
                          </a:solidFill>
                          <a:cs typeface="B Nazanin" panose="00000400000000000000" pitchFamily="2" charset="-78"/>
                        </a:rPr>
                        <a:t> به سازمان</a:t>
                      </a:r>
                      <a:r>
                        <a:rPr lang="fa-IR" sz="1200" b="1" u="none" strike="noStrike" baseline="0" dirty="0">
                          <a:solidFill>
                            <a:schemeClr val="tx1"/>
                          </a:solidFill>
                          <a:cs typeface="B Nazanin" panose="00000400000000000000" pitchFamily="2" charset="-78"/>
                        </a:rPr>
                        <a:t> بهزیستی واگذارشده است که در یکسال اخیر تعداد </a:t>
                      </a:r>
                      <a:r>
                        <a:rPr lang="fa-IR" sz="1200" b="1" u="none" strike="noStrike" baseline="0" dirty="0" smtClean="0">
                          <a:solidFill>
                            <a:schemeClr val="tx1"/>
                          </a:solidFill>
                          <a:cs typeface="B Nazanin" panose="00000400000000000000" pitchFamily="2" charset="-78"/>
                        </a:rPr>
                        <a:t>59 </a:t>
                      </a:r>
                      <a:r>
                        <a:rPr lang="fa-IR" sz="1200" b="1" u="none" strike="noStrike" baseline="0" dirty="0">
                          <a:solidFill>
                            <a:schemeClr val="tx1"/>
                          </a:solidFill>
                          <a:cs typeface="B Nazanin" panose="00000400000000000000" pitchFamily="2" charset="-78"/>
                        </a:rPr>
                        <a:t>کودک به خانواده ها ی واجد شرایط به فرزند خواندگی سپرده شده.وجهت رعایت عدالت در نوبت  وساماندهی متقاضیان از سالجاری این امر سامانه ای شده است .</a:t>
                      </a:r>
                      <a:endParaRPr lang="en-US" sz="1200" b="1"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b="0" dirty="0" smtClean="0">
                          <a:solidFill>
                            <a:schemeClr val="tx1"/>
                          </a:solidFill>
                          <a:cs typeface="B Nazanin" pitchFamily="2" charset="-78"/>
                        </a:rPr>
                        <a:t>59</a:t>
                      </a:r>
                      <a:endParaRPr lang="fa-IR" sz="1800" b="0" dirty="0">
                        <a:solidFill>
                          <a:schemeClr val="tx1"/>
                        </a:solidFill>
                        <a:cs typeface="B Nazanin" pitchFamily="2" charset="-78"/>
                      </a:endParaRPr>
                    </a:p>
                  </a:txBody>
                  <a:tcPr anchor="ctr"/>
                </a:tc>
                <a:tc>
                  <a:txBody>
                    <a:bodyPr/>
                    <a:lstStyle/>
                    <a:p>
                      <a:pPr algn="ctr" rtl="1" fontAlgn="ctr"/>
                      <a:r>
                        <a:rPr lang="fa-IR" sz="1400" b="0" u="none" strike="noStrike" dirty="0">
                          <a:solidFill>
                            <a:schemeClr val="tx1"/>
                          </a:solidFill>
                          <a:effectLst/>
                          <a:cs typeface="B Nazanin" panose="00000400000000000000" pitchFamily="2" charset="-78"/>
                        </a:rPr>
                        <a:t>واگذاری</a:t>
                      </a:r>
                      <a:r>
                        <a:rPr lang="fa-IR" sz="1400" b="0" u="none" strike="noStrike" baseline="0" dirty="0">
                          <a:solidFill>
                            <a:schemeClr val="tx1"/>
                          </a:solidFill>
                          <a:effectLst/>
                          <a:cs typeface="B Nazanin" panose="00000400000000000000" pitchFamily="2" charset="-78"/>
                        </a:rPr>
                        <a:t> به </a:t>
                      </a:r>
                      <a:r>
                        <a:rPr lang="fa-IR" sz="1400" b="0" u="none" strike="noStrike" dirty="0">
                          <a:solidFill>
                            <a:schemeClr val="tx1"/>
                          </a:solidFill>
                          <a:effectLst/>
                          <a:cs typeface="B Nazanin" panose="00000400000000000000" pitchFamily="2" charset="-78"/>
                        </a:rPr>
                        <a:t>فرزندخواندگی</a:t>
                      </a:r>
                      <a:endParaRPr lang="fa-IR" sz="1400" b="0" i="0" u="none" strike="noStrike" dirty="0">
                        <a:solidFill>
                          <a:srgbClr val="000000"/>
                        </a:solidFill>
                        <a:latin typeface="+mn-lt"/>
                        <a:cs typeface="B Nazanin" pitchFamily="2" charset="-78"/>
                      </a:endParaRPr>
                    </a:p>
                  </a:txBody>
                  <a:tcPr anchor="ctr"/>
                </a:tc>
                <a:extLst>
                  <a:ext uri="{0D108BD9-81ED-4DB2-BD59-A6C34878D82A}">
                    <a16:rowId xmlns:a16="http://schemas.microsoft.com/office/drawing/2014/main" val="64984357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8865512"/>
              </p:ext>
            </p:extLst>
          </p:nvPr>
        </p:nvGraphicFramePr>
        <p:xfrm>
          <a:off x="515844" y="8455843"/>
          <a:ext cx="8225436" cy="297180"/>
        </p:xfrm>
        <a:graphic>
          <a:graphicData uri="http://schemas.openxmlformats.org/drawingml/2006/table">
            <a:tbl>
              <a:tblPr firstRow="1" bandRow="1">
                <a:tableStyleId>{5DA37D80-6434-44D0-A028-1B22A696006F}</a:tableStyleId>
              </a:tblPr>
              <a:tblGrid>
                <a:gridCol w="4254120">
                  <a:extLst>
                    <a:ext uri="{9D8B030D-6E8A-4147-A177-3AD203B41FA5}">
                      <a16:colId xmlns:a16="http://schemas.microsoft.com/office/drawing/2014/main" val="4237906638"/>
                    </a:ext>
                  </a:extLst>
                </a:gridCol>
                <a:gridCol w="1074656">
                  <a:extLst>
                    <a:ext uri="{9D8B030D-6E8A-4147-A177-3AD203B41FA5}">
                      <a16:colId xmlns:a16="http://schemas.microsoft.com/office/drawing/2014/main" val="1587549846"/>
                    </a:ext>
                  </a:extLst>
                </a:gridCol>
                <a:gridCol w="2896660">
                  <a:extLst>
                    <a:ext uri="{9D8B030D-6E8A-4147-A177-3AD203B41FA5}">
                      <a16:colId xmlns:a16="http://schemas.microsoft.com/office/drawing/2014/main" val="449896763"/>
                    </a:ext>
                  </a:extLst>
                </a:gridCol>
              </a:tblGrid>
              <a:tr h="0">
                <a:tc>
                  <a:txBody>
                    <a:bodyPr/>
                    <a:lstStyle/>
                    <a:p>
                      <a:endParaRPr lang="fa-IR"/>
                    </a:p>
                  </a:txBody>
                  <a:tcPr anchor="ctr"/>
                </a:tc>
                <a:tc>
                  <a:txBody>
                    <a:bodyPr/>
                    <a:lstStyle/>
                    <a:p>
                      <a:endParaRPr lang="fa-IR"/>
                    </a:p>
                  </a:txBody>
                  <a:tcPr anchor="ctr"/>
                </a:tc>
                <a:tc>
                  <a:txBody>
                    <a:bodyPr/>
                    <a:lstStyle/>
                    <a:p>
                      <a:endParaRPr lang="fa-IR" dirty="0"/>
                    </a:p>
                  </a:txBody>
                  <a:tcPr anchor="ctr"/>
                </a:tc>
                <a:extLst>
                  <a:ext uri="{0D108BD9-81ED-4DB2-BD59-A6C34878D82A}">
                    <a16:rowId xmlns:a16="http://schemas.microsoft.com/office/drawing/2014/main" val="693551158"/>
                  </a:ext>
                </a:extLst>
              </a:tr>
            </a:tbl>
          </a:graphicData>
        </a:graphic>
      </p:graphicFrame>
    </p:spTree>
    <p:extLst>
      <p:ext uri="{BB962C8B-B14F-4D97-AF65-F5344CB8AC3E}">
        <p14:creationId xmlns:p14="http://schemas.microsoft.com/office/powerpoint/2010/main" val="389483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D3CB17-F3C9-4E0B-AED8-0C10D89394AF}"/>
              </a:ext>
            </a:extLst>
          </p:cNvPr>
          <p:cNvSpPr txBox="1"/>
          <p:nvPr/>
        </p:nvSpPr>
        <p:spPr>
          <a:xfrm>
            <a:off x="712742" y="392329"/>
            <a:ext cx="2725782" cy="369332"/>
          </a:xfrm>
          <a:prstGeom prst="rect">
            <a:avLst/>
          </a:prstGeom>
          <a:noFill/>
        </p:spPr>
        <p:txBody>
          <a:bodyPr wrap="square" rtlCol="0">
            <a:spAutoFit/>
          </a:bodyPr>
          <a:lstStyle/>
          <a:p>
            <a:pPr algn="r">
              <a:defRPr/>
            </a:pPr>
            <a:r>
              <a:rPr lang="fa-IR" dirty="0">
                <a:solidFill>
                  <a:prstClr val="black"/>
                </a:solidFill>
                <a:cs typeface="B Titr" panose="00000700000000000000" pitchFamily="2" charset="-78"/>
              </a:rPr>
              <a:t>امور اجتماعی-</a:t>
            </a: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زنان و خانواده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graphicFrame>
        <p:nvGraphicFramePr>
          <p:cNvPr id="4"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1848051182"/>
              </p:ext>
            </p:extLst>
          </p:nvPr>
        </p:nvGraphicFramePr>
        <p:xfrm>
          <a:off x="914400" y="1642890"/>
          <a:ext cx="7444314" cy="4224828"/>
        </p:xfrm>
        <a:graphic>
          <a:graphicData uri="http://schemas.openxmlformats.org/drawingml/2006/table">
            <a:tbl>
              <a:tblPr firstRow="1" bandRow="1">
                <a:tableStyleId>{5DA37D80-6434-44D0-A028-1B22A696006F}</a:tableStyleId>
              </a:tblPr>
              <a:tblGrid>
                <a:gridCol w="2481438">
                  <a:extLst>
                    <a:ext uri="{9D8B030D-6E8A-4147-A177-3AD203B41FA5}">
                      <a16:colId xmlns:a16="http://schemas.microsoft.com/office/drawing/2014/main" val="20000"/>
                    </a:ext>
                  </a:extLst>
                </a:gridCol>
                <a:gridCol w="2481438">
                  <a:extLst>
                    <a:ext uri="{9D8B030D-6E8A-4147-A177-3AD203B41FA5}">
                      <a16:colId xmlns:a16="http://schemas.microsoft.com/office/drawing/2014/main" val="20002"/>
                    </a:ext>
                  </a:extLst>
                </a:gridCol>
                <a:gridCol w="2481438">
                  <a:extLst>
                    <a:ext uri="{9D8B030D-6E8A-4147-A177-3AD203B41FA5}">
                      <a16:colId xmlns:a16="http://schemas.microsoft.com/office/drawing/2014/main" val="20003"/>
                    </a:ext>
                  </a:extLst>
                </a:gridCol>
              </a:tblGrid>
              <a:tr h="1406451">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1243648">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مبلغ مستمری دریافتی خانوارها از 3500000ریال تا11000000ریال براساس</a:t>
                      </a:r>
                      <a:r>
                        <a:rPr lang="fa-IR" sz="1600" b="0" baseline="0" dirty="0">
                          <a:solidFill>
                            <a:schemeClr val="tx1"/>
                          </a:solidFill>
                          <a:cs typeface="B Nazanin" panose="00000400000000000000" pitchFamily="2" charset="-78"/>
                        </a:rPr>
                        <a:t> بعد خانوار</a:t>
                      </a:r>
                      <a:endParaRPr lang="en-US" sz="1600" b="0" dirty="0">
                        <a:solidFill>
                          <a:schemeClr val="tx1"/>
                        </a:solidFill>
                        <a:cs typeface="B Nazanin" panose="00000400000000000000" pitchFamily="2" charset="-78"/>
                      </a:endParaRPr>
                    </a:p>
                    <a:p>
                      <a:pPr algn="ctr" rtl="1"/>
                      <a:endParaRPr lang="en-US" sz="1600" b="0" i="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22187</a:t>
                      </a:r>
                    </a:p>
                    <a:p>
                      <a:pPr algn="ctr" rtl="1"/>
                      <a:endParaRPr lang="en-US" sz="1600" b="0" i="0" dirty="0">
                        <a:solidFill>
                          <a:schemeClr val="tx1"/>
                        </a:solidFill>
                        <a:cs typeface="B Nazanin" panose="00000400000000000000" pitchFamily="2" charset="-78"/>
                      </a:endParaRPr>
                    </a:p>
                  </a:txBody>
                  <a:tcPr anchor="ctr"/>
                </a:tc>
                <a:tc>
                  <a:txBody>
                    <a:bodyPr/>
                    <a:lstStyle/>
                    <a:p>
                      <a:pPr algn="ctr" rtl="1" fontAlgn="ctr"/>
                      <a:r>
                        <a:rPr lang="fa-IR" sz="1600" b="0" u="none" strike="noStrike" dirty="0">
                          <a:solidFill>
                            <a:srgbClr val="000000"/>
                          </a:solidFill>
                          <a:cs typeface="B Nazanin" panose="00000400000000000000" pitchFamily="2" charset="-78"/>
                        </a:rPr>
                        <a:t>تعداد خانوار های  مستمری بگیر امور اجتماعی از</a:t>
                      </a:r>
                      <a:endParaRPr lang="en-US" sz="1600" b="0" u="none" strike="noStrike" dirty="0">
                        <a:solidFill>
                          <a:srgbClr val="000000"/>
                        </a:solidFill>
                        <a:cs typeface="B Nazanin" panose="00000400000000000000" pitchFamily="2" charset="-78"/>
                      </a:endParaRPr>
                    </a:p>
                    <a:p>
                      <a:pPr algn="ctr" rtl="1" fontAlgn="ctr"/>
                      <a:r>
                        <a:rPr lang="fa-IR" sz="1600" b="0" u="none" strike="noStrike" dirty="0">
                          <a:solidFill>
                            <a:srgbClr val="000000"/>
                          </a:solidFill>
                          <a:cs typeface="B Nazanin" panose="00000400000000000000" pitchFamily="2" charset="-78"/>
                        </a:rPr>
                        <a:t> محل اعتبارات سازمان  وهدفمندی یارانه ها </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1507737">
                <a:tc>
                  <a:txBody>
                    <a:bodyPr/>
                    <a:lstStyle/>
                    <a:p>
                      <a:pPr algn="ctr" rtl="1" fontAlgn="ctr"/>
                      <a:r>
                        <a:rPr lang="fa-IR" sz="1600" b="0" u="none" strike="noStrike" dirty="0">
                          <a:solidFill>
                            <a:srgbClr val="000000"/>
                          </a:solidFill>
                          <a:cs typeface="B Nazanin" panose="00000400000000000000" pitchFamily="2" charset="-78"/>
                        </a:rPr>
                        <a:t>واگذاری پرونده ها ی مددجویان به مراکز مثبت زندگی جهت ارایه خدمات مددجویی</a:t>
                      </a:r>
                    </a:p>
                    <a:p>
                      <a:pPr algn="ctr" rtl="1" fontAlgn="ctr"/>
                      <a:endParaRPr lang="fa-IR" sz="1600" b="0" u="none" strike="noStrike" dirty="0">
                        <a:solidFill>
                          <a:srgbClr val="000000"/>
                        </a:solidFill>
                        <a:cs typeface="B Nazanin" panose="00000400000000000000" pitchFamily="2" charset="-78"/>
                      </a:endParaRPr>
                    </a:p>
                    <a:p>
                      <a:pPr algn="ctr" rtl="1"/>
                      <a:endParaRPr lang="en-US" sz="1600" b="0" i="0" dirty="0">
                        <a:solidFill>
                          <a:schemeClr val="tx1"/>
                        </a:solidFill>
                        <a:cs typeface="B Nazanin" panose="00000400000000000000" pitchFamily="2" charset="-78"/>
                      </a:endParaRPr>
                    </a:p>
                  </a:txBody>
                  <a:tcPr anchor="ctr"/>
                </a:tc>
                <a:tc>
                  <a:txBody>
                    <a:bodyPr/>
                    <a:lstStyle/>
                    <a:p>
                      <a:pPr algn="ctr" rtl="1"/>
                      <a:r>
                        <a:rPr lang="fa-IR" sz="1600" b="0" i="0" dirty="0">
                          <a:solidFill>
                            <a:schemeClr val="tx1"/>
                          </a:solidFill>
                          <a:cs typeface="B Nazanin" panose="00000400000000000000" pitchFamily="2" charset="-78"/>
                        </a:rPr>
                        <a:t>17628</a:t>
                      </a:r>
                      <a:endParaRPr lang="en-US" sz="1600" b="0" i="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تعداد پرونده های واگذارشده به مراکز غیر دولتی</a:t>
                      </a:r>
                    </a:p>
                    <a:p>
                      <a:pPr algn="ctr" rtl="1" fontAlgn="ctr"/>
                      <a:r>
                        <a:rPr lang="fa-IR" sz="1600" b="0" u="none" strike="noStrike" dirty="0">
                          <a:solidFill>
                            <a:srgbClr val="000000"/>
                          </a:solidFill>
                          <a:effectLst/>
                          <a:cs typeface="B Nazanin" panose="00000400000000000000" pitchFamily="2" charset="-78"/>
                        </a:rPr>
                        <a:t>درراستای اجرای اصل 44 قانون اساسی</a:t>
                      </a: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47287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1370183259"/>
              </p:ext>
            </p:extLst>
          </p:nvPr>
        </p:nvGraphicFramePr>
        <p:xfrm>
          <a:off x="950748" y="1642890"/>
          <a:ext cx="7407966" cy="4700102"/>
        </p:xfrm>
        <a:graphic>
          <a:graphicData uri="http://schemas.openxmlformats.org/drawingml/2006/table">
            <a:tbl>
              <a:tblPr firstRow="1" bandRow="1">
                <a:tableStyleId>{5DA37D80-6434-44D0-A028-1B22A696006F}</a:tableStyleId>
              </a:tblPr>
              <a:tblGrid>
                <a:gridCol w="2469322">
                  <a:extLst>
                    <a:ext uri="{9D8B030D-6E8A-4147-A177-3AD203B41FA5}">
                      <a16:colId xmlns:a16="http://schemas.microsoft.com/office/drawing/2014/main" val="20000"/>
                    </a:ext>
                  </a:extLst>
                </a:gridCol>
                <a:gridCol w="2469322">
                  <a:extLst>
                    <a:ext uri="{9D8B030D-6E8A-4147-A177-3AD203B41FA5}">
                      <a16:colId xmlns:a16="http://schemas.microsoft.com/office/drawing/2014/main" val="20002"/>
                    </a:ext>
                  </a:extLst>
                </a:gridCol>
                <a:gridCol w="2469322">
                  <a:extLst>
                    <a:ext uri="{9D8B030D-6E8A-4147-A177-3AD203B41FA5}">
                      <a16:colId xmlns:a16="http://schemas.microsoft.com/office/drawing/2014/main" val="20003"/>
                    </a:ext>
                  </a:extLst>
                </a:gridCol>
              </a:tblGrid>
              <a:tr h="1210284">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1447658">
                <a:tc>
                  <a:txBody>
                    <a:bodyPr/>
                    <a:lstStyle/>
                    <a:p>
                      <a:pPr algn="ctr" rtl="1" fontAlgn="ctr"/>
                      <a:endParaRPr lang="fa-IR" sz="1600" b="0" u="none" strike="noStrike" dirty="0">
                        <a:solidFill>
                          <a:srgbClr val="000000"/>
                        </a:solidFill>
                        <a:cs typeface="B Nazanin" panose="00000400000000000000" pitchFamily="2" charset="-78"/>
                      </a:endParaRPr>
                    </a:p>
                    <a:p>
                      <a:pPr marL="0" marR="0" lvl="0" indent="0" algn="ctr" defTabSz="6858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مبلغ مستمری دریافتی از 9000000ریال تا11000000ریال براساس</a:t>
                      </a:r>
                      <a:r>
                        <a:rPr lang="fa-IR" sz="1600" b="0" baseline="0" dirty="0">
                          <a:solidFill>
                            <a:schemeClr val="tx1"/>
                          </a:solidFill>
                          <a:cs typeface="B Nazanin" panose="00000400000000000000" pitchFamily="2" charset="-78"/>
                        </a:rPr>
                        <a:t> بعد خانوار</a:t>
                      </a:r>
                      <a:endParaRPr lang="en-US" sz="1600" b="0" dirty="0">
                        <a:solidFill>
                          <a:schemeClr val="tx1"/>
                        </a:solidFill>
                        <a:cs typeface="B Nazanin" panose="00000400000000000000" pitchFamily="2" charset="-78"/>
                      </a:endParaRP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1714</a:t>
                      </a: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پرداخت</a:t>
                      </a:r>
                      <a:r>
                        <a:rPr lang="fa-IR" sz="1600" b="0" u="none" strike="noStrike" baseline="0" dirty="0">
                          <a:solidFill>
                            <a:srgbClr val="000000"/>
                          </a:solidFill>
                          <a:cs typeface="B Nazanin" panose="00000400000000000000" pitchFamily="2" charset="-78"/>
                        </a:rPr>
                        <a:t> خدمات مستمر و غیر مستمر به خانواده های دارای فرزند چند قلو تا شش سال</a:t>
                      </a:r>
                      <a:endParaRPr lang="fa-IR" sz="1600" b="0" u="none" strike="noStrike" dirty="0">
                        <a:solidFill>
                          <a:srgbClr val="000000"/>
                        </a:solidFill>
                        <a:cs typeface="B Nazanin" panose="00000400000000000000" pitchFamily="2" charset="-78"/>
                      </a:endParaRP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144274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آماده سازی شغلی</a:t>
                      </a:r>
                      <a:r>
                        <a:rPr lang="fa-IR" sz="1600" b="0" u="none" strike="noStrike" baseline="0" dirty="0">
                          <a:solidFill>
                            <a:srgbClr val="000000"/>
                          </a:solidFill>
                          <a:cs typeface="B Nazanin" panose="00000400000000000000" pitchFamily="2" charset="-78"/>
                        </a:rPr>
                        <a:t> شامل معرفی به دوره های آموزشی مهارتهای زندگی ومعرفی به مراکز فنی حرفه ای درخصوص آموزش مهارتهای  فنی ودریافت گواهی حرفه ای درراستای توانمند سازی زنان سرپرست خانوار(1)</a:t>
                      </a:r>
                    </a:p>
                    <a:p>
                      <a:pPr algn="ctr" rtl="1"/>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solidFill>
                            <a:schemeClr val="tx1"/>
                          </a:solidFill>
                          <a:cs typeface="B Nazanin" panose="00000400000000000000" pitchFamily="2" charset="-78"/>
                        </a:rPr>
                        <a:t>1041</a:t>
                      </a:r>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آماده سازی شغلی زنان سرپرست خانوار </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2812F7F7-746A-4F3E-89B4-207FFC2193CA}"/>
              </a:ext>
            </a:extLst>
          </p:cNvPr>
          <p:cNvSpPr txBox="1"/>
          <p:nvPr/>
        </p:nvSpPr>
        <p:spPr>
          <a:xfrm>
            <a:off x="712742" y="392329"/>
            <a:ext cx="2725782" cy="369332"/>
          </a:xfrm>
          <a:prstGeom prst="rect">
            <a:avLst/>
          </a:prstGeom>
          <a:noFill/>
        </p:spPr>
        <p:txBody>
          <a:bodyPr wrap="square" rtlCol="0">
            <a:spAutoFit/>
          </a:bodyPr>
          <a:lstStyle/>
          <a:p>
            <a:pPr algn="r">
              <a:defRPr/>
            </a:pPr>
            <a:r>
              <a:rPr lang="fa-IR" dirty="0">
                <a:solidFill>
                  <a:prstClr val="black"/>
                </a:solidFill>
                <a:cs typeface="B Titr" panose="00000700000000000000" pitchFamily="2" charset="-78"/>
              </a:rPr>
              <a:t>امور اجتماعی-</a:t>
            </a: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زنان و خانواده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3333464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3425660125"/>
              </p:ext>
            </p:extLst>
          </p:nvPr>
        </p:nvGraphicFramePr>
        <p:xfrm>
          <a:off x="627017" y="1642890"/>
          <a:ext cx="7731699" cy="4397994"/>
        </p:xfrm>
        <a:graphic>
          <a:graphicData uri="http://schemas.openxmlformats.org/drawingml/2006/table">
            <a:tbl>
              <a:tblPr firstRow="1" bandRow="1">
                <a:tableStyleId>{5DA37D80-6434-44D0-A028-1B22A696006F}</a:tableStyleId>
              </a:tblPr>
              <a:tblGrid>
                <a:gridCol w="2840055">
                  <a:extLst>
                    <a:ext uri="{9D8B030D-6E8A-4147-A177-3AD203B41FA5}">
                      <a16:colId xmlns:a16="http://schemas.microsoft.com/office/drawing/2014/main" val="20000"/>
                    </a:ext>
                  </a:extLst>
                </a:gridCol>
                <a:gridCol w="1461363">
                  <a:extLst>
                    <a:ext uri="{9D8B030D-6E8A-4147-A177-3AD203B41FA5}">
                      <a16:colId xmlns:a16="http://schemas.microsoft.com/office/drawing/2014/main" val="20002"/>
                    </a:ext>
                  </a:extLst>
                </a:gridCol>
                <a:gridCol w="3430281">
                  <a:extLst>
                    <a:ext uri="{9D8B030D-6E8A-4147-A177-3AD203B41FA5}">
                      <a16:colId xmlns:a16="http://schemas.microsoft.com/office/drawing/2014/main" val="20003"/>
                    </a:ext>
                  </a:extLst>
                </a:gridCol>
              </a:tblGrid>
              <a:tr h="1299590">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1549202">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baseline="0" dirty="0">
                          <a:solidFill>
                            <a:srgbClr val="000000"/>
                          </a:solidFill>
                          <a:cs typeface="B Nazanin" panose="00000400000000000000" pitchFamily="2" charset="-78"/>
                        </a:rPr>
                        <a:t>سقف  پرداخت سرمایه کار به مبلغ 154/000/000ریال </a:t>
                      </a:r>
                      <a:r>
                        <a:rPr kumimoji="0" lang="fa-IR" sz="1600" b="0" u="none" strike="noStrike" kern="1200" cap="none" spc="0" normalizeH="0" baseline="0" noProof="0" dirty="0">
                          <a:ln>
                            <a:noFill/>
                          </a:ln>
                          <a:solidFill>
                            <a:srgbClr val="000000"/>
                          </a:solidFill>
                          <a:effectLst/>
                          <a:uLnTx/>
                          <a:uFillTx/>
                          <a:cs typeface="B Nazanin" panose="00000400000000000000" pitchFamily="2" charset="-78"/>
                        </a:rPr>
                        <a:t>درراستای توانمند سازی زنان سرپرست خانوار(2)</a:t>
                      </a:r>
                      <a:endParaRPr lang="fa-IR" sz="1600" b="0" u="none" strike="noStrike" baseline="0" dirty="0">
                        <a:solidFill>
                          <a:srgbClr val="000000"/>
                        </a:solidFill>
                        <a:cs typeface="B Nazanin" panose="00000400000000000000" pitchFamily="2" charset="-78"/>
                      </a:endParaRPr>
                    </a:p>
                    <a:p>
                      <a:pPr algn="ctr" rtl="1" fontAlgn="ctr"/>
                      <a:endParaRPr lang="fa-IR" sz="1600" b="0" u="none" strike="noStrike" dirty="0">
                        <a:solidFill>
                          <a:srgbClr val="000000"/>
                        </a:solidFill>
                        <a:cs typeface="B Nazanin" panose="00000400000000000000" pitchFamily="2" charset="-78"/>
                      </a:endParaRP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155</a:t>
                      </a: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پرداخت</a:t>
                      </a:r>
                      <a:r>
                        <a:rPr lang="fa-IR" sz="1600" b="0" u="none" strike="noStrike" baseline="0" dirty="0">
                          <a:solidFill>
                            <a:srgbClr val="000000"/>
                          </a:solidFill>
                          <a:cs typeface="B Nazanin" panose="00000400000000000000" pitchFamily="2" charset="-78"/>
                        </a:rPr>
                        <a:t> سرمایه کاربلاعوض </a:t>
                      </a:r>
                      <a:endParaRPr lang="fa-IR" sz="1600" b="0" u="none" strike="noStrike" dirty="0">
                        <a:solidFill>
                          <a:srgbClr val="000000"/>
                        </a:solidFill>
                        <a:cs typeface="B Nazanin" panose="00000400000000000000" pitchFamily="2" charset="-78"/>
                      </a:endParaRP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154920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u="none" strike="noStrike" baseline="0" dirty="0">
                          <a:solidFill>
                            <a:srgbClr val="000000"/>
                          </a:solidFill>
                          <a:cs typeface="B Nazanin" panose="00000400000000000000" pitchFamily="2" charset="-78"/>
                        </a:rPr>
                        <a:t>سقف پرداختی مبلغ 66/000/000ریال </a:t>
                      </a:r>
                      <a:r>
                        <a:rPr kumimoji="0" lang="fa-IR" sz="1600" b="0" u="none" strike="noStrike" kern="1200" cap="none" spc="0" normalizeH="0" baseline="0" noProof="0" dirty="0">
                          <a:ln>
                            <a:noFill/>
                          </a:ln>
                          <a:solidFill>
                            <a:srgbClr val="000000"/>
                          </a:solidFill>
                          <a:effectLst/>
                          <a:uLnTx/>
                          <a:uFillTx/>
                          <a:cs typeface="B Nazanin" panose="00000400000000000000" pitchFamily="2" charset="-78"/>
                        </a:rPr>
                        <a:t>درراستای توانمند سازی زنان سرپرست خانوار(3)</a:t>
                      </a:r>
                      <a:endParaRPr lang="fa-IR" sz="1600" b="0" i="0" u="none" strike="noStrike" baseline="0" dirty="0">
                        <a:solidFill>
                          <a:srgbClr val="000000"/>
                        </a:solidFill>
                        <a:latin typeface="+mn-lt"/>
                        <a:cs typeface="B Nazanin" panose="00000400000000000000" pitchFamily="2" charset="-78"/>
                      </a:endParaRPr>
                    </a:p>
                  </a:txBody>
                  <a:tcPr anchor="ctr"/>
                </a:tc>
                <a:tc>
                  <a:txBody>
                    <a:bodyPr/>
                    <a:lstStyle/>
                    <a:p>
                      <a:pPr algn="ctr" rtl="1"/>
                      <a:r>
                        <a:rPr lang="fa-IR" sz="1600" b="0" dirty="0">
                          <a:solidFill>
                            <a:schemeClr val="tx1"/>
                          </a:solidFill>
                          <a:cs typeface="B Nazanin" panose="00000400000000000000" pitchFamily="2" charset="-78"/>
                        </a:rPr>
                        <a:t>1051</a:t>
                      </a:r>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پرداخت کمک هزینه لوازم ضروری زندگی </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97ECC80E-0063-498E-8082-CED8282E84DC}"/>
              </a:ext>
            </a:extLst>
          </p:cNvPr>
          <p:cNvSpPr txBox="1"/>
          <p:nvPr/>
        </p:nvSpPr>
        <p:spPr>
          <a:xfrm>
            <a:off x="712742" y="392329"/>
            <a:ext cx="2725782" cy="369332"/>
          </a:xfrm>
          <a:prstGeom prst="rect">
            <a:avLst/>
          </a:prstGeom>
          <a:noFill/>
        </p:spPr>
        <p:txBody>
          <a:bodyPr wrap="square" rtlCol="0">
            <a:spAutoFit/>
          </a:bodyPr>
          <a:lstStyle/>
          <a:p>
            <a:pPr algn="r">
              <a:defRPr/>
            </a:pPr>
            <a:r>
              <a:rPr lang="fa-IR" dirty="0">
                <a:solidFill>
                  <a:prstClr val="black"/>
                </a:solidFill>
                <a:cs typeface="B Titr" panose="00000700000000000000" pitchFamily="2" charset="-78"/>
              </a:rPr>
              <a:t>امور اجتماعی-</a:t>
            </a: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زنان و خانواده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2871333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3344270892"/>
              </p:ext>
            </p:extLst>
          </p:nvPr>
        </p:nvGraphicFramePr>
        <p:xfrm>
          <a:off x="712742" y="1642890"/>
          <a:ext cx="7645971" cy="4129260"/>
        </p:xfrm>
        <a:graphic>
          <a:graphicData uri="http://schemas.openxmlformats.org/drawingml/2006/table">
            <a:tbl>
              <a:tblPr firstRow="1" bandRow="1">
                <a:tableStyleId>{5DA37D80-6434-44D0-A028-1B22A696006F}</a:tableStyleId>
              </a:tblPr>
              <a:tblGrid>
                <a:gridCol w="2548657">
                  <a:extLst>
                    <a:ext uri="{9D8B030D-6E8A-4147-A177-3AD203B41FA5}">
                      <a16:colId xmlns:a16="http://schemas.microsoft.com/office/drawing/2014/main" val="20000"/>
                    </a:ext>
                  </a:extLst>
                </a:gridCol>
                <a:gridCol w="2548657">
                  <a:extLst>
                    <a:ext uri="{9D8B030D-6E8A-4147-A177-3AD203B41FA5}">
                      <a16:colId xmlns:a16="http://schemas.microsoft.com/office/drawing/2014/main" val="20002"/>
                    </a:ext>
                  </a:extLst>
                </a:gridCol>
                <a:gridCol w="2548657">
                  <a:extLst>
                    <a:ext uri="{9D8B030D-6E8A-4147-A177-3AD203B41FA5}">
                      <a16:colId xmlns:a16="http://schemas.microsoft.com/office/drawing/2014/main" val="20003"/>
                    </a:ext>
                  </a:extLst>
                </a:gridCol>
              </a:tblGrid>
              <a:tr h="1220180">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1454540">
                <a:tc>
                  <a:txBody>
                    <a:bodyPr/>
                    <a:lstStyle/>
                    <a:p>
                      <a:pPr algn="ctr" rtl="1" fontAlgn="ctr"/>
                      <a:r>
                        <a:rPr lang="fa-IR" sz="1600" b="0" u="none" strike="noStrike" baseline="0" dirty="0">
                          <a:solidFill>
                            <a:srgbClr val="000000"/>
                          </a:solidFill>
                          <a:cs typeface="B Nazanin" panose="00000400000000000000" pitchFamily="2" charset="-78"/>
                        </a:rPr>
                        <a:t>سقف پرداختی مبلغ  61/600/000ریال </a:t>
                      </a:r>
                      <a:r>
                        <a:rPr kumimoji="0" lang="fa-IR" sz="1600" b="0" u="none" strike="noStrike" kern="1200" cap="none" spc="0" normalizeH="0" baseline="0" noProof="0" dirty="0">
                          <a:ln>
                            <a:noFill/>
                          </a:ln>
                          <a:solidFill>
                            <a:srgbClr val="000000"/>
                          </a:solidFill>
                          <a:effectLst/>
                          <a:uLnTx/>
                          <a:uFillTx/>
                          <a:cs typeface="B Nazanin" panose="00000400000000000000" pitchFamily="2" charset="-78"/>
                        </a:rPr>
                        <a:t>درراستای توانمند سازی زنان سرپرست خانوار(4)</a:t>
                      </a:r>
                      <a:endParaRPr lang="fa-IR" sz="1600" b="0" u="none" strike="noStrike" dirty="0">
                        <a:solidFill>
                          <a:srgbClr val="000000"/>
                        </a:solidFill>
                        <a:cs typeface="B Nazanin" panose="00000400000000000000" pitchFamily="2" charset="-78"/>
                      </a:endParaRP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227</a:t>
                      </a:r>
                      <a:endParaRPr lang="en-US" sz="1600" b="0" dirty="0">
                        <a:solidFill>
                          <a:schemeClr val="tx1"/>
                        </a:solidFill>
                        <a:cs typeface="B Nazanin" panose="00000400000000000000"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پرداخت کمک هزینه ودیعه مسکن </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14545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u="none" strike="noStrike" baseline="0" dirty="0">
                          <a:solidFill>
                            <a:srgbClr val="000000"/>
                          </a:solidFill>
                          <a:cs typeface="B Nazanin" panose="00000400000000000000" pitchFamily="2" charset="-78"/>
                        </a:rPr>
                        <a:t>سقف پرداختی تامبلغ 11/000/000ریال </a:t>
                      </a:r>
                      <a:r>
                        <a:rPr kumimoji="0" lang="fa-IR" sz="1600" b="0" u="none" strike="noStrike" kern="1200" cap="none" spc="0" normalizeH="0" baseline="0" noProof="0" dirty="0">
                          <a:ln>
                            <a:noFill/>
                          </a:ln>
                          <a:solidFill>
                            <a:srgbClr val="000000"/>
                          </a:solidFill>
                          <a:effectLst/>
                          <a:uLnTx/>
                          <a:uFillTx/>
                          <a:cs typeface="B Nazanin" panose="00000400000000000000" pitchFamily="2" charset="-78"/>
                        </a:rPr>
                        <a:t>درراستای توانمند سازی زنان سرپرست خانوار(5)</a:t>
                      </a:r>
                      <a:endParaRPr lang="en-US" sz="1600" b="0" dirty="0">
                        <a:solidFill>
                          <a:schemeClr val="tx1"/>
                        </a:solidFill>
                        <a:cs typeface="B Nazanin" panose="00000400000000000000" pitchFamily="2" charset="-78"/>
                      </a:endParaRPr>
                    </a:p>
                    <a:p>
                      <a:pPr algn="ctr" rtl="1"/>
                      <a:endParaRPr lang="en-US" sz="1600" b="0" dirty="0">
                        <a:solidFill>
                          <a:schemeClr val="tx1"/>
                        </a:solidFill>
                        <a:cs typeface="B Nazanin" panose="00000400000000000000" pitchFamily="2" charset="-78"/>
                      </a:endParaRPr>
                    </a:p>
                  </a:txBody>
                  <a:tcPr anchor="ctr"/>
                </a:tc>
                <a:tc>
                  <a:txBody>
                    <a:bodyPr/>
                    <a:lstStyle/>
                    <a:p>
                      <a:pPr algn="ctr" rtl="1"/>
                      <a:r>
                        <a:rPr lang="fa-IR" sz="1600" b="0" dirty="0">
                          <a:solidFill>
                            <a:schemeClr val="tx1"/>
                          </a:solidFill>
                          <a:cs typeface="B Nazanin" panose="00000400000000000000" pitchFamily="2" charset="-78"/>
                        </a:rPr>
                        <a:t>597</a:t>
                      </a:r>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پرداخت کمک هزینه سلامت جسمی وروانی زنان خانواده های نیازمند </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bl>
          </a:graphicData>
        </a:graphic>
      </p:graphicFrame>
      <p:sp>
        <p:nvSpPr>
          <p:cNvPr id="4" name="TextBox 3">
            <a:extLst>
              <a:ext uri="{FF2B5EF4-FFF2-40B4-BE49-F238E27FC236}">
                <a16:creationId xmlns:a16="http://schemas.microsoft.com/office/drawing/2014/main" id="{48CC6C61-2D56-4D69-A0F9-616B5753E3C7}"/>
              </a:ext>
            </a:extLst>
          </p:cNvPr>
          <p:cNvSpPr txBox="1"/>
          <p:nvPr/>
        </p:nvSpPr>
        <p:spPr>
          <a:xfrm>
            <a:off x="712742" y="392329"/>
            <a:ext cx="2725782" cy="369332"/>
          </a:xfrm>
          <a:prstGeom prst="rect">
            <a:avLst/>
          </a:prstGeom>
          <a:noFill/>
        </p:spPr>
        <p:txBody>
          <a:bodyPr wrap="square" rtlCol="0">
            <a:spAutoFit/>
          </a:bodyPr>
          <a:lstStyle/>
          <a:p>
            <a:pPr algn="r">
              <a:defRPr/>
            </a:pPr>
            <a:r>
              <a:rPr lang="fa-IR" dirty="0">
                <a:solidFill>
                  <a:prstClr val="black"/>
                </a:solidFill>
                <a:cs typeface="B Titr" panose="00000700000000000000" pitchFamily="2" charset="-78"/>
              </a:rPr>
              <a:t>امور اجتماعی-</a:t>
            </a: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زنان و خانواده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3077691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6E88547-6EE1-4F1B-8C58-11C90DF02ED9}"/>
              </a:ext>
            </a:extLst>
          </p:cNvPr>
          <p:cNvGraphicFramePr>
            <a:graphicFrameLocks noGrp="1"/>
          </p:cNvGraphicFramePr>
          <p:nvPr>
            <p:extLst>
              <p:ext uri="{D42A27DB-BD31-4B8C-83A1-F6EECF244321}">
                <p14:modId xmlns:p14="http://schemas.microsoft.com/office/powerpoint/2010/main" val="3370932011"/>
              </p:ext>
            </p:extLst>
          </p:nvPr>
        </p:nvGraphicFramePr>
        <p:xfrm>
          <a:off x="712742" y="1404351"/>
          <a:ext cx="7886700" cy="4663440"/>
        </p:xfrm>
        <a:graphic>
          <a:graphicData uri="http://schemas.openxmlformats.org/drawingml/2006/table">
            <a:tbl>
              <a:tblPr firstRow="1" bandRow="1">
                <a:tableStyleId>{5DA37D80-6434-44D0-A028-1B22A696006F}</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1554480">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توضیحات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عملکرد</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tc>
                  <a:txBody>
                    <a:bodyPr/>
                    <a:lstStyle/>
                    <a:p>
                      <a:pPr algn="ctr" rtl="1"/>
                      <a:r>
                        <a:rPr lang="fa-IR" sz="2000" dirty="0">
                          <a:effectLst>
                            <a:outerShdw blurRad="38100" dist="38100" dir="2700000" algn="tl">
                              <a:srgbClr val="000000">
                                <a:alpha val="43137"/>
                              </a:srgbClr>
                            </a:outerShdw>
                          </a:effectLst>
                          <a:cs typeface="B Nazanin" panose="00000400000000000000" pitchFamily="2" charset="-78"/>
                        </a:rPr>
                        <a:t>عنوان </a:t>
                      </a:r>
                      <a:endParaRPr lang="en-US" sz="2000" b="0" dirty="0">
                        <a:solidFill>
                          <a:schemeClr val="tx1"/>
                        </a:solidFill>
                        <a:effectLst>
                          <a:outerShdw blurRad="38100" dist="38100" dir="2700000" algn="tl">
                            <a:srgbClr val="000000">
                              <a:alpha val="43137"/>
                            </a:srgbClr>
                          </a:outerShdw>
                        </a:effectLst>
                        <a:cs typeface="B Nazanin" panose="00000400000000000000" pitchFamily="2" charset="-78"/>
                      </a:endParaRPr>
                    </a:p>
                  </a:txBody>
                  <a:tcPr anchor="ctr"/>
                </a:tc>
                <a:extLst>
                  <a:ext uri="{0D108BD9-81ED-4DB2-BD59-A6C34878D82A}">
                    <a16:rowId xmlns:a16="http://schemas.microsoft.com/office/drawing/2014/main" val="10000"/>
                  </a:ext>
                </a:extLst>
              </a:tr>
              <a:tr h="1554480">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baseline="0" dirty="0">
                          <a:solidFill>
                            <a:srgbClr val="000000"/>
                          </a:solidFill>
                          <a:cs typeface="B Nazanin" panose="00000400000000000000" pitchFamily="2" charset="-78"/>
                        </a:rPr>
                        <a:t>حمایت تشکیل وراه اندازی وتوسعه گروهای همیارزنان سرپرست خانوار تا مبلغ 308/400/000ریال </a:t>
                      </a:r>
                      <a:r>
                        <a:rPr kumimoji="0" lang="fa-IR" sz="1600" b="0" u="none" strike="noStrike" kern="1200" cap="none" spc="0" normalizeH="0" baseline="0" noProof="0" dirty="0">
                          <a:ln>
                            <a:noFill/>
                          </a:ln>
                          <a:solidFill>
                            <a:srgbClr val="000000"/>
                          </a:solidFill>
                          <a:effectLst/>
                          <a:uLnTx/>
                          <a:uFillTx/>
                          <a:cs typeface="B Nazanin" panose="00000400000000000000" pitchFamily="2" charset="-78"/>
                        </a:rPr>
                        <a:t>درراستای توانمند سازی زنان سرپرست خانوار(6)</a:t>
                      </a:r>
                    </a:p>
                    <a:p>
                      <a:pPr algn="ctr" rtl="1" fontAlgn="ctr"/>
                      <a:endParaRPr lang="fa-IR" sz="1600" b="0" u="none" strike="noStrike" dirty="0">
                        <a:solidFill>
                          <a:srgbClr val="000000"/>
                        </a:solidFill>
                        <a:cs typeface="B Nazanin" panose="00000400000000000000" pitchFamily="2" charset="-78"/>
                      </a:endParaRP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21</a:t>
                      </a:r>
                      <a:endParaRPr lang="en-US" sz="1600" b="0" dirty="0">
                        <a:solidFill>
                          <a:schemeClr val="tx1"/>
                        </a:solidFill>
                        <a:cs typeface="B Nazanin" panose="00000400000000000000" pitchFamily="2" charset="-78"/>
                      </a:endParaRPr>
                    </a:p>
                  </a:txBody>
                  <a:tcPr anchor="ctr"/>
                </a:tc>
                <a:tc>
                  <a:txBody>
                    <a:bodyPr/>
                    <a:lstStyle/>
                    <a:p>
                      <a:pPr algn="ctr" rtl="1" fontAlgn="ctr"/>
                      <a:r>
                        <a:rPr lang="fa-IR" sz="1600" b="0" u="none" strike="noStrike" dirty="0">
                          <a:solidFill>
                            <a:srgbClr val="000000"/>
                          </a:solidFill>
                          <a:cs typeface="B Nazanin" panose="00000400000000000000" pitchFamily="2" charset="-78"/>
                        </a:rPr>
                        <a:t>تقویت و توسعه گروه های همیار </a:t>
                      </a:r>
                    </a:p>
                    <a:p>
                      <a:pPr algn="ctr" rtl="1" fontAlgn="ctr"/>
                      <a:r>
                        <a:rPr lang="fa-IR" sz="1600" b="0" u="none" strike="noStrike" dirty="0">
                          <a:solidFill>
                            <a:srgbClr val="000000"/>
                          </a:solidFill>
                          <a:cs typeface="B Nazanin" panose="00000400000000000000" pitchFamily="2" charset="-78"/>
                        </a:rPr>
                        <a:t>زنان </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1"/>
                  </a:ext>
                </a:extLst>
              </a:tr>
              <a:tr h="155448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قابل توضیح است 52نفردرسال</a:t>
                      </a:r>
                      <a:r>
                        <a:rPr lang="fa-IR" sz="1600" b="0" baseline="0" dirty="0">
                          <a:solidFill>
                            <a:schemeClr val="tx1"/>
                          </a:solidFill>
                          <a:cs typeface="B Nazanin" panose="00000400000000000000" pitchFamily="2" charset="-78"/>
                        </a:rPr>
                        <a:t> جاری بدلیل فوت ویابازنشستگی ویااشتغال ازچرخه پرداخت حق بیمه خارج گردیده است  </a:t>
                      </a:r>
                      <a:endParaRPr lang="en-US" sz="1600" b="0" dirty="0">
                        <a:solidFill>
                          <a:schemeClr val="tx1"/>
                        </a:solidFill>
                        <a:cs typeface="B Nazanin" panose="00000400000000000000" pitchFamily="2" charset="-78"/>
                      </a:endParaRP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0" dirty="0">
                          <a:solidFill>
                            <a:schemeClr val="tx1"/>
                          </a:solidFill>
                          <a:cs typeface="B Nazanin" panose="00000400000000000000" pitchFamily="2" charset="-78"/>
                        </a:rPr>
                        <a:t>2582</a:t>
                      </a:r>
                    </a:p>
                    <a:p>
                      <a:pPr algn="ctr" rtl="1"/>
                      <a:endParaRPr lang="en-US" sz="1600" b="0" dirty="0">
                        <a:solidFill>
                          <a:schemeClr val="tx1"/>
                        </a:solidFill>
                        <a:cs typeface="B Nazanin" panose="00000400000000000000" pitchFamily="2" charset="-78"/>
                      </a:endParaRPr>
                    </a:p>
                  </a:txBody>
                  <a:tcPr anchor="ct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fa-IR" sz="1600" b="0" u="none" strike="noStrike" dirty="0">
                          <a:solidFill>
                            <a:srgbClr val="000000"/>
                          </a:solidFill>
                          <a:cs typeface="B Nazanin" panose="00000400000000000000" pitchFamily="2" charset="-78"/>
                        </a:rPr>
                        <a:t>بیمه های اجتماعی زنان سرپرست خانوار شهری</a:t>
                      </a:r>
                    </a:p>
                    <a:p>
                      <a:pPr algn="ctr" rtl="1" fontAlgn="ctr"/>
                      <a:endParaRPr lang="fa-IR" sz="1600" b="0" i="0" u="none" strike="noStrike" dirty="0">
                        <a:solidFill>
                          <a:srgbClr val="000000"/>
                        </a:solidFill>
                        <a:effectLst/>
                        <a:latin typeface="Arial" panose="020B0604020202020204" pitchFamily="34" charset="0"/>
                        <a:cs typeface="B Nazanin" panose="00000400000000000000" pitchFamily="2" charset="-78"/>
                      </a:endParaRPr>
                    </a:p>
                  </a:txBody>
                  <a:tcPr anchor="ct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B2F14168-EC13-4DB6-8A22-19EAB5F154DC}"/>
              </a:ext>
            </a:extLst>
          </p:cNvPr>
          <p:cNvSpPr txBox="1"/>
          <p:nvPr/>
        </p:nvSpPr>
        <p:spPr>
          <a:xfrm>
            <a:off x="712742" y="392329"/>
            <a:ext cx="2725782" cy="369332"/>
          </a:xfrm>
          <a:prstGeom prst="rect">
            <a:avLst/>
          </a:prstGeom>
          <a:noFill/>
        </p:spPr>
        <p:txBody>
          <a:bodyPr wrap="square" rtlCol="0">
            <a:spAutoFit/>
          </a:bodyPr>
          <a:lstStyle/>
          <a:p>
            <a:pPr algn="r">
              <a:defRPr/>
            </a:pPr>
            <a:r>
              <a:rPr lang="fa-IR" dirty="0">
                <a:solidFill>
                  <a:prstClr val="black"/>
                </a:solidFill>
                <a:cs typeface="B Titr" panose="00000700000000000000" pitchFamily="2" charset="-78"/>
              </a:rPr>
              <a:t>امور اجتماعی-</a:t>
            </a:r>
            <a:r>
              <a:rPr kumimoji="0" lang="fa-IR"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rPr>
              <a:t>زنان و خانواده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B Titr" panose="00000700000000000000" pitchFamily="2" charset="-78"/>
            </a:endParaRPr>
          </a:p>
        </p:txBody>
      </p:sp>
    </p:spTree>
    <p:extLst>
      <p:ext uri="{BB962C8B-B14F-4D97-AF65-F5344CB8AC3E}">
        <p14:creationId xmlns:p14="http://schemas.microsoft.com/office/powerpoint/2010/main" val="4025782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666</TotalTime>
  <Words>1100</Words>
  <Application>Microsoft Office PowerPoint</Application>
  <PresentationFormat>On-screen Show (4:3)</PresentationFormat>
  <Paragraphs>149</Paragraphs>
  <Slides>14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B Nazanin</vt:lpstr>
      <vt:lpstr>B Titr</vt:lpstr>
      <vt:lpstr>Calibri</vt:lpstr>
      <vt:lpstr>Calibri Light</vt:lpstr>
      <vt:lpstr>IranNastaliq</vt:lpstr>
      <vt:lpstr>Times New Roman</vt:lpstr>
      <vt:lpstr>Office Theme</vt:lpstr>
      <vt:lpstr>1_Office Theme</vt:lpstr>
      <vt:lpstr>عملکرد معاونت اموراجتماعی  (در سال1400)</vt:lpstr>
      <vt:lpstr>بسم الله الرحمن الرحیم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فعالتیهای دفترامورآسیب دیدگان اجتماعی درسال 1400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Pourhamidi</dc:creator>
  <cp:lastModifiedBy>saeed nouri</cp:lastModifiedBy>
  <cp:revision>152</cp:revision>
  <cp:lastPrinted>2020-07-08T03:30:21Z</cp:lastPrinted>
  <dcterms:created xsi:type="dcterms:W3CDTF">2020-06-29T06:56:19Z</dcterms:created>
  <dcterms:modified xsi:type="dcterms:W3CDTF">2022-03-29T06:42:59Z</dcterms:modified>
</cp:coreProperties>
</file>