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3399"/>
    <a:srgbClr val="FDF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843">
              <a:srgbClr val="FFFF00"/>
            </a:gs>
            <a:gs pos="71687">
              <a:srgbClr val="D8B9E3"/>
            </a:gs>
            <a:gs pos="69375">
              <a:srgbClr val="D9BBDC"/>
            </a:gs>
            <a:gs pos="64750">
              <a:srgbClr val="DCC0CD"/>
            </a:gs>
            <a:gs pos="20000">
              <a:srgbClr val="E1C9B0"/>
            </a:gs>
            <a:gs pos="37000">
              <a:srgbClr val="EBDB75"/>
            </a:gs>
            <a:gs pos="0">
              <a:srgbClr val="FFFF00"/>
            </a:gs>
            <a:gs pos="49000">
              <a:schemeClr val="accent6">
                <a:lumMod val="75000"/>
              </a:schemeClr>
            </a:gs>
            <a:gs pos="36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690257" y="777738"/>
            <a:ext cx="7849461" cy="296150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Rectangle 1"/>
          <p:cNvSpPr/>
          <p:nvPr/>
        </p:nvSpPr>
        <p:spPr>
          <a:xfrm>
            <a:off x="573791" y="4947557"/>
            <a:ext cx="62329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عملکرد معاونت توسعه و پیشگیری</a:t>
            </a:r>
          </a:p>
          <a:p>
            <a:pPr algn="ctr"/>
            <a:r>
              <a:rPr lang="fa-IR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1400 </a:t>
            </a:r>
            <a:endParaRPr 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019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5609451" y="-2223282"/>
            <a:ext cx="553998" cy="6920554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b="1" dirty="0">
                <a:cs typeface="B Nazanin" panose="00000400000000000000" pitchFamily="2" charset="-78"/>
              </a:rPr>
              <a:t>عملکرد دفتر </a:t>
            </a:r>
            <a:r>
              <a:rPr lang="fa-I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پیشگیری از معلولیتها </a:t>
            </a:r>
            <a:r>
              <a:rPr lang="fa-IR" sz="2000" b="1" dirty="0">
                <a:cs typeface="B Nazanin" panose="00000400000000000000" pitchFamily="2" charset="-78"/>
              </a:rPr>
              <a:t>در 1400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760956"/>
              </p:ext>
            </p:extLst>
          </p:nvPr>
        </p:nvGraphicFramePr>
        <p:xfrm>
          <a:off x="856344" y="1762494"/>
          <a:ext cx="10060212" cy="4549407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1440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8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461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فعالیت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گروه هدف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 مراکز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جمعیت تحت پوشش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شنوایی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نوزادان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51894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96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0 Nazanin Bold"/>
                          <a:cs typeface="B Nazanin" panose="00000400000000000000" pitchFamily="2" charset="-78"/>
                        </a:rPr>
                        <a:t> ژنتیک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0 Nazanin Bold"/>
                          <a:cs typeface="B Nazanin" panose="00000400000000000000" pitchFamily="2" charset="-78"/>
                        </a:rPr>
                        <a:t> مددجویان توانبخشی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7654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16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0 Nazanin Bold"/>
                          <a:cs typeface="B Nazanin" panose="00000400000000000000" pitchFamily="2" charset="-78"/>
                        </a:rPr>
                        <a:t> آمبلیوپی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effectLst/>
                          <a:latin typeface="0 Nazanin Bold"/>
                          <a:cs typeface="B Nazanin" panose="00000400000000000000" pitchFamily="2" charset="-78"/>
                        </a:rPr>
                        <a:t> کودکان 3تا6 ساله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 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142655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16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0 Nazanin Bold"/>
                          <a:cs typeface="B Nazanin" panose="00000400000000000000" pitchFamily="2" charset="-78"/>
                        </a:rPr>
                        <a:t>آگاهسازی زنان سرپرست خانوار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0 Nazanin Bold"/>
                          <a:cs typeface="B Nazanin" panose="00000400000000000000" pitchFamily="2" charset="-78"/>
                        </a:rPr>
                        <a:t>زنان سرپرست خانوار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217990"/>
                  </a:ext>
                </a:extLst>
              </a:tr>
              <a:tr h="69316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0 Nazanin Bold"/>
                          <a:cs typeface="B Nazanin" panose="00000400000000000000" pitchFamily="2" charset="-78"/>
                        </a:rPr>
                        <a:t>آگاهسازی سالمندان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0 Nazanin Bold"/>
                          <a:cs typeface="B Nazanin" panose="00000400000000000000" pitchFamily="2" charset="-78"/>
                        </a:rPr>
                        <a:t>سالمندان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17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670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2497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76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5521458" y="-3973284"/>
            <a:ext cx="553998" cy="10613570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b="1" dirty="0">
                <a:cs typeface="B Nazanin" panose="00000400000000000000" pitchFamily="2" charset="-78"/>
              </a:rPr>
              <a:t>عملکرد دفتر </a:t>
            </a:r>
            <a:r>
              <a:rPr lang="fa-IR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پیشگیری از آسیبهای  آجتماعی </a:t>
            </a:r>
            <a:r>
              <a:rPr lang="fa-IR" sz="2000" b="1" dirty="0">
                <a:cs typeface="B Nazanin" panose="00000400000000000000" pitchFamily="2" charset="-78"/>
              </a:rPr>
              <a:t>در 1400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081842"/>
              </p:ext>
            </p:extLst>
          </p:nvPr>
        </p:nvGraphicFramePr>
        <p:xfrm>
          <a:off x="576942" y="1739379"/>
          <a:ext cx="10443030" cy="4791102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776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6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1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0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8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512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فعالیت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گروه هدف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موسسات همکار و مجری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جمعیت تحت پوشش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03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cs typeface="B Nazanin" panose="00000400000000000000" pitchFamily="2" charset="-78"/>
                        </a:rPr>
                        <a:t>ارتقاء سلامت روان اجتماعی از طریق همیاران و پایگاههای سلامت اجتماعی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عموم مردم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24 گروه همیار و 39 پایگاه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945000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58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B Nazanin" panose="00000400000000000000" pitchFamily="2" charset="-78"/>
                          <a:cs typeface="B Nazanin" pitchFamily="2" charset="-78"/>
                        </a:rPr>
                        <a:t>طرح ملی همیارمادرو کودک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مادران باردار و دارای فرزند زیر 3 سال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9 موسسه 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281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37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B Nazanin" panose="00000400000000000000" pitchFamily="2" charset="-78"/>
                          <a:cs typeface="B Nazanin" pitchFamily="2" charset="-78"/>
                        </a:rPr>
                        <a:t>پیشگیری از خودکشی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عموم مردم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 Nazanin" panose="00000400000000000000" pitchFamily="2" charset="-78"/>
                          <a:ea typeface="+mn-ea"/>
                          <a:cs typeface="B Nazanin" panose="00000400000000000000" pitchFamily="2" charset="-78"/>
                        </a:rPr>
                        <a:t>24 گروه همیار و 39 پایگاه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 Nazanin" panose="00000400000000000000" pitchFamily="2" charset="-78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3725586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28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B Nazanin" panose="00000400000000000000" pitchFamily="2" charset="-78"/>
                          <a:cs typeface="B Nazanin" pitchFamily="2" charset="-78"/>
                        </a:rPr>
                        <a:t>طرح ملی رصد آسیبهای اجتماعی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عموم مردم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 موسسه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11950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07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5400000">
            <a:off x="5381083" y="-2611022"/>
            <a:ext cx="553998" cy="6463308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400" b="1" dirty="0">
                <a:solidFill>
                  <a:srgbClr val="FF33CC"/>
                </a:solidFill>
                <a:cs typeface="B Nazanin" panose="00000400000000000000" pitchFamily="2" charset="-78"/>
              </a:rPr>
              <a:t>عملکرد دفتر مشاوره و راهنمائی </a:t>
            </a:r>
            <a:r>
              <a:rPr lang="fa-IR" sz="2000" b="1" dirty="0">
                <a:cs typeface="B Nazanin" panose="00000400000000000000" pitchFamily="2" charset="-78"/>
              </a:rPr>
              <a:t>در 1400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23792"/>
              </p:ext>
            </p:extLst>
          </p:nvPr>
        </p:nvGraphicFramePr>
        <p:xfrm>
          <a:off x="1068878" y="897631"/>
          <a:ext cx="9429310" cy="5761811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860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8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601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فعالیت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گروه هدف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 مراکز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جمعیت تحت پوشش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69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مشاوره تلفنی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عموم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مردم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سامانه 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68306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کنترل و کاهش طلاق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متقاضیان طلاق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8468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25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مشاوره</a:t>
                      </a:r>
                      <a:r>
                        <a:rPr lang="fa-IR" sz="2000" b="1" baseline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 حضوری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عموم مردم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172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33738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34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طرح های آموزشی</a:t>
                      </a:r>
                      <a:r>
                        <a:rPr lang="fa-IR" sz="20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پ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یش از ازدواج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مجردین 15 الی30 سال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5941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 </a:t>
                      </a:r>
                      <a:endParaRPr lang="en-US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طرح آموزشی زندگی خانواده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زوجین در 5 سال اول زندگی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9032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غربالگری اضطراب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کودکان 5 تا 6  سال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سامانه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4812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3468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85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5270178" y="-2003901"/>
            <a:ext cx="553998" cy="7060254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2000" dirty="0">
                <a:cs typeface="B Nazanin" panose="00000400000000000000" pitchFamily="2" charset="-78"/>
              </a:rPr>
              <a:t>عملکرد 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دفتر پیشگیری و درمان اعتیاد </a:t>
            </a:r>
            <a:r>
              <a:rPr lang="fa-IR" sz="2000" dirty="0">
                <a:cs typeface="B Nazanin" panose="00000400000000000000" pitchFamily="2" charset="-78"/>
              </a:rPr>
              <a:t>در 1400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16633"/>
              </p:ext>
            </p:extLst>
          </p:nvPr>
        </p:nvGraphicFramePr>
        <p:xfrm>
          <a:off x="1298120" y="1995541"/>
          <a:ext cx="9281885" cy="4365546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95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1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8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3918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فعالیت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گروه هدف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تعداد مراکز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جمعیت تحت پوشش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933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پیشگیری اجتماع محور از</a:t>
                      </a:r>
                      <a:r>
                        <a:rPr lang="fa-IR" sz="2000" b="1" baseline="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 اعتیاد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آحاد جامعه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161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1672061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14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درمان اعتیاد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معتادین متقاضی درمان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61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22365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46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کاهش آسیب اعتیاد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معتادین پرخطر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2292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18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افراد تحت پوشش برنامه‌های پیشگیری و کنترل ایدز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افراد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HIV</a:t>
                      </a: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مثبت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171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077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89382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277</TotalTime>
  <Words>228</Words>
  <Application>Microsoft Office PowerPoint</Application>
  <PresentationFormat>Widescreen</PresentationFormat>
  <Paragraphs>121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0 Nazanin Bold</vt:lpstr>
      <vt:lpstr>Arabic Typesetting</vt:lpstr>
      <vt:lpstr>Arial</vt:lpstr>
      <vt:lpstr>B Nazanin</vt:lpstr>
      <vt:lpstr>Calibri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 alipour</dc:creator>
  <cp:lastModifiedBy>sosan mohseni</cp:lastModifiedBy>
  <cp:revision>33</cp:revision>
  <dcterms:created xsi:type="dcterms:W3CDTF">2022-01-10T07:17:25Z</dcterms:created>
  <dcterms:modified xsi:type="dcterms:W3CDTF">2022-03-30T08:15:18Z</dcterms:modified>
</cp:coreProperties>
</file>