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 bookmarkIdSeed="4">
  <p:sldMasterIdLst>
    <p:sldMasterId id="2147483840" r:id="rId4"/>
  </p:sldMasterIdLst>
  <p:notesMasterIdLst>
    <p:notesMasterId r:id="rId73"/>
  </p:notesMasterIdLst>
  <p:sldIdLst>
    <p:sldId id="256" r:id="rId5"/>
    <p:sldId id="267" r:id="rId6"/>
    <p:sldId id="25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smtClean="0"/>
              <a:t>1/22/2019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smtClean="0"/>
              <a:t>1/22/2019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smtClean="0"/>
              <a:t>1/22/2019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smtClean="0"/>
              <a:t>1/22/2019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smtClean="0"/>
              <a:t>1/22/2019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smtClean="0"/>
              <a:t>1/22/2019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smtClean="0"/>
              <a:t>1/22/2019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smtClean="0"/>
              <a:pPr/>
              <a:t>1/22/2019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ZA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652745" cy="2677648"/>
          </a:xfrm>
        </p:spPr>
        <p:txBody>
          <a:bodyPr/>
          <a:lstStyle/>
          <a:p>
            <a:pPr rtl="1"/>
            <a:r>
              <a:rPr lang="fa-IR" sz="3500" dirty="0">
                <a:cs typeface="B Yekan" panose="00000400000000000000" pitchFamily="2" charset="-78"/>
              </a:rPr>
              <a:t>طرح سنجش </a:t>
            </a:r>
            <a:r>
              <a:rPr lang="fa-IR" sz="3500" dirty="0" smtClean="0">
                <a:cs typeface="B Yekan" panose="00000400000000000000" pitchFamily="2" charset="-78"/>
              </a:rPr>
              <a:t>میزان </a:t>
            </a:r>
            <a:r>
              <a:rPr lang="fa-IR" sz="3500" dirty="0">
                <a:cs typeface="B Yekan" panose="00000400000000000000" pitchFamily="2" charset="-78"/>
              </a:rPr>
              <a:t>شناخت </a:t>
            </a:r>
            <a:r>
              <a:rPr lang="fa-IR" sz="3500" dirty="0">
                <a:cs typeface="B Yekan" panose="00000400000000000000" pitchFamily="2" charset="-78"/>
              </a:rPr>
              <a:t>و رضایت مندی مخاطبان </a:t>
            </a:r>
            <a:r>
              <a:rPr lang="fa-IR" sz="3500" dirty="0">
                <a:cs typeface="B Yekan" panose="00000400000000000000" pitchFamily="2" charset="-78"/>
              </a:rPr>
              <a:t>ا ز</a:t>
            </a:r>
            <a:r>
              <a:rPr lang="en-US" sz="3500" dirty="0">
                <a:cs typeface="B Yekan" panose="00000400000000000000" pitchFamily="2" charset="-78"/>
              </a:rPr>
              <a:t/>
            </a:r>
            <a:br>
              <a:rPr lang="en-US" sz="3500" dirty="0">
                <a:cs typeface="B Yekan" panose="00000400000000000000" pitchFamily="2" charset="-78"/>
              </a:rPr>
            </a:br>
            <a:r>
              <a:rPr lang="fa-IR" sz="3500" dirty="0">
                <a:cs typeface="B Yekan" panose="00000400000000000000" pitchFamily="2" charset="-78"/>
              </a:rPr>
              <a:t>نحوه ارائه خدمات اداره کل بهزیستی استان زنجان</a:t>
            </a:r>
            <a:endParaRPr lang="en-US" sz="3500" dirty="0">
              <a:cs typeface="B Yeka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90080"/>
            <a:ext cx="8825658" cy="133132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Yekan" panose="00000400000000000000" pitchFamily="2" charset="-78"/>
              </a:rPr>
              <a:t>کارفرما : اداره کل بهزیستی استان زنجان</a:t>
            </a:r>
            <a:endParaRPr lang="en-US" dirty="0" smtClean="0">
              <a:solidFill>
                <a:schemeClr val="tx2">
                  <a:lumMod val="50000"/>
                </a:schemeClr>
              </a:solidFill>
              <a:cs typeface="B Yeka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Yekan" panose="00000400000000000000" pitchFamily="2" charset="-78"/>
              </a:rPr>
              <a:t>مجری: جهاددانشگاهی استان زنجان</a:t>
            </a:r>
          </a:p>
          <a:p>
            <a:r>
              <a:rPr lang="fa-IR" dirty="0">
                <a:solidFill>
                  <a:schemeClr val="tx2">
                    <a:lumMod val="50000"/>
                  </a:schemeClr>
                </a:solidFill>
                <a:cs typeface="B Yekan" panose="00000400000000000000" pitchFamily="2" charset="-78"/>
              </a:rPr>
              <a:t>تابستان و پاییز 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Yekan" panose="00000400000000000000" pitchFamily="2" charset="-78"/>
              </a:rPr>
              <a:t>1397</a:t>
            </a:r>
            <a:endParaRPr lang="en-US" dirty="0">
              <a:solidFill>
                <a:schemeClr val="tx2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sz="2000" dirty="0">
                <a:cs typeface="B Yekan" panose="00000400000000000000" pitchFamily="2" charset="-78"/>
              </a:rPr>
              <a:t>بررسی ارتباط مستقیم یا غیر مستقیم با سازمان بهزیستی</a:t>
            </a:r>
            <a:endParaRPr lang="en-ZA" sz="2000" dirty="0">
              <a:cs typeface="B Yeka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78758"/>
              </p:ext>
            </p:extLst>
          </p:nvPr>
        </p:nvGraphicFramePr>
        <p:xfrm>
          <a:off x="5098286" y="1450367"/>
          <a:ext cx="6044315" cy="163573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541539">
                  <a:extLst>
                    <a:ext uri="{9D8B030D-6E8A-4147-A177-3AD203B41FA5}">
                      <a16:colId xmlns:a16="http://schemas.microsoft.com/office/drawing/2014/main" val="3159338158"/>
                    </a:ext>
                  </a:extLst>
                </a:gridCol>
                <a:gridCol w="1650428">
                  <a:extLst>
                    <a:ext uri="{9D8B030D-6E8A-4147-A177-3AD203B41FA5}">
                      <a16:colId xmlns:a16="http://schemas.microsoft.com/office/drawing/2014/main" val="898329804"/>
                    </a:ext>
                  </a:extLst>
                </a:gridCol>
                <a:gridCol w="1852348">
                  <a:extLst>
                    <a:ext uri="{9D8B030D-6E8A-4147-A177-3AD203B41FA5}">
                      <a16:colId xmlns:a16="http://schemas.microsoft.com/office/drawing/2014/main" val="3932943111"/>
                    </a:ext>
                  </a:extLst>
                </a:gridCol>
              </a:tblGrid>
              <a:tr h="620771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 </a:t>
                      </a:r>
                      <a:r>
                        <a:rPr lang="fa-IR" sz="13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ارتباط مستقیم با بهزیستی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07933"/>
                  </a:ext>
                </a:extLst>
              </a:tr>
              <a:tr h="338321">
                <a:tc>
                  <a:txBody>
                    <a:bodyPr/>
                    <a:lstStyle/>
                    <a:p>
                      <a:pPr marL="38100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433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21.8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53426"/>
                  </a:ext>
                </a:extLst>
              </a:tr>
              <a:tr h="338321">
                <a:tc>
                  <a:txBody>
                    <a:bodyPr/>
                    <a:lstStyle/>
                    <a:p>
                      <a:pPr marL="38100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1549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78.2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19545"/>
                  </a:ext>
                </a:extLst>
              </a:tr>
              <a:tr h="338321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2295" marR="6229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21264"/>
                  </a:ext>
                </a:extLst>
              </a:tr>
            </a:tbl>
          </a:graphicData>
        </a:graphic>
      </p:graphicFrame>
      <p:pic>
        <p:nvPicPr>
          <p:cNvPr id="7169" name="Chart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309712"/>
            <a:ext cx="4044950" cy="28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شناخت ساختمان بهزیستی در محل سکونت پاسخگویان</a:t>
            </a:r>
            <a:endParaRPr lang="en-ZA" sz="20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99448"/>
              </p:ext>
            </p:extLst>
          </p:nvPr>
        </p:nvGraphicFramePr>
        <p:xfrm>
          <a:off x="5407049" y="1555876"/>
          <a:ext cx="5775640" cy="1263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428565">
                  <a:extLst>
                    <a:ext uri="{9D8B030D-6E8A-4147-A177-3AD203B41FA5}">
                      <a16:colId xmlns:a16="http://schemas.microsoft.com/office/drawing/2014/main" val="1979436193"/>
                    </a:ext>
                  </a:extLst>
                </a:gridCol>
                <a:gridCol w="1577065">
                  <a:extLst>
                    <a:ext uri="{9D8B030D-6E8A-4147-A177-3AD203B41FA5}">
                      <a16:colId xmlns:a16="http://schemas.microsoft.com/office/drawing/2014/main" val="169361083"/>
                    </a:ext>
                  </a:extLst>
                </a:gridCol>
                <a:gridCol w="1770010">
                  <a:extLst>
                    <a:ext uri="{9D8B030D-6E8A-4147-A177-3AD203B41FA5}">
                      <a16:colId xmlns:a16="http://schemas.microsoft.com/office/drawing/2014/main" val="3218009448"/>
                    </a:ext>
                  </a:extLst>
                </a:gridCol>
              </a:tblGrid>
              <a:tr h="49569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شناخت</a:t>
                      </a:r>
                      <a:r>
                        <a:rPr lang="fa-IR" sz="1300" baseline="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 ساختمان سازمان بهزیستی</a:t>
                      </a:r>
                      <a:r>
                        <a:rPr lang="fa-IR" sz="13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 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944351"/>
                  </a:ext>
                </a:extLst>
              </a:tr>
              <a:tr h="255944">
                <a:tc>
                  <a:txBody>
                    <a:bodyPr/>
                    <a:lstStyle/>
                    <a:p>
                      <a:pPr marL="38100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1183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59.7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75911"/>
                  </a:ext>
                </a:extLst>
              </a:tr>
              <a:tr h="255944">
                <a:tc>
                  <a:txBody>
                    <a:bodyPr/>
                    <a:lstStyle/>
                    <a:p>
                      <a:pPr marL="38100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799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40.3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53032"/>
                  </a:ext>
                </a:extLst>
              </a:tr>
              <a:tr h="25594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526" marR="59526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6009"/>
                  </a:ext>
                </a:extLst>
              </a:tr>
            </a:tbl>
          </a:graphicData>
        </a:graphic>
      </p:graphicFrame>
      <p:pic>
        <p:nvPicPr>
          <p:cNvPr id="8193" name="Chart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3251200"/>
            <a:ext cx="497256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74352"/>
              </p:ext>
            </p:extLst>
          </p:nvPr>
        </p:nvGraphicFramePr>
        <p:xfrm>
          <a:off x="98425" y="98425"/>
          <a:ext cx="8651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865080" imgH="512640" progId="Package">
                  <p:embed/>
                </p:oleObj>
              </mc:Choice>
              <mc:Fallback>
                <p:oleObj name="Packager Shell Object" showAsIcon="1" r:id="rId4" imgW="865080" imgH="512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865188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9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شناخت ساختمان بهزیستی در محل سکونت </a:t>
            </a:r>
            <a:r>
              <a:rPr lang="fa-IR" dirty="0" smtClean="0">
                <a:cs typeface="B Yekan" panose="00000400000000000000" pitchFamily="2" charset="-78"/>
              </a:rPr>
              <a:t>پاسخگویان</a:t>
            </a:r>
          </a:p>
          <a:p>
            <a:pPr algn="ctr"/>
            <a:r>
              <a:rPr lang="fa-IR" dirty="0">
                <a:cs typeface="B Yekan" panose="00000400000000000000" pitchFamily="2" charset="-78"/>
              </a:rPr>
              <a:t>به تفکیک شهرها</a:t>
            </a:r>
            <a:endParaRPr lang="en-ZA" dirty="0">
              <a:cs typeface="B Yeka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42981"/>
              </p:ext>
            </p:extLst>
          </p:nvPr>
        </p:nvGraphicFramePr>
        <p:xfrm>
          <a:off x="5282083" y="1328102"/>
          <a:ext cx="5865501" cy="483140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084533">
                  <a:extLst>
                    <a:ext uri="{9D8B030D-6E8A-4147-A177-3AD203B41FA5}">
                      <a16:colId xmlns:a16="http://schemas.microsoft.com/office/drawing/2014/main" val="474305301"/>
                    </a:ext>
                  </a:extLst>
                </a:gridCol>
                <a:gridCol w="1197322">
                  <a:extLst>
                    <a:ext uri="{9D8B030D-6E8A-4147-A177-3AD203B41FA5}">
                      <a16:colId xmlns:a16="http://schemas.microsoft.com/office/drawing/2014/main" val="4203846708"/>
                    </a:ext>
                  </a:extLst>
                </a:gridCol>
                <a:gridCol w="1291823">
                  <a:extLst>
                    <a:ext uri="{9D8B030D-6E8A-4147-A177-3AD203B41FA5}">
                      <a16:colId xmlns:a16="http://schemas.microsoft.com/office/drawing/2014/main" val="1178378271"/>
                    </a:ext>
                  </a:extLst>
                </a:gridCol>
                <a:gridCol w="1291823">
                  <a:extLst>
                    <a:ext uri="{9D8B030D-6E8A-4147-A177-3AD203B41FA5}">
                      <a16:colId xmlns:a16="http://schemas.microsoft.com/office/drawing/2014/main" val="831000599"/>
                    </a:ext>
                  </a:extLst>
                </a:gridCol>
              </a:tblGrid>
              <a:tr h="6818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نام شهرها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2496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آب بر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88.4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11.6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176"/>
                  </a:ext>
                </a:extLst>
              </a:tr>
              <a:tr h="33210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دندی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86.0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14.0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88431"/>
                  </a:ext>
                </a:extLst>
              </a:tr>
              <a:tr h="33210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82.4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17.6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32721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فیدار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72.4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27.6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922346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68.9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31.1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42896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65.9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34.1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1341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60.6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39.4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71713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زنجان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57.0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43.0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60298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ابهر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55.2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44.8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71383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سجاس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36.1</a:t>
                      </a:r>
                      <a:endParaRPr lang="en-US" sz="17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63.9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46600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هیدج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32.7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67.3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23612"/>
                  </a:ext>
                </a:extLst>
              </a:tr>
              <a:tr h="348537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5.9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94.1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100.0</a:t>
                      </a:r>
                      <a:endParaRPr lang="en-U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99089" marR="99089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0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1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شناخت ساختمان بهزیستی در محل سکونت </a:t>
            </a:r>
            <a:r>
              <a:rPr lang="fa-IR" dirty="0" smtClean="0">
                <a:cs typeface="B Yekan" panose="00000400000000000000" pitchFamily="2" charset="-78"/>
              </a:rPr>
              <a:t>پاسخگویان</a:t>
            </a:r>
          </a:p>
          <a:p>
            <a:pPr algn="ctr"/>
            <a:r>
              <a:rPr lang="fa-IR" dirty="0">
                <a:cs typeface="B Yekan" panose="00000400000000000000" pitchFamily="2" charset="-78"/>
              </a:rPr>
              <a:t>به تفکیک شهرها</a:t>
            </a:r>
            <a:endParaRPr lang="en-ZA" dirty="0">
              <a:cs typeface="B Yekan" panose="00000400000000000000" pitchFamily="2" charset="-78"/>
            </a:endParaRPr>
          </a:p>
        </p:txBody>
      </p:sp>
      <p:pic>
        <p:nvPicPr>
          <p:cNvPr id="10242" name="Chart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639388"/>
            <a:ext cx="6500812" cy="39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بررسی دیدگاه مردم نسبت به شناخت مخاطبان ی</a:t>
            </a:r>
            <a:r>
              <a:rPr lang="fa-IR" dirty="0" smtClean="0">
                <a:cs typeface="B Yekan" panose="00000400000000000000" pitchFamily="2" charset="-78"/>
              </a:rPr>
              <a:t>ا </a:t>
            </a:r>
            <a:r>
              <a:rPr lang="fa-IR" dirty="0">
                <a:cs typeface="B Yekan" panose="00000400000000000000" pitchFamily="2" charset="-78"/>
              </a:rPr>
              <a:t>جامعه هدف سازمان </a:t>
            </a:r>
            <a:r>
              <a:rPr lang="fa-IR" dirty="0" smtClean="0">
                <a:cs typeface="B Yekan" panose="00000400000000000000" pitchFamily="2" charset="-78"/>
              </a:rPr>
              <a:t>بهزیستی </a:t>
            </a:r>
            <a:endParaRPr lang="en-ZA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09332"/>
              </p:ext>
            </p:extLst>
          </p:nvPr>
        </p:nvGraphicFramePr>
        <p:xfrm>
          <a:off x="5118100" y="1549396"/>
          <a:ext cx="6478943" cy="44831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459643">
                  <a:extLst>
                    <a:ext uri="{9D8B030D-6E8A-4147-A177-3AD203B41FA5}">
                      <a16:colId xmlns:a16="http://schemas.microsoft.com/office/drawing/2014/main" val="177056909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56864273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216467689"/>
                    </a:ext>
                  </a:extLst>
                </a:gridCol>
              </a:tblGrid>
              <a:tr h="5977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مخاطبان بهزیستی  از </a:t>
                      </a:r>
                      <a:r>
                        <a:rPr lang="fa-IR" sz="12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نظر پاسخگویان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نسبت به حجم نمونه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87077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 جامعه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05266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كودكان و نوجوانان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221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11.2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23062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سالمندان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984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49.7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90831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زنان سرپرست خانوار(</a:t>
                      </a: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مطلقه، همسر فوت­شده، همسر متواری­شده</a:t>
                      </a: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51.3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79434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نیازمندان، خانواده‌های بی‌سرپرست و نیازمند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1120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56.5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41153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افراد آسیب­دیده و در معرض </a:t>
                      </a:r>
                      <a:r>
                        <a:rPr lang="fa-IR" sz="11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آسیب (</a:t>
                      </a: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طلاق، خودکشی، همسرآزاری، کودک­آزاری، فراز از منزل</a:t>
                      </a:r>
                      <a:r>
                        <a:rPr lang="fa-IR" sz="11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589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29.7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04081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كودكان خیـابانی،کار بی‌سرپرست و بدسرپرست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463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23.4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55617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بیماران روانی مزمن و بیماران جذامی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301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47633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معلولان و كم‌توانان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967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48.8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51269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معتادان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252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12.7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548923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دختران خودسرپرست (</a:t>
                      </a: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فاقد سرپرست)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181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9.1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6086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 پاسخ/نمی‌دانم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65761"/>
                  </a:ext>
                </a:extLst>
              </a:tr>
              <a:tr h="2988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6204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33555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49463" y="286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بررسی میزان استفاده مردم استان زنجان از انواع روش‌های اطلاع‌رسانی</a:t>
            </a:r>
            <a:endParaRPr lang="en-ZA" dirty="0">
              <a:cs typeface="B Yekan" panose="00000400000000000000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49463" y="286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64755"/>
              </p:ext>
            </p:extLst>
          </p:nvPr>
        </p:nvGraphicFramePr>
        <p:xfrm>
          <a:off x="5488344" y="1537970"/>
          <a:ext cx="5584470" cy="425322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160073">
                  <a:extLst>
                    <a:ext uri="{9D8B030D-6E8A-4147-A177-3AD203B41FA5}">
                      <a16:colId xmlns:a16="http://schemas.microsoft.com/office/drawing/2014/main" val="111124223"/>
                    </a:ext>
                  </a:extLst>
                </a:gridCol>
                <a:gridCol w="1402819">
                  <a:extLst>
                    <a:ext uri="{9D8B030D-6E8A-4147-A177-3AD203B41FA5}">
                      <a16:colId xmlns:a16="http://schemas.microsoft.com/office/drawing/2014/main" val="135961093"/>
                    </a:ext>
                  </a:extLst>
                </a:gridCol>
                <a:gridCol w="2021578">
                  <a:extLst>
                    <a:ext uri="{9D8B030D-6E8A-4147-A177-3AD203B41FA5}">
                      <a16:colId xmlns:a16="http://schemas.microsoft.com/office/drawing/2014/main" val="2148539657"/>
                    </a:ext>
                  </a:extLst>
                </a:gridCol>
              </a:tblGrid>
              <a:tr h="6923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روش‌های اطلاع‌رسانی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نسبت به حجم نمونه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347774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سایت­های اینترنتی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1120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56.5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64112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صدا و سیما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51.3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36577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از طریق تماس تلفنی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984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49.7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02286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شبکه­های اجتماعی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589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29.7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81793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بنرهای نصب</a:t>
                      </a:r>
                      <a:r>
                        <a:rPr lang="ar-SA" sz="12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­</a:t>
                      </a:r>
                      <a:r>
                        <a:rPr lang="fa-IR" sz="12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ar-SA" sz="12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شده </a:t>
                      </a: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 منطقه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221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42064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روزنامه­ها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98164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سایر روش‌ها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301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28518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تا کنون برخورد نداشته­ام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463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23.4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94313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6204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1997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9463" y="3328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بررسی میزان </a:t>
            </a:r>
            <a:r>
              <a:rPr lang="fa-IR" dirty="0" smtClean="0">
                <a:cs typeface="B Yekan" panose="00000400000000000000" pitchFamily="2" charset="-78"/>
              </a:rPr>
              <a:t>استفاده </a:t>
            </a:r>
            <a:r>
              <a:rPr lang="fa-IR" dirty="0">
                <a:cs typeface="B Yekan" panose="00000400000000000000" pitchFamily="2" charset="-78"/>
              </a:rPr>
              <a:t>مردم استان زنجان از انواع روش‌های </a:t>
            </a:r>
            <a:r>
              <a:rPr lang="fa-IR" dirty="0" smtClean="0">
                <a:cs typeface="B Yekan" panose="00000400000000000000" pitchFamily="2" charset="-78"/>
              </a:rPr>
              <a:t>اطلاع‌رسانی سازمان</a:t>
            </a:r>
            <a:endParaRPr lang="en-ZA" dirty="0">
              <a:cs typeface="B Yekan" panose="00000400000000000000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49463" y="286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65556"/>
              </p:ext>
            </p:extLst>
          </p:nvPr>
        </p:nvGraphicFramePr>
        <p:xfrm>
          <a:off x="5845174" y="1295403"/>
          <a:ext cx="4824414" cy="245586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66083">
                  <a:extLst>
                    <a:ext uri="{9D8B030D-6E8A-4147-A177-3AD203B41FA5}">
                      <a16:colId xmlns:a16="http://schemas.microsoft.com/office/drawing/2014/main" val="111124223"/>
                    </a:ext>
                  </a:extLst>
                </a:gridCol>
                <a:gridCol w="1211893">
                  <a:extLst>
                    <a:ext uri="{9D8B030D-6E8A-4147-A177-3AD203B41FA5}">
                      <a16:colId xmlns:a16="http://schemas.microsoft.com/office/drawing/2014/main" val="135961093"/>
                    </a:ext>
                  </a:extLst>
                </a:gridCol>
                <a:gridCol w="1746438">
                  <a:extLst>
                    <a:ext uri="{9D8B030D-6E8A-4147-A177-3AD203B41FA5}">
                      <a16:colId xmlns:a16="http://schemas.microsoft.com/office/drawing/2014/main" val="2148539657"/>
                    </a:ext>
                  </a:extLst>
                </a:gridCol>
              </a:tblGrid>
              <a:tr h="3997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روش‌های اطلاع‌رسانی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نسبت به حجم نمونه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347774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سایت­های اینترنتی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1120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56.5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64112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صدا و سیما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1016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51.3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36577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از طریق تماس تلفنی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984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49.7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02286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شبکه­های اجتماعی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589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29.7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81793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بنرهای نصب­شده در منطقه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221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11.2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42064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روزنامه­ها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5.2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98164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سایر روش‌ها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301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15.2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28518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تا کنون برخورد نداشته­ام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463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23.4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94313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6204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1018" marR="5101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1997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9463" y="3328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4" name="Chart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992563"/>
            <a:ext cx="5327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/>
            <a:r>
              <a:rPr lang="fa-IR" dirty="0">
                <a:cs typeface="B Yekan" panose="00000400000000000000" pitchFamily="2" charset="-78"/>
              </a:rPr>
              <a:t>دیدگاه مردم استان زنجان نسبت به سودمندی انواع روش‌های اطلاع‌رسانی</a:t>
            </a:r>
            <a:endParaRPr lang="en-ZA" dirty="0">
              <a:cs typeface="B Yekan" panose="00000400000000000000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49463" y="286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9463" y="3328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2126"/>
              </p:ext>
            </p:extLst>
          </p:nvPr>
        </p:nvGraphicFramePr>
        <p:xfrm>
          <a:off x="5481638" y="1242061"/>
          <a:ext cx="5707851" cy="232664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714654">
                  <a:extLst>
                    <a:ext uri="{9D8B030D-6E8A-4147-A177-3AD203B41FA5}">
                      <a16:colId xmlns:a16="http://schemas.microsoft.com/office/drawing/2014/main" val="1977353019"/>
                    </a:ext>
                  </a:extLst>
                </a:gridCol>
                <a:gridCol w="1183808">
                  <a:extLst>
                    <a:ext uri="{9D8B030D-6E8A-4147-A177-3AD203B41FA5}">
                      <a16:colId xmlns:a16="http://schemas.microsoft.com/office/drawing/2014/main" val="2880068086"/>
                    </a:ext>
                  </a:extLst>
                </a:gridCol>
                <a:gridCol w="1809389">
                  <a:extLst>
                    <a:ext uri="{9D8B030D-6E8A-4147-A177-3AD203B41FA5}">
                      <a16:colId xmlns:a16="http://schemas.microsoft.com/office/drawing/2014/main" val="2414909306"/>
                    </a:ext>
                  </a:extLst>
                </a:gridCol>
              </a:tblGrid>
              <a:tr h="34652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مفیدترین روش‌های اطلاع‌رسانی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نسبت به حجم نمونه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9683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صدا و سیما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1286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64.9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0916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شبکه­های اجتماعی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599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30.2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176856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توسط مروجین بهزیستی به صورت حضوری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534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26.9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33849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marL="38100"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سایت­های اینترنتی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410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20.7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60589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توزیع بروشور یا سی دی در اماکن عمومی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395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02569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نصب بنر در سطح شهر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368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18.6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546001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روزنامه­ها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87539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از طریق تماس تلفنی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4.7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89664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بی‌پاسخ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79509"/>
                  </a:ext>
                </a:extLst>
              </a:tr>
              <a:tr h="1980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3803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2936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93888" y="3236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40" name="Chart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3702051"/>
            <a:ext cx="5707851" cy="25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خدمات تلفن اورژانس بهزیستی (سامانه 123)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78501"/>
              </p:ext>
            </p:extLst>
          </p:nvPr>
        </p:nvGraphicFramePr>
        <p:xfrm>
          <a:off x="5321299" y="1428274"/>
          <a:ext cx="5868189" cy="178482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4781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61327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433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21.8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18.7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61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352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81.3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61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433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1549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78.2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85071"/>
                  </a:ext>
                </a:extLst>
              </a:tr>
            </a:tbl>
          </a:graphicData>
        </a:graphic>
      </p:graphicFrame>
      <p:pic>
        <p:nvPicPr>
          <p:cNvPr id="15361" name="Chart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24" y="3390900"/>
            <a:ext cx="4529137" cy="28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خدمات مشاوره تلفنی(سامانه 1480)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23079"/>
              </p:ext>
            </p:extLst>
          </p:nvPr>
        </p:nvGraphicFramePr>
        <p:xfrm>
          <a:off x="5321299" y="1428274"/>
          <a:ext cx="5868189" cy="188926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4781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61327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262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13.2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61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208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79.4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61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262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1720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86.8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-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-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-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85071"/>
                  </a:ext>
                </a:extLst>
              </a:tr>
            </a:tbl>
          </a:graphicData>
        </a:graphic>
      </p:graphicFrame>
      <p:pic>
        <p:nvPicPr>
          <p:cNvPr id="16386" name="Chart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30" y="3789363"/>
            <a:ext cx="4175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500" dirty="0" smtClean="0">
                <a:cs typeface="B Yekan" panose="00000400000000000000" pitchFamily="2" charset="-78"/>
              </a:rPr>
              <a:t>ضرورت طرح </a:t>
            </a:r>
            <a:endParaRPr lang="en-ZA" sz="2500" dirty="0">
              <a:cs typeface="B Yek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500" y="1498600"/>
            <a:ext cx="5727700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اداره کل بهزیستی استان زنجان </a:t>
            </a:r>
            <a:r>
              <a:rPr lang="fa-IR" b="1" dirty="0">
                <a:cs typeface="B Mitra" panose="00000400000000000000" pitchFamily="2" charset="-78"/>
              </a:rPr>
              <a:t>در راستای افزایش آگاهی مردم، افزایش رضایت مخاطبان و ارتقاء </a:t>
            </a: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ارائه خدمات مطلوب </a:t>
            </a:r>
            <a:r>
              <a:rPr lang="fa-IR" b="1" dirty="0">
                <a:cs typeface="B Mitra" panose="00000400000000000000" pitchFamily="2" charset="-78"/>
              </a:rPr>
              <a:t>به آنها، تلاش دارد تا با </a:t>
            </a: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مراجعه به افکار عمومی جامعه هدف</a:t>
            </a:r>
            <a:r>
              <a:rPr lang="fa-IR" b="1" dirty="0">
                <a:cs typeface="B Mitra" panose="00000400000000000000" pitchFamily="2" charset="-78"/>
              </a:rPr>
              <a:t> خود، نسبت به حفظ و </a:t>
            </a: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ارتقاي جايگاه </a:t>
            </a:r>
            <a:r>
              <a:rPr lang="fa-IR" b="1" dirty="0">
                <a:cs typeface="B Mitra" panose="00000400000000000000" pitchFamily="2" charset="-78"/>
              </a:rPr>
              <a:t>خود بكوشد و با طراحي سيستم‌هاي مديريت نوين و استانداردسازي سيستم‌ها و فرايندها، </a:t>
            </a: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کیفیت خدمات </a:t>
            </a:r>
            <a:r>
              <a:rPr lang="fa-IR" b="1" dirty="0">
                <a:cs typeface="B Mitra" panose="00000400000000000000" pitchFamily="2" charset="-78"/>
              </a:rPr>
              <a:t>ارائه شده به مردم را توسعه دهد. از همین رو، طرح حاضر در پی این بوده است که با انجام پژوهش، </a:t>
            </a:r>
            <a:r>
              <a:rPr lang="fa-IR" b="1" dirty="0">
                <a:solidFill>
                  <a:schemeClr val="accent3"/>
                </a:solidFill>
                <a:cs typeface="B Mitra" panose="00000400000000000000" pitchFamily="2" charset="-78"/>
              </a:rPr>
              <a:t>مراجعه مستقيم به مردم، دريافت نظرات</a:t>
            </a:r>
            <a:r>
              <a:rPr lang="fa-IR" b="1" dirty="0">
                <a:cs typeface="B Mitra" panose="00000400000000000000" pitchFamily="2" charset="-78"/>
              </a:rPr>
              <a:t> و اطلاع از تصوير ذهني بهزیستی نزد آنها، </a:t>
            </a: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نقاط قوت و ضعف سازمان بهزیستی </a:t>
            </a:r>
            <a:r>
              <a:rPr lang="fa-IR" b="1" dirty="0">
                <a:cs typeface="B Mitra" panose="00000400000000000000" pitchFamily="2" charset="-78"/>
              </a:rPr>
              <a:t>را مشخص سازد و زمينه را براي افزایش آگاهی مردم، كاهش نارضايتي مردم و </a:t>
            </a:r>
            <a:r>
              <a:rPr lang="fa-IR" b="1" dirty="0">
                <a:solidFill>
                  <a:schemeClr val="tx2"/>
                </a:solidFill>
                <a:cs typeface="B Mitra" panose="00000400000000000000" pitchFamily="2" charset="-78"/>
              </a:rPr>
              <a:t>اتخاذ راهبردهاي مناسب </a:t>
            </a:r>
            <a:r>
              <a:rPr lang="fa-IR" b="1" dirty="0">
                <a:cs typeface="B Mitra" panose="00000400000000000000" pitchFamily="2" charset="-78"/>
              </a:rPr>
              <a:t>و ارتقاء سطح عملكرد فراهم آورد. 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خدمات مشاوره حضوری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96148"/>
              </p:ext>
            </p:extLst>
          </p:nvPr>
        </p:nvGraphicFramePr>
        <p:xfrm>
          <a:off x="5321299" y="14282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662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33.4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28.7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472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662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1320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66.6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17412" name="Chart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55" y="3736975"/>
            <a:ext cx="38004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خدمات توانمندسازی و حمایتی در قبال زنان سرپرست خانوار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19712"/>
              </p:ext>
            </p:extLst>
          </p:nvPr>
        </p:nvGraphicFramePr>
        <p:xfrm>
          <a:off x="5321299" y="14282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991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83.6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991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991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50.0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17411" name="Chart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40" y="3763962"/>
            <a:ext cx="4151705" cy="22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خدمات بهزیستی در زمینه اعتیاد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6640"/>
              </p:ext>
            </p:extLst>
          </p:nvPr>
        </p:nvGraphicFramePr>
        <p:xfrm>
          <a:off x="5321299" y="14282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697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35.2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20.1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557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79.9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697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100..0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1285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64.8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18434" name="Chart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721100"/>
            <a:ext cx="4443431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ایجاد مشاغل روستایی برای معلولین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97368"/>
              </p:ext>
            </p:extLst>
          </p:nvPr>
        </p:nvGraphicFramePr>
        <p:xfrm>
          <a:off x="5321299" y="12377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984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49.6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83.5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984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998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19458" name="Chart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0" y="3479799"/>
            <a:ext cx="4327525" cy="27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اطلاع و استفاده از نظارت بر مراکز نگهداری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7039"/>
              </p:ext>
            </p:extLst>
          </p:nvPr>
        </p:nvGraphicFramePr>
        <p:xfrm>
          <a:off x="5321299" y="12377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1459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73.6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11.2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1295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88.8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1459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523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20482" name="Chart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454400"/>
            <a:ext cx="444380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>
                <a:cs typeface="B Yekan" panose="00000400000000000000" pitchFamily="2" charset="-78"/>
              </a:rPr>
              <a:t>اطلاع و استفاده از خدمات مربوط به کودکان کار و کودکان خیابانی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08130"/>
              </p:ext>
            </p:extLst>
          </p:nvPr>
        </p:nvGraphicFramePr>
        <p:xfrm>
          <a:off x="5321299" y="12377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679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34.3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630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92.8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679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1303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65.7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21508" name="Chart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517900"/>
            <a:ext cx="477852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>
                <a:cs typeface="B Yekan" panose="00000400000000000000" pitchFamily="2" charset="-78"/>
              </a:rPr>
              <a:t>اطلاع و استفاده از خانه‌های امن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14630"/>
              </p:ext>
            </p:extLst>
          </p:nvPr>
        </p:nvGraphicFramePr>
        <p:xfrm>
          <a:off x="5321299" y="1237774"/>
          <a:ext cx="5868189" cy="205152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18928">
                  <a:extLst>
                    <a:ext uri="{9D8B030D-6E8A-4147-A177-3AD203B41FA5}">
                      <a16:colId xmlns:a16="http://schemas.microsoft.com/office/drawing/2014/main" val="4201403925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3966036375"/>
                    </a:ext>
                  </a:extLst>
                </a:gridCol>
                <a:gridCol w="823894">
                  <a:extLst>
                    <a:ext uri="{9D8B030D-6E8A-4147-A177-3AD203B41FA5}">
                      <a16:colId xmlns:a16="http://schemas.microsoft.com/office/drawing/2014/main" val="3631788784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2042749566"/>
                    </a:ext>
                  </a:extLst>
                </a:gridCol>
                <a:gridCol w="915438">
                  <a:extLst>
                    <a:ext uri="{9D8B030D-6E8A-4147-A177-3AD203B41FA5}">
                      <a16:colId xmlns:a16="http://schemas.microsoft.com/office/drawing/2014/main" val="197965701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749995003"/>
                    </a:ext>
                  </a:extLst>
                </a:gridCol>
              </a:tblGrid>
              <a:tr h="5160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اطلاع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 استفاده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35006"/>
                  </a:ext>
                </a:extLst>
              </a:tr>
              <a:tr h="282008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488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901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474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97.1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35823"/>
                  </a:ext>
                </a:extLst>
              </a:tr>
              <a:tr h="282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488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08872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خیر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1494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75.4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22946"/>
                  </a:ext>
                </a:extLst>
              </a:tr>
              <a:tr h="3447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88897"/>
                  </a:ext>
                </a:extLst>
              </a:tr>
            </a:tbl>
          </a:graphicData>
        </a:graphic>
      </p:graphicFrame>
      <p:pic>
        <p:nvPicPr>
          <p:cNvPr id="22530" name="Chart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2" y="3644900"/>
            <a:ext cx="4746179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استفاده از خدمات مهد کودک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10879"/>
              </p:ext>
            </p:extLst>
          </p:nvPr>
        </p:nvGraphicFramePr>
        <p:xfrm>
          <a:off x="5980113" y="1377133"/>
          <a:ext cx="5136873" cy="132796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55770">
                  <a:extLst>
                    <a:ext uri="{9D8B030D-6E8A-4147-A177-3AD203B41FA5}">
                      <a16:colId xmlns:a16="http://schemas.microsoft.com/office/drawing/2014/main" val="2443594036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val="1440538151"/>
                    </a:ext>
                  </a:extLst>
                </a:gridCol>
                <a:gridCol w="1366409">
                  <a:extLst>
                    <a:ext uri="{9D8B030D-6E8A-4147-A177-3AD203B41FA5}">
                      <a16:colId xmlns:a16="http://schemas.microsoft.com/office/drawing/2014/main" val="2939550445"/>
                    </a:ext>
                  </a:extLst>
                </a:gridCol>
              </a:tblGrid>
              <a:tr h="4606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استفاده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74418"/>
                  </a:ext>
                </a:extLst>
              </a:tr>
              <a:tr h="34598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1188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59.9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52706"/>
                  </a:ext>
                </a:extLst>
              </a:tr>
              <a:tr h="26065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794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40.1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7756"/>
                  </a:ext>
                </a:extLst>
              </a:tr>
              <a:tr h="26065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1892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01757"/>
                  </a:ext>
                </a:extLst>
              </a:tr>
            </a:tbl>
          </a:graphicData>
        </a:graphic>
      </p:graphicFrame>
      <p:pic>
        <p:nvPicPr>
          <p:cNvPr id="23553" name="Chart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276600"/>
            <a:ext cx="508292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استفاده از خدمات مهد </a:t>
            </a:r>
            <a:r>
              <a:rPr lang="fa-IR" dirty="0" smtClean="0">
                <a:cs typeface="B Yekan" panose="00000400000000000000" pitchFamily="2" charset="-78"/>
              </a:rPr>
              <a:t>کودک</a:t>
            </a:r>
          </a:p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به تفکیک شهرها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32152"/>
              </p:ext>
            </p:extLst>
          </p:nvPr>
        </p:nvGraphicFramePr>
        <p:xfrm>
          <a:off x="5486401" y="540702"/>
          <a:ext cx="5635784" cy="274860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002894">
                  <a:extLst>
                    <a:ext uri="{9D8B030D-6E8A-4147-A177-3AD203B41FA5}">
                      <a16:colId xmlns:a16="http://schemas.microsoft.com/office/drawing/2014/main" val="1665061389"/>
                    </a:ext>
                  </a:extLst>
                </a:gridCol>
                <a:gridCol w="1150430">
                  <a:extLst>
                    <a:ext uri="{9D8B030D-6E8A-4147-A177-3AD203B41FA5}">
                      <a16:colId xmlns:a16="http://schemas.microsoft.com/office/drawing/2014/main" val="996138448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678400110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1557817694"/>
                    </a:ext>
                  </a:extLst>
                </a:gridCol>
              </a:tblGrid>
              <a:tr h="38788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نام شهرها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1719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فیدار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75.5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24.5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71647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70.5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29.5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54540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زنجان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70.3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29.7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91975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67.7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32.3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69284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ابهر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65.9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34.1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8536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آب بر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62.5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37.5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818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هیدج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60.9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39.1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731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58.5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41.5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541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53.8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46.2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5646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سجاس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52.1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47.9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2724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دندی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23.5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76.5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0291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22.9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77.1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12995"/>
                  </a:ext>
                </a:extLst>
              </a:tr>
            </a:tbl>
          </a:graphicData>
        </a:graphic>
      </p:graphicFrame>
      <p:pic>
        <p:nvPicPr>
          <p:cNvPr id="25601" name="Chart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505200"/>
            <a:ext cx="588661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>
                <a:cs typeface="B Yekan" panose="00000400000000000000" pitchFamily="2" charset="-78"/>
              </a:rPr>
              <a:t>میزان رضایت </a:t>
            </a:r>
            <a:r>
              <a:rPr lang="fa-IR" sz="2200" dirty="0" smtClean="0">
                <a:cs typeface="B Yekan" panose="00000400000000000000" pitchFamily="2" charset="-78"/>
              </a:rPr>
              <a:t>از</a:t>
            </a:r>
          </a:p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 </a:t>
            </a:r>
            <a:r>
              <a:rPr lang="fa-IR" sz="2200" dirty="0">
                <a:cs typeface="B Yekan" panose="00000400000000000000" pitchFamily="2" charset="-78"/>
              </a:rPr>
              <a:t>خدمات مهد کودک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63350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رضایت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351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29.5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500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42.1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متوسط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270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22.7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بسیار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بی‌پاسخ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1188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Yekan" panose="00000400000000000000" pitchFamily="2" charset="-78"/>
              </a:rPr>
              <a:t>اهداف پژوهش</a:t>
            </a:r>
            <a:endParaRPr lang="en-ZA" dirty="0">
              <a:cs typeface="B Yekan" panose="00000400000000000000" pitchFamily="2" charset="-78"/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38523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بررسی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ویژگی­های جمعیت­شناختی </a:t>
            </a:r>
            <a:r>
              <a:rPr lang="fa-IR" sz="2200" dirty="0">
                <a:cs typeface="B Mitra" panose="00000400000000000000" pitchFamily="2" charset="-78"/>
              </a:rPr>
              <a:t>مخاطبان </a:t>
            </a:r>
            <a:r>
              <a:rPr lang="fa-IR" sz="2200" dirty="0" smtClean="0">
                <a:cs typeface="B Mitra" panose="00000400000000000000" pitchFamily="2" charset="-78"/>
              </a:rPr>
              <a:t>سازمان بهزیستی</a:t>
            </a:r>
            <a:endParaRPr lang="en-US" sz="2200" dirty="0">
              <a:cs typeface="B Mitra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بررسي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میزان آشنايي مردم استان زنجان با سازمان </a:t>
            </a:r>
            <a:r>
              <a:rPr lang="fa-IR" sz="2200" dirty="0">
                <a:cs typeface="B Mitra" panose="00000400000000000000" pitchFamily="2" charset="-78"/>
              </a:rPr>
              <a:t>(مراکز و مجتمع‌هاي) بهزيستي 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بررسی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دیدگاه مردم </a:t>
            </a:r>
            <a:r>
              <a:rPr lang="fa-IR" sz="2200" dirty="0">
                <a:cs typeface="B Mitra" panose="00000400000000000000" pitchFamily="2" charset="-78"/>
              </a:rPr>
              <a:t>استان زنجان در خصوص انواع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روش‌های اطلاع‌رسانی </a:t>
            </a:r>
            <a:r>
              <a:rPr lang="fa-IR" sz="2200" dirty="0">
                <a:cs typeface="B Mitra" panose="00000400000000000000" pitchFamily="2" charset="-78"/>
              </a:rPr>
              <a:t>جهت ارائه خدمات سازمان بهزيستي</a:t>
            </a:r>
            <a:endParaRPr lang="en-US" sz="2200" dirty="0">
              <a:cs typeface="B Mitra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بررسی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میزان اطلاع و استفاده مردم </a:t>
            </a:r>
            <a:r>
              <a:rPr lang="fa-IR" sz="2200" dirty="0">
                <a:cs typeface="B Mitra" panose="00000400000000000000" pitchFamily="2" charset="-78"/>
              </a:rPr>
              <a:t>استان زنجان از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انواع خدمات سازمان </a:t>
            </a:r>
            <a:r>
              <a:rPr lang="fa-IR" sz="2200" dirty="0">
                <a:cs typeface="B Mitra" panose="00000400000000000000" pitchFamily="2" charset="-78"/>
              </a:rPr>
              <a:t>بهـزيستـي</a:t>
            </a:r>
          </a:p>
          <a:p>
            <a:pPr lvl="0"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بررسی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میزان رضایت مردم</a:t>
            </a:r>
            <a:r>
              <a:rPr lang="fa-IR" sz="2200" dirty="0">
                <a:cs typeface="B Mitra" panose="00000400000000000000" pitchFamily="2" charset="-78"/>
              </a:rPr>
              <a:t> استان زنجان از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خدمات ارائه شده</a:t>
            </a:r>
            <a:r>
              <a:rPr lang="fa-IR" sz="2200" dirty="0">
                <a:cs typeface="B Mitra" panose="00000400000000000000" pitchFamily="2" charset="-78"/>
              </a:rPr>
              <a:t> توسط سازمان بهزیستی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بررسی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انتظار مردم </a:t>
            </a:r>
            <a:r>
              <a:rPr lang="fa-IR" sz="2200" dirty="0">
                <a:cs typeface="B Mitra" panose="00000400000000000000" pitchFamily="2" charset="-78"/>
              </a:rPr>
              <a:t>استان زنجان در خصوص ارائه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انواع خدمات</a:t>
            </a:r>
            <a:r>
              <a:rPr lang="fa-IR" sz="2200" dirty="0">
                <a:cs typeface="B Mitra" panose="00000400000000000000" pitchFamily="2" charset="-78"/>
              </a:rPr>
              <a:t> از سازمان بهزیستی </a:t>
            </a:r>
          </a:p>
          <a:p>
            <a:pPr lvl="0" algn="r" rtl="1">
              <a:lnSpc>
                <a:spcPct val="150000"/>
              </a:lnSpc>
            </a:pPr>
            <a:r>
              <a:rPr lang="fa-IR" sz="2200" dirty="0">
                <a:cs typeface="B Mitra" panose="00000400000000000000" pitchFamily="2" charset="-78"/>
              </a:rPr>
              <a:t>بررسی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دیدگاه مردم </a:t>
            </a:r>
            <a:r>
              <a:rPr lang="fa-IR" sz="2200" dirty="0">
                <a:cs typeface="B Mitra" panose="00000400000000000000" pitchFamily="2" charset="-78"/>
              </a:rPr>
              <a:t>استان زنجان در خصوص </a:t>
            </a:r>
            <a:r>
              <a:rPr lang="fa-IR" sz="2200" dirty="0">
                <a:solidFill>
                  <a:schemeClr val="accent3"/>
                </a:solidFill>
                <a:cs typeface="B Mitra" panose="00000400000000000000" pitchFamily="2" charset="-78"/>
              </a:rPr>
              <a:t>میزان تناسب طراحی فضای شهری </a:t>
            </a:r>
            <a:r>
              <a:rPr lang="fa-IR" sz="2200" dirty="0">
                <a:cs typeface="B Mitra" panose="00000400000000000000" pitchFamily="2" charset="-78"/>
              </a:rPr>
              <a:t>با استفاده تمام </a:t>
            </a:r>
            <a:r>
              <a:rPr lang="fa-IR" sz="2200" dirty="0" smtClean="0">
                <a:cs typeface="B Mitra" panose="00000400000000000000" pitchFamily="2" charset="-78"/>
              </a:rPr>
              <a:t>اقشار</a:t>
            </a:r>
            <a:endParaRPr lang="en-US" sz="2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 smtClean="0">
                <a:cs typeface="B Yekan" panose="00000400000000000000" pitchFamily="2" charset="-78"/>
              </a:rPr>
              <a:t>دیدگاه مردم در خصوص میزان </a:t>
            </a:r>
            <a:r>
              <a:rPr lang="fa-IR" dirty="0">
                <a:cs typeface="B Yekan" panose="00000400000000000000" pitchFamily="2" charset="-78"/>
              </a:rPr>
              <a:t>اهمیت استفاده از مشاوره ژنتیک پیش از ازدواج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1356"/>
              </p:ext>
            </p:extLst>
          </p:nvPr>
        </p:nvGraphicFramePr>
        <p:xfrm>
          <a:off x="5588000" y="1655762"/>
          <a:ext cx="5198786" cy="362999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</a:t>
                      </a: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اهمیت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1423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433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متوسط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بسیار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استفاده از خدمات مربوط به مشاوره ژنتیک پیش از ازدواج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61183"/>
              </p:ext>
            </p:extLst>
          </p:nvPr>
        </p:nvGraphicFramePr>
        <p:xfrm>
          <a:off x="5637213" y="1377132"/>
          <a:ext cx="5136873" cy="15057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55770">
                  <a:extLst>
                    <a:ext uri="{9D8B030D-6E8A-4147-A177-3AD203B41FA5}">
                      <a16:colId xmlns:a16="http://schemas.microsoft.com/office/drawing/2014/main" val="2443594036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val="1440538151"/>
                    </a:ext>
                  </a:extLst>
                </a:gridCol>
                <a:gridCol w="1366409">
                  <a:extLst>
                    <a:ext uri="{9D8B030D-6E8A-4147-A177-3AD203B41FA5}">
                      <a16:colId xmlns:a16="http://schemas.microsoft.com/office/drawing/2014/main" val="2939550445"/>
                    </a:ext>
                  </a:extLst>
                </a:gridCol>
              </a:tblGrid>
              <a:tr h="5223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استفاده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74418"/>
                  </a:ext>
                </a:extLst>
              </a:tr>
              <a:tr h="3923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421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5270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1561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78.8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775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01757"/>
                  </a:ext>
                </a:extLst>
              </a:tr>
            </a:tbl>
          </a:graphicData>
        </a:graphic>
      </p:graphicFrame>
      <p:pic>
        <p:nvPicPr>
          <p:cNvPr id="27650" name="Chart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365500"/>
            <a:ext cx="4883104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استفاده از خدمات مربوط به مشاوره ژنتیک پیش از </a:t>
            </a:r>
            <a:r>
              <a:rPr lang="fa-IR" dirty="0" smtClean="0">
                <a:cs typeface="B Yekan" panose="00000400000000000000" pitchFamily="2" charset="-78"/>
              </a:rPr>
              <a:t>ازدواج</a:t>
            </a:r>
          </a:p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به تفکیک شهرها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35205"/>
              </p:ext>
            </p:extLst>
          </p:nvPr>
        </p:nvGraphicFramePr>
        <p:xfrm>
          <a:off x="5486401" y="540702"/>
          <a:ext cx="5635784" cy="274860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002894">
                  <a:extLst>
                    <a:ext uri="{9D8B030D-6E8A-4147-A177-3AD203B41FA5}">
                      <a16:colId xmlns:a16="http://schemas.microsoft.com/office/drawing/2014/main" val="1665061389"/>
                    </a:ext>
                  </a:extLst>
                </a:gridCol>
                <a:gridCol w="1150430">
                  <a:extLst>
                    <a:ext uri="{9D8B030D-6E8A-4147-A177-3AD203B41FA5}">
                      <a16:colId xmlns:a16="http://schemas.microsoft.com/office/drawing/2014/main" val="996138448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678400110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1557817694"/>
                    </a:ext>
                  </a:extLst>
                </a:gridCol>
              </a:tblGrid>
              <a:tr h="38788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نام شهرها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1719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33.9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66.1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71647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31.0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69.0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54540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سجاس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73.1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91975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فیدار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74.0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69284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هیدج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75.5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8536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آب بر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23.2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76.8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818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زنجان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78.6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731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ابهر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19.4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80.6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541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17.3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5646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دندی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86.0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2724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10.7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89.3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0291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91.7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12995"/>
                  </a:ext>
                </a:extLst>
              </a:tr>
            </a:tbl>
          </a:graphicData>
        </a:graphic>
      </p:graphicFrame>
      <p:pic>
        <p:nvPicPr>
          <p:cNvPr id="28674" name="Chart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30" y="3533322"/>
            <a:ext cx="534352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استفاده خانواده پاسخگویان از مشاوره ژنتیک پیش از ازدواج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43772"/>
              </p:ext>
            </p:extLst>
          </p:nvPr>
        </p:nvGraphicFramePr>
        <p:xfrm>
          <a:off x="5637213" y="1377132"/>
          <a:ext cx="5136873" cy="15057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55770">
                  <a:extLst>
                    <a:ext uri="{9D8B030D-6E8A-4147-A177-3AD203B41FA5}">
                      <a16:colId xmlns:a16="http://schemas.microsoft.com/office/drawing/2014/main" val="2443594036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val="1440538151"/>
                    </a:ext>
                  </a:extLst>
                </a:gridCol>
                <a:gridCol w="1366409">
                  <a:extLst>
                    <a:ext uri="{9D8B030D-6E8A-4147-A177-3AD203B41FA5}">
                      <a16:colId xmlns:a16="http://schemas.microsoft.com/office/drawing/2014/main" val="2939550445"/>
                    </a:ext>
                  </a:extLst>
                </a:gridCol>
              </a:tblGrid>
              <a:tr h="5223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استفاده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74418"/>
                  </a:ext>
                </a:extLst>
              </a:tr>
              <a:tr h="3923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1263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62.4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5270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746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37.6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775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01757"/>
                  </a:ext>
                </a:extLst>
              </a:tr>
            </a:tbl>
          </a:graphicData>
        </a:graphic>
      </p:graphicFrame>
      <p:pic>
        <p:nvPicPr>
          <p:cNvPr id="29698" name="Chart 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27" y="3100577"/>
            <a:ext cx="4856616" cy="2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استفاده خانواده پاسخگویان از مشاوره ژنتیک پیش از </a:t>
            </a:r>
            <a:r>
              <a:rPr lang="fa-IR" dirty="0" smtClean="0">
                <a:cs typeface="B Yekan" panose="00000400000000000000" pitchFamily="2" charset="-78"/>
              </a:rPr>
              <a:t>ازدواج</a:t>
            </a:r>
          </a:p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به تفکیک شهرها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0093"/>
              </p:ext>
            </p:extLst>
          </p:nvPr>
        </p:nvGraphicFramePr>
        <p:xfrm>
          <a:off x="5486401" y="540702"/>
          <a:ext cx="5635784" cy="274860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002894">
                  <a:extLst>
                    <a:ext uri="{9D8B030D-6E8A-4147-A177-3AD203B41FA5}">
                      <a16:colId xmlns:a16="http://schemas.microsoft.com/office/drawing/2014/main" val="1665061389"/>
                    </a:ext>
                  </a:extLst>
                </a:gridCol>
                <a:gridCol w="1150430">
                  <a:extLst>
                    <a:ext uri="{9D8B030D-6E8A-4147-A177-3AD203B41FA5}">
                      <a16:colId xmlns:a16="http://schemas.microsoft.com/office/drawing/2014/main" val="996138448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678400110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1557817694"/>
                    </a:ext>
                  </a:extLst>
                </a:gridCol>
              </a:tblGrid>
              <a:tr h="38788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نام شهرها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1719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78.3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71647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73.7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54540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فیدار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73.4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91975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زنجان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71.8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28.2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69284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آب بر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28.6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8536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65.4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34.6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818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ابهر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64.7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35.3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731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دندی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58.1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41.9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541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سجاس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57.1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42.9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5646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هیدج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53.6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46.4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2724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35.1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64.9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0291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82.6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12995"/>
                  </a:ext>
                </a:extLst>
              </a:tr>
            </a:tbl>
          </a:graphicData>
        </a:graphic>
      </p:graphicFrame>
      <p:pic>
        <p:nvPicPr>
          <p:cNvPr id="30722" name="Chart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560763"/>
            <a:ext cx="54308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ترجیح پاسخگویان نسبت به شیوه دریافت خدمات سازمان بهزیستی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00057"/>
              </p:ext>
            </p:extLst>
          </p:nvPr>
        </p:nvGraphicFramePr>
        <p:xfrm>
          <a:off x="5457373" y="1636167"/>
          <a:ext cx="5649359" cy="396634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72217">
                  <a:extLst>
                    <a:ext uri="{9D8B030D-6E8A-4147-A177-3AD203B41FA5}">
                      <a16:colId xmlns:a16="http://schemas.microsoft.com/office/drawing/2014/main" val="82349970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895564934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1889783497"/>
                    </a:ext>
                  </a:extLst>
                </a:gridCol>
              </a:tblGrid>
              <a:tr h="10358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اهمیت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0"/>
                  </a:ext>
                </a:extLst>
              </a:tr>
              <a:tr h="5860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مراجعه حضوری به ساختمان بهزیستی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972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49.9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1558"/>
                  </a:ext>
                </a:extLst>
              </a:tr>
              <a:tr h="11721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مراجعه غیرحضوری از طریق تماس تلفنی یا اینترنتی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50.7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71362"/>
                  </a:ext>
                </a:extLst>
              </a:tr>
              <a:tr h="5860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بی‌پاسخ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2081"/>
                  </a:ext>
                </a:extLst>
              </a:tr>
              <a:tr h="5860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3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1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تمایل مردم نسبت به کمک نقدی و غیر نقدی به نیازمندان از طریق سازمان بهزیستی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17956"/>
              </p:ext>
            </p:extLst>
          </p:nvPr>
        </p:nvGraphicFramePr>
        <p:xfrm>
          <a:off x="5637213" y="1377132"/>
          <a:ext cx="5136873" cy="15057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55770">
                  <a:extLst>
                    <a:ext uri="{9D8B030D-6E8A-4147-A177-3AD203B41FA5}">
                      <a16:colId xmlns:a16="http://schemas.microsoft.com/office/drawing/2014/main" val="2443594036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val="1440538151"/>
                    </a:ext>
                  </a:extLst>
                </a:gridCol>
                <a:gridCol w="1366409">
                  <a:extLst>
                    <a:ext uri="{9D8B030D-6E8A-4147-A177-3AD203B41FA5}">
                      <a16:colId xmlns:a16="http://schemas.microsoft.com/office/drawing/2014/main" val="2939550445"/>
                    </a:ext>
                  </a:extLst>
                </a:gridCol>
              </a:tblGrid>
              <a:tr h="5223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تمایل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74418"/>
                  </a:ext>
                </a:extLst>
              </a:tr>
              <a:tr h="3923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1406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70.9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5270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576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29.1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775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01757"/>
                  </a:ext>
                </a:extLst>
              </a:tr>
            </a:tbl>
          </a:graphicData>
        </a:graphic>
      </p:graphicFrame>
      <p:pic>
        <p:nvPicPr>
          <p:cNvPr id="33794" name="Chart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38" y="3168469"/>
            <a:ext cx="5072748" cy="27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تمایل مردم نسبت به کمک نقدی و غیر نقدی به نیازمندان از طریق سازمان </a:t>
            </a:r>
            <a:r>
              <a:rPr lang="fa-IR" dirty="0" smtClean="0">
                <a:cs typeface="B Yekan" panose="00000400000000000000" pitchFamily="2" charset="-78"/>
              </a:rPr>
              <a:t>بهزیستی</a:t>
            </a:r>
          </a:p>
          <a:p>
            <a:pPr algn="ctr" rtl="1"/>
            <a:r>
              <a:rPr lang="fa-IR" sz="2100" dirty="0" smtClean="0">
                <a:cs typeface="B Yekan" panose="00000400000000000000" pitchFamily="2" charset="-78"/>
              </a:rPr>
              <a:t>به تفکیک شهرها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15166"/>
              </p:ext>
            </p:extLst>
          </p:nvPr>
        </p:nvGraphicFramePr>
        <p:xfrm>
          <a:off x="5486401" y="540702"/>
          <a:ext cx="5635784" cy="274860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002894">
                  <a:extLst>
                    <a:ext uri="{9D8B030D-6E8A-4147-A177-3AD203B41FA5}">
                      <a16:colId xmlns:a16="http://schemas.microsoft.com/office/drawing/2014/main" val="1665061389"/>
                    </a:ext>
                  </a:extLst>
                </a:gridCol>
                <a:gridCol w="1150430">
                  <a:extLst>
                    <a:ext uri="{9D8B030D-6E8A-4147-A177-3AD203B41FA5}">
                      <a16:colId xmlns:a16="http://schemas.microsoft.com/office/drawing/2014/main" val="996138448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678400110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1557817694"/>
                    </a:ext>
                  </a:extLst>
                </a:gridCol>
              </a:tblGrid>
              <a:tr h="38788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نام شهرها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1719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آب بر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92.9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71647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88.6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11.4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54540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87.3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91975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سجاس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69284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فیدار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77.1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8536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دندی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74.3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818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زنجان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71.2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28.8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731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67.4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32.6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541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67.2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32.8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5646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53.5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46.5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2724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ابهر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52.6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47.4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0291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هیدج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49.1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12995"/>
                  </a:ext>
                </a:extLst>
              </a:tr>
            </a:tbl>
          </a:graphicData>
        </a:graphic>
      </p:graphicFrame>
      <p:pic>
        <p:nvPicPr>
          <p:cNvPr id="34818" name="Chart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512457"/>
            <a:ext cx="5635784" cy="27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دلایل عدم تمایل مردم نسبت به کمک نقدی و غیر نقدی به نیازمندان از طریق سازمان بهزیستی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78924"/>
              </p:ext>
            </p:extLst>
          </p:nvPr>
        </p:nvGraphicFramePr>
        <p:xfrm>
          <a:off x="5457373" y="1291773"/>
          <a:ext cx="5649359" cy="494937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72217">
                  <a:extLst>
                    <a:ext uri="{9D8B030D-6E8A-4147-A177-3AD203B41FA5}">
                      <a16:colId xmlns:a16="http://schemas.microsoft.com/office/drawing/2014/main" val="82349970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895564934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1889783497"/>
                    </a:ext>
                  </a:extLst>
                </a:gridCol>
              </a:tblGrid>
              <a:tr h="8123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اهمیت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0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عدم اعتماد به بهزیستی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333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57.8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1558"/>
                  </a:ext>
                </a:extLst>
              </a:tr>
              <a:tr h="919329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عدم ارائه کمک موثر توسط سازمان بهزیستی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22.2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71362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نداشتن تمکن مالی برای کمک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2081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عدم شناخت کافی از سازمان بهزیستی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33038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وجد فساد اداری در سیستم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22467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کمک کردن وظیفه ما نیست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03620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بی پاسخ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21839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576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34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روش مرجّح در امور خیر و کمک به نیازمندان از دیدگاه مردم استان زنجان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67896"/>
              </p:ext>
            </p:extLst>
          </p:nvPr>
        </p:nvGraphicFramePr>
        <p:xfrm>
          <a:off x="5457373" y="1291773"/>
          <a:ext cx="5649359" cy="433976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72217">
                  <a:extLst>
                    <a:ext uri="{9D8B030D-6E8A-4147-A177-3AD203B41FA5}">
                      <a16:colId xmlns:a16="http://schemas.microsoft.com/office/drawing/2014/main" val="82349970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895564934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1889783497"/>
                    </a:ext>
                  </a:extLst>
                </a:gridCol>
              </a:tblGrid>
              <a:tr h="9874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اهمیت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0"/>
                  </a:ext>
                </a:extLst>
              </a:tr>
              <a:tr h="5587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کمک مستقیم به نیازمندان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334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58.0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1558"/>
                  </a:ext>
                </a:extLst>
              </a:tr>
              <a:tr h="111743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کمک به مراکز خیریه به غیر از مراکز تحت پوشش بهزیستی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180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31.3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71362"/>
                  </a:ext>
                </a:extLst>
              </a:tr>
              <a:tr h="5587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اشتغال‌زایی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1.0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2081"/>
                  </a:ext>
                </a:extLst>
              </a:tr>
              <a:tr h="5587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بی‌پاسخ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56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9.7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33038"/>
                  </a:ext>
                </a:extLst>
              </a:tr>
              <a:tr h="5587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576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-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22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500" dirty="0" smtClean="0">
                <a:cs typeface="B Yekan" panose="00000400000000000000" pitchFamily="2" charset="-78"/>
              </a:rPr>
              <a:t>روش انجام پژوهش</a:t>
            </a:r>
            <a:endParaRPr lang="en-ZA" sz="2500" dirty="0">
              <a:cs typeface="B Yek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099" y="1156600"/>
            <a:ext cx="64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b="1" dirty="0">
                <a:solidFill>
                  <a:schemeClr val="accent3"/>
                </a:solidFill>
                <a:cs typeface="B Mitra" panose="00000400000000000000" pitchFamily="2" charset="-78"/>
              </a:rPr>
              <a:t>جامعه آماری </a:t>
            </a:r>
            <a:r>
              <a:rPr lang="fa-IR" b="1" dirty="0">
                <a:cs typeface="B Mitra" panose="00000400000000000000" pitchFamily="2" charset="-78"/>
              </a:rPr>
              <a:t>این طرح شامل </a:t>
            </a:r>
            <a:r>
              <a:rPr lang="fa-IR" b="1" dirty="0">
                <a:solidFill>
                  <a:schemeClr val="accent3"/>
                </a:solidFill>
                <a:cs typeface="B Mitra" panose="00000400000000000000" pitchFamily="2" charset="-78"/>
              </a:rPr>
              <a:t>کلیه شهروندان بالای 15 </a:t>
            </a:r>
            <a:r>
              <a:rPr lang="fa-IR" b="1" dirty="0">
                <a:cs typeface="B Mitra" panose="00000400000000000000" pitchFamily="2" charset="-78"/>
              </a:rPr>
              <a:t>سال </a:t>
            </a:r>
            <a:r>
              <a:rPr lang="fa-IR" b="1" dirty="0" smtClean="0">
                <a:cs typeface="B Mitra" panose="00000400000000000000" pitchFamily="2" charset="-78"/>
              </a:rPr>
              <a:t/>
            </a:r>
            <a:br>
              <a:rPr lang="fa-IR" b="1" dirty="0" smtClean="0">
                <a:cs typeface="B Mitra" panose="00000400000000000000" pitchFamily="2" charset="-78"/>
              </a:rPr>
            </a:br>
            <a:r>
              <a:rPr lang="fa-IR" b="1" dirty="0" smtClean="0">
                <a:cs typeface="B Mitra" panose="00000400000000000000" pitchFamily="2" charset="-78"/>
              </a:rPr>
              <a:t>استان </a:t>
            </a:r>
            <a:r>
              <a:rPr lang="fa-IR" b="1" dirty="0">
                <a:cs typeface="B Mitra" panose="00000400000000000000" pitchFamily="2" charset="-78"/>
              </a:rPr>
              <a:t>زنجان در زمان اجرای طرح می باشد.</a:t>
            </a:r>
            <a:endParaRPr lang="fa-IR" b="1" dirty="0" smtClean="0"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099" y="2103735"/>
            <a:ext cx="6400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حجم نمونه </a:t>
            </a:r>
            <a:r>
              <a:rPr lang="fa-IR" b="1" dirty="0">
                <a:cs typeface="B Mitra" panose="00000400000000000000" pitchFamily="2" charset="-78"/>
              </a:rPr>
              <a:t>این طرح شامل </a:t>
            </a: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2000 نفر </a:t>
            </a:r>
            <a:r>
              <a:rPr lang="fa-IR" b="1" dirty="0" smtClean="0">
                <a:cs typeface="B Mitra" panose="00000400000000000000" pitchFamily="2" charset="-78"/>
              </a:rPr>
              <a:t>از شهروندان به شیوه نمونه گیری </a:t>
            </a: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تصادفی سیستماتیک</a:t>
            </a:r>
            <a:r>
              <a:rPr lang="fa-IR" b="1" dirty="0" smtClean="0">
                <a:cs typeface="B Mitra" panose="00000400000000000000" pitchFamily="2" charset="-78"/>
              </a:rPr>
              <a:t> بر اساس جمعیت از بلوک های شهری و روستایی منتشر شده توسط مرکز آمار ایران  می باشد.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1098" y="3537810"/>
            <a:ext cx="6400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b="1" dirty="0" smtClean="0">
                <a:cs typeface="B Mitra" panose="00000400000000000000" pitchFamily="2" charset="-78"/>
              </a:rPr>
              <a:t>روش پژوهش به صورت </a:t>
            </a: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پیمایشی</a:t>
            </a:r>
            <a:r>
              <a:rPr lang="fa-IR" b="1" dirty="0" smtClean="0">
                <a:cs typeface="B Mitra" panose="00000400000000000000" pitchFamily="2" charset="-78"/>
              </a:rPr>
              <a:t> و ابزار گردآوری اطلاعات </a:t>
            </a: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پرسشنامه</a:t>
            </a:r>
            <a:r>
              <a:rPr lang="fa-IR" b="1" dirty="0" smtClean="0">
                <a:cs typeface="B Mitra" panose="00000400000000000000" pitchFamily="2" charset="-78"/>
              </a:rPr>
              <a:t> بر اساس </a:t>
            </a: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شاخص</a:t>
            </a:r>
            <a:r>
              <a:rPr lang="fa-IR" b="1" dirty="0" smtClean="0">
                <a:cs typeface="B Mitra" panose="00000400000000000000" pitchFamily="2" charset="-78"/>
              </a:rPr>
              <a:t> های ارائه شده توسط سازمان بهزیستی می باشد که به صورت مصاحبه ای توسط پرسشگر جمع آوری شده است.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1098" y="4842013"/>
            <a:ext cx="6400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accent3"/>
                </a:solidFill>
                <a:cs typeface="B Mitra" panose="00000400000000000000" pitchFamily="2" charset="-78"/>
              </a:rPr>
              <a:t>اعتبار</a:t>
            </a:r>
            <a:r>
              <a:rPr lang="fa-IR" b="1" dirty="0">
                <a:cs typeface="B Mitra" panose="00000400000000000000" pitchFamily="2" charset="-78"/>
              </a:rPr>
              <a:t> متغیر‌های تحقیق، از اعتبار صوری توسط اساتید و پژوهشگران حوزه علوم اجتماعی تایید شده است.</a:t>
            </a:r>
          </a:p>
          <a:p>
            <a:pPr lvl="0" algn="ctr" rtl="1">
              <a:lnSpc>
                <a:spcPct val="150000"/>
              </a:lnSpc>
            </a:pP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پایایی</a:t>
            </a:r>
            <a:r>
              <a:rPr lang="fa-IR" b="1" dirty="0" smtClean="0">
                <a:cs typeface="B Mitra" panose="00000400000000000000" pitchFamily="2" charset="-78"/>
              </a:rPr>
              <a:t> پرسشنامه نیز از طریق آزمون </a:t>
            </a:r>
            <a:r>
              <a:rPr lang="fa-IR" b="1" dirty="0" smtClean="0">
                <a:solidFill>
                  <a:schemeClr val="accent3"/>
                </a:solidFill>
                <a:cs typeface="B Mitra" panose="00000400000000000000" pitchFamily="2" charset="-78"/>
              </a:rPr>
              <a:t>آلفای کرونباخ </a:t>
            </a:r>
            <a:r>
              <a:rPr lang="fa-IR" b="1" dirty="0" smtClean="0">
                <a:cs typeface="B Mitra" panose="00000400000000000000" pitchFamily="2" charset="-78"/>
              </a:rPr>
              <a:t>با مقدار 0.7 تایید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854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اعتياد به الکل یا مواد مخدر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46219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36.4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30.3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18.5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20.1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23.1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32.2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2.13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مردم در خصوص شیوع و رواج خشونت، نزاع و درگيري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998282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52.2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34.4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28.1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10.4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23.8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فرار از منزل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47471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61.3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15.2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26.2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9.5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7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مردم در خصوص شیوع و رواج فقر، بي‏پولي و بيکاري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18876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7.2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10.3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7.8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43.9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57.6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3.80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4.24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مردم در خصوص شیوع و رواج تنبلي و اهل کار نبودن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56307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56.6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45.7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24.3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23.4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12.7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17.9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9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مردم در خصوص شیوع و رواج يأس، نااميدي، افسردگی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83991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11.0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13.8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14.5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31.5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0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مردم در خصوص شیوع و رواج مصرف خودسرانه دارو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11951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29.9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22.0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25.3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1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قانون شکنی و رفتار خلاف قانون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79962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37.7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33.0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20.3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28.4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دیدگاه </a:t>
            </a:r>
            <a:r>
              <a:rPr lang="fa-IR" sz="2200" dirty="0">
                <a:cs typeface="B Yekan" panose="00000400000000000000" pitchFamily="2" charset="-78"/>
              </a:rPr>
              <a:t>مردم در خصوص شیوع و رواج بگومگوي بين زن و وشوهر در بین بستگان و محل سکونت آنها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08609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41.8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29.7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25.9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36.0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8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>
                <a:cs typeface="B Yekan" panose="00000400000000000000" pitchFamily="2" charset="-78"/>
              </a:rPr>
              <a:t>دیدگاه مردم در خصوص عدم رفت و آمد بين خانواده‌ها در بین بستگان و محل سکونت آنها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80065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48.2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41.9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21.3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11.1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13.8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2.42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1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cs typeface="B Yekan" panose="00000400000000000000" pitchFamily="2" charset="-78"/>
              </a:rPr>
              <a:t>تخصیص نمونه بر حسب گروه‌های سنی به شهرها</a:t>
            </a:r>
            <a:endParaRPr lang="en-ZA" sz="2500" dirty="0">
              <a:cs typeface="B Yekan" panose="000004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56" y="1349573"/>
            <a:ext cx="7147950" cy="46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>
                <a:cs typeface="B Yekan" panose="00000400000000000000" pitchFamily="2" charset="-78"/>
              </a:rPr>
              <a:t>دیدگاه مردم در خصوص شیوع و رواج خودکشی و خودسوزی در بین بستگان و محل سکونت آنها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62829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85.2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40.2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12.8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45.9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10.8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</a:t>
            </a:r>
            <a:r>
              <a:rPr lang="fa-IR" sz="2100" dirty="0" smtClean="0">
                <a:cs typeface="B Yekan" panose="00000400000000000000" pitchFamily="2" charset="-78"/>
              </a:rPr>
              <a:t>مردم در </a:t>
            </a:r>
            <a:r>
              <a:rPr lang="fa-IR" sz="2100" dirty="0">
                <a:cs typeface="B Yekan" panose="00000400000000000000" pitchFamily="2" charset="-78"/>
              </a:rPr>
              <a:t>خصوص شیوع و رواج </a:t>
            </a:r>
            <a:r>
              <a:rPr lang="fa-IR" sz="2100" dirty="0" smtClean="0">
                <a:cs typeface="B Yekan" panose="00000400000000000000" pitchFamily="2" charset="-78"/>
              </a:rPr>
              <a:t>مهاجرت </a:t>
            </a:r>
            <a:r>
              <a:rPr lang="fa-IR" sz="2100" dirty="0">
                <a:cs typeface="B Yekan" panose="00000400000000000000" pitchFamily="2" charset="-78"/>
              </a:rPr>
              <a:t>و حاشیه‌نشینی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02942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44.4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43.5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25.4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21.4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16.3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18.4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11.9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همسرآزاری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72825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53.2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6.7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16.4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طلاق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46866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27.2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43.3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22.4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32.6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دیدگاه مردم در خصوص شیوع و رواج خیانت و روابط نامشروع در بین بستگان و محل سکونت آنها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94634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69.6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29.4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21.5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7.5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20.7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کودک آزاری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66056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84.4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71.6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13.9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18.7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6.5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تن فروشی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4293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86.0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64.7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8.6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8.4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دیدگاه مردم در خصوص شیوع و رواج سرقت و دزدی در بین بستگان و محل سکونت آنها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50476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شیوع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بسيار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68.6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21.1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24.9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نه کم نه زياد (متوسط)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6.8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23.7</a:t>
                      </a:r>
                      <a:endParaRPr lang="en-US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17.3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0.6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میانگین (5-1)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2.66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000" dirty="0">
                <a:cs typeface="B Yekan" panose="00000400000000000000" pitchFamily="2" charset="-78"/>
              </a:rPr>
              <a:t>مقایسه میانگین شیوع و رواج انواع آسیب‌های اجتماعی در بین بستگان و محل سکونت پاسخگویان</a:t>
            </a:r>
            <a:endParaRPr lang="en-US" sz="20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3498"/>
              </p:ext>
            </p:extLst>
          </p:nvPr>
        </p:nvGraphicFramePr>
        <p:xfrm>
          <a:off x="5811977" y="540841"/>
          <a:ext cx="5312630" cy="572932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436372">
                  <a:extLst>
                    <a:ext uri="{9D8B030D-6E8A-4147-A177-3AD203B41FA5}">
                      <a16:colId xmlns:a16="http://schemas.microsoft.com/office/drawing/2014/main" val="1442295144"/>
                    </a:ext>
                  </a:extLst>
                </a:gridCol>
                <a:gridCol w="1463098">
                  <a:extLst>
                    <a:ext uri="{9D8B030D-6E8A-4147-A177-3AD203B41FA5}">
                      <a16:colId xmlns:a16="http://schemas.microsoft.com/office/drawing/2014/main" val="3324516066"/>
                    </a:ext>
                  </a:extLst>
                </a:gridCol>
                <a:gridCol w="1413160">
                  <a:extLst>
                    <a:ext uri="{9D8B030D-6E8A-4147-A177-3AD203B41FA5}">
                      <a16:colId xmlns:a16="http://schemas.microsoft.com/office/drawing/2014/main" val="3927224859"/>
                    </a:ext>
                  </a:extLst>
                </a:gridCol>
              </a:tblGrid>
              <a:tr h="5097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آسیب‌ها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خویشان و بستگان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محله سکونت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50293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فقر، بي‏پولي و بيکاري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3.80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4.24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59911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اعتياد به الکل یا مواد مخدر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2.13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3.40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4304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يأس، نااميدي، افسردگی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3.02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3.35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648544"/>
                  </a:ext>
                </a:extLst>
              </a:tr>
              <a:tr h="316461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طلاق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2.10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3.02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9923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مصرف خودسرانه دارو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2.53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2.97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0785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قانون شکنی و رفتار خلاف قانون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2.13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2.85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13140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بگومگوي بين زن و وشوهر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2.26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2.72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9571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سرقت و دزدی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1.46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2.66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8315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خشونت، نزاع و درگيري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1.65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2.63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54460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خیانت و روابط نامشروع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1.42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2.57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05114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عدم رفت و آمد بين خانوادهها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2.13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2.42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38280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مهاجرت و حاشیه نشینی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2.01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2.11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26240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تنبلي و اهل کار نبودن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1.71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2.04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67763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خودکشی و خودسوزی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1.18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1.77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20159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همسرآزاری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1.37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1.76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52691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تن فروشی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1.16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1.73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21069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فرار از منزل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1.21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1.55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92177"/>
                  </a:ext>
                </a:extLst>
              </a:tr>
              <a:tr h="28841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4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کودک آزاری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1.18</a:t>
                      </a:r>
                      <a:endParaRPr lang="en-US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1.43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5535" marR="555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1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1059542" y="478245"/>
            <a:ext cx="9811657" cy="1727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12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مقایسه </a:t>
            </a:r>
            <a:r>
              <a:rPr lang="fa-IR" sz="2000" dirty="0">
                <a:cs typeface="B Yekan" panose="00000400000000000000" pitchFamily="2" charset="-78"/>
              </a:rPr>
              <a:t>میانگین شیوع و رواج انواع آسیب‌های اجتماعی در بین بستگان </a:t>
            </a:r>
            <a:r>
              <a:rPr lang="fa-IR" sz="2000" dirty="0" smtClean="0">
                <a:cs typeface="B Yekan" panose="00000400000000000000" pitchFamily="2" charset="-78"/>
              </a:rPr>
              <a:t>پاسخگویان</a:t>
            </a: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به تفکیک شهرها</a:t>
            </a:r>
            <a:endParaRPr lang="en-US" sz="2000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03757"/>
              </p:ext>
            </p:extLst>
          </p:nvPr>
        </p:nvGraphicFramePr>
        <p:xfrm>
          <a:off x="914400" y="2365836"/>
          <a:ext cx="10350022" cy="415107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101055">
                  <a:extLst>
                    <a:ext uri="{9D8B030D-6E8A-4147-A177-3AD203B41FA5}">
                      <a16:colId xmlns:a16="http://schemas.microsoft.com/office/drawing/2014/main" val="2080491561"/>
                    </a:ext>
                  </a:extLst>
                </a:gridCol>
                <a:gridCol w="699662">
                  <a:extLst>
                    <a:ext uri="{9D8B030D-6E8A-4147-A177-3AD203B41FA5}">
                      <a16:colId xmlns:a16="http://schemas.microsoft.com/office/drawing/2014/main" val="1459898707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1614146329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2295696774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3850685640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3831125996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2213150364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312378841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233525887"/>
                    </a:ext>
                  </a:extLst>
                </a:gridCol>
                <a:gridCol w="668612">
                  <a:extLst>
                    <a:ext uri="{9D8B030D-6E8A-4147-A177-3AD203B41FA5}">
                      <a16:colId xmlns:a16="http://schemas.microsoft.com/office/drawing/2014/main" val="3779979087"/>
                    </a:ext>
                  </a:extLst>
                </a:gridCol>
                <a:gridCol w="668612">
                  <a:extLst>
                    <a:ext uri="{9D8B030D-6E8A-4147-A177-3AD203B41FA5}">
                      <a16:colId xmlns:a16="http://schemas.microsoft.com/office/drawing/2014/main" val="2567540464"/>
                    </a:ext>
                  </a:extLst>
                </a:gridCol>
                <a:gridCol w="668612">
                  <a:extLst>
                    <a:ext uri="{9D8B030D-6E8A-4147-A177-3AD203B41FA5}">
                      <a16:colId xmlns:a16="http://schemas.microsoft.com/office/drawing/2014/main" val="3557088863"/>
                    </a:ext>
                  </a:extLst>
                </a:gridCol>
                <a:gridCol w="660332">
                  <a:extLst>
                    <a:ext uri="{9D8B030D-6E8A-4147-A177-3AD203B41FA5}">
                      <a16:colId xmlns:a16="http://schemas.microsoft.com/office/drawing/2014/main" val="2899111935"/>
                    </a:ext>
                  </a:extLst>
                </a:gridCol>
              </a:tblGrid>
              <a:tr h="3999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آسیب‌ها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ابهر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هیدج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فیدار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سجاس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زنجان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آب بر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دندی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9471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1. اعتياد به الکل یا مواد مخدر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2.8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28052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2. خشونت، نزاع و درگيري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63575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3. فرار از منزل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6728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4. فقر، بي‏پولي و بيکاري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5.0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4.8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36539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5. تنبلي و اهل کار نبودن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50201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6. يأس، نااميدي، افسردگی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4.0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26205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7. مصرف خودسرانه دارو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2.7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0034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8. قانون شکنی و رفتار خلاف قانون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2.8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28829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9. بگومگوي بين زن و وشوهر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2.7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0043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10. عدم رفت و آمد بين خانواده‌ها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3.5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2.7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76525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11. خودکشی و خودسوزی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67200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12. مهاجرت و حاشیه‌نشینی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2.5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2.7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8259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13. همسرآزاری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5779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14. طلاق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2.3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27947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15. خیانت و روابط نامشروع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18863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16. کودک آزاری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1.6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6297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17. تن فروشی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1.2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6856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18. سرقت و دزدی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1.5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1.0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1.7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1.3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1.8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1.1</a:t>
                      </a:r>
                      <a:endParaRPr lang="en-US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1.4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9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سیمای پاسخگویان</a:t>
            </a:r>
          </a:p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(جنسیت)</a:t>
            </a:r>
            <a:endParaRPr lang="en-ZA" sz="25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98293"/>
              </p:ext>
            </p:extLst>
          </p:nvPr>
        </p:nvGraphicFramePr>
        <p:xfrm>
          <a:off x="5291633" y="1397045"/>
          <a:ext cx="5701012" cy="147528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598335">
                  <a:extLst>
                    <a:ext uri="{9D8B030D-6E8A-4147-A177-3AD203B41FA5}">
                      <a16:colId xmlns:a16="http://schemas.microsoft.com/office/drawing/2014/main" val="4123147271"/>
                    </a:ext>
                  </a:extLst>
                </a:gridCol>
                <a:gridCol w="1492441">
                  <a:extLst>
                    <a:ext uri="{9D8B030D-6E8A-4147-A177-3AD203B41FA5}">
                      <a16:colId xmlns:a16="http://schemas.microsoft.com/office/drawing/2014/main" val="748175141"/>
                    </a:ext>
                  </a:extLst>
                </a:gridCol>
                <a:gridCol w="1610236">
                  <a:extLst>
                    <a:ext uri="{9D8B030D-6E8A-4147-A177-3AD203B41FA5}">
                      <a16:colId xmlns:a16="http://schemas.microsoft.com/office/drawing/2014/main" val="1681957291"/>
                    </a:ext>
                  </a:extLst>
                </a:gridCol>
              </a:tblGrid>
              <a:tr h="488331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cs typeface="B Yekan" panose="00000400000000000000" pitchFamily="2" charset="-78"/>
                        </a:rPr>
                        <a:t>جنس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71677"/>
                  </a:ext>
                </a:extLst>
              </a:tr>
              <a:tr h="339659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cs typeface="B Yekan" panose="00000400000000000000" pitchFamily="2" charset="-78"/>
                        </a:rPr>
                        <a:t>زن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992</a:t>
                      </a:r>
                      <a:endParaRPr lang="en-US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>
                          <a:effectLst/>
                          <a:cs typeface="B Yekan" panose="00000400000000000000" pitchFamily="2" charset="-78"/>
                        </a:rPr>
                        <a:t>50.1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83644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cs typeface="B Yekan" panose="00000400000000000000" pitchFamily="2" charset="-78"/>
                        </a:rPr>
                        <a:t>مرد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990</a:t>
                      </a:r>
                      <a:endParaRPr lang="en-US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cs typeface="B Yekan" panose="00000400000000000000" pitchFamily="2" charset="-78"/>
                        </a:rPr>
                        <a:t>49.9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05423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1982</a:t>
                      </a:r>
                      <a:endParaRPr lang="en-US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23512" marR="12351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61744"/>
                  </a:ext>
                </a:extLst>
              </a:tr>
            </a:tbl>
          </a:graphicData>
        </a:graphic>
      </p:graphicFrame>
      <p:pic>
        <p:nvPicPr>
          <p:cNvPr id="2049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33" y="3129950"/>
            <a:ext cx="5274767" cy="31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1059542" y="478245"/>
            <a:ext cx="9811657" cy="1727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12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مقایسه </a:t>
            </a:r>
            <a:r>
              <a:rPr lang="fa-IR" sz="2000" dirty="0">
                <a:cs typeface="B Yekan" panose="00000400000000000000" pitchFamily="2" charset="-78"/>
              </a:rPr>
              <a:t>میانگین شیوع و رواج انواع آسیب‌های اجتماعی در </a:t>
            </a:r>
            <a:r>
              <a:rPr lang="fa-IR" sz="2000" dirty="0" smtClean="0">
                <a:cs typeface="B Yekan" panose="00000400000000000000" pitchFamily="2" charset="-78"/>
              </a:rPr>
              <a:t>محل </a:t>
            </a:r>
            <a:r>
              <a:rPr lang="fa-IR" sz="2000" dirty="0">
                <a:cs typeface="B Yekan" panose="00000400000000000000" pitchFamily="2" charset="-78"/>
              </a:rPr>
              <a:t>سکونت </a:t>
            </a:r>
            <a:r>
              <a:rPr lang="fa-IR" sz="2000" dirty="0" smtClean="0">
                <a:cs typeface="B Yekan" panose="00000400000000000000" pitchFamily="2" charset="-78"/>
              </a:rPr>
              <a:t>پاسخگویان</a:t>
            </a: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به تفکیک شهرها</a:t>
            </a:r>
            <a:endParaRPr lang="en-US" sz="2000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03320"/>
              </p:ext>
            </p:extLst>
          </p:nvPr>
        </p:nvGraphicFramePr>
        <p:xfrm>
          <a:off x="914400" y="2365836"/>
          <a:ext cx="10350022" cy="415107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101055">
                  <a:extLst>
                    <a:ext uri="{9D8B030D-6E8A-4147-A177-3AD203B41FA5}">
                      <a16:colId xmlns:a16="http://schemas.microsoft.com/office/drawing/2014/main" val="2080491561"/>
                    </a:ext>
                  </a:extLst>
                </a:gridCol>
                <a:gridCol w="699662">
                  <a:extLst>
                    <a:ext uri="{9D8B030D-6E8A-4147-A177-3AD203B41FA5}">
                      <a16:colId xmlns:a16="http://schemas.microsoft.com/office/drawing/2014/main" val="1459898707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1614146329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2295696774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3850685640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3831125996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2213150364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312378841"/>
                    </a:ext>
                  </a:extLst>
                </a:gridCol>
                <a:gridCol w="697591">
                  <a:extLst>
                    <a:ext uri="{9D8B030D-6E8A-4147-A177-3AD203B41FA5}">
                      <a16:colId xmlns:a16="http://schemas.microsoft.com/office/drawing/2014/main" val="233525887"/>
                    </a:ext>
                  </a:extLst>
                </a:gridCol>
                <a:gridCol w="668612">
                  <a:extLst>
                    <a:ext uri="{9D8B030D-6E8A-4147-A177-3AD203B41FA5}">
                      <a16:colId xmlns:a16="http://schemas.microsoft.com/office/drawing/2014/main" val="3779979087"/>
                    </a:ext>
                  </a:extLst>
                </a:gridCol>
                <a:gridCol w="668612">
                  <a:extLst>
                    <a:ext uri="{9D8B030D-6E8A-4147-A177-3AD203B41FA5}">
                      <a16:colId xmlns:a16="http://schemas.microsoft.com/office/drawing/2014/main" val="2567540464"/>
                    </a:ext>
                  </a:extLst>
                </a:gridCol>
                <a:gridCol w="668612">
                  <a:extLst>
                    <a:ext uri="{9D8B030D-6E8A-4147-A177-3AD203B41FA5}">
                      <a16:colId xmlns:a16="http://schemas.microsoft.com/office/drawing/2014/main" val="3557088863"/>
                    </a:ext>
                  </a:extLst>
                </a:gridCol>
                <a:gridCol w="660332">
                  <a:extLst>
                    <a:ext uri="{9D8B030D-6E8A-4147-A177-3AD203B41FA5}">
                      <a16:colId xmlns:a16="http://schemas.microsoft.com/office/drawing/2014/main" val="2899111935"/>
                    </a:ext>
                  </a:extLst>
                </a:gridCol>
              </a:tblGrid>
              <a:tr h="3999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آسیب‌ها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ابهر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هیدج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فیدار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سجاس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زنجان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آب بر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دندی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9471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1. اعتياد به الکل یا مواد مخدر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28052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2. خشونت، نزاع و درگيري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63575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3. فرار از منزل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6728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4. فقر، بي‏پولي و بيکاري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36539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5. تنبلي و اهل کار نبودن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50201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6. يأس، نااميدي، افسردگی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26205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7. مصرف خودسرانه دارو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0034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8. قانون شکنی و رفتار خلاف قانون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28829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9. بگومگوي بين زن و وشوهر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0043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10. عدم رفت و آمد بين خانواده‌ها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76525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11. خودکشی و خودسوزی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67200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12. مهاجرت و حاشیه‌نشینی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8259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13. همسرآزاری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5779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14. طلاق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27947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15. خیانت و روابط نامشروع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2.7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18863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16. کودک آزاری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6297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17. تن فروشی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1.9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68566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18. سرقت و دزدی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4061" marR="540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2.2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2.4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3.5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2.8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2.6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1.3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3.1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023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200" dirty="0">
                <a:cs typeface="B Yekan" panose="00000400000000000000" pitchFamily="2" charset="-78"/>
              </a:rPr>
              <a:t>تمایل مردم نسبت به استفاده از خدمات سازمان بهزیستی در مسائلی از قبیل طلاق، خودکشی، کودک آزاری و اعتیاد</a:t>
            </a:r>
            <a:endParaRPr lang="en-US" sz="22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79541"/>
              </p:ext>
            </p:extLst>
          </p:nvPr>
        </p:nvGraphicFramePr>
        <p:xfrm>
          <a:off x="5637213" y="1377132"/>
          <a:ext cx="5136873" cy="15057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55770">
                  <a:extLst>
                    <a:ext uri="{9D8B030D-6E8A-4147-A177-3AD203B41FA5}">
                      <a16:colId xmlns:a16="http://schemas.microsoft.com/office/drawing/2014/main" val="2443594036"/>
                    </a:ext>
                  </a:extLst>
                </a:gridCol>
                <a:gridCol w="1414694">
                  <a:extLst>
                    <a:ext uri="{9D8B030D-6E8A-4147-A177-3AD203B41FA5}">
                      <a16:colId xmlns:a16="http://schemas.microsoft.com/office/drawing/2014/main" val="1440538151"/>
                    </a:ext>
                  </a:extLst>
                </a:gridCol>
                <a:gridCol w="1366409">
                  <a:extLst>
                    <a:ext uri="{9D8B030D-6E8A-4147-A177-3AD203B41FA5}">
                      <a16:colId xmlns:a16="http://schemas.microsoft.com/office/drawing/2014/main" val="2939550445"/>
                    </a:ext>
                  </a:extLst>
                </a:gridCol>
              </a:tblGrid>
              <a:tr h="5223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استفاده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74418"/>
                  </a:ext>
                </a:extLst>
              </a:tr>
              <a:tr h="3923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1477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74.5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5270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25.5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7756"/>
                  </a:ext>
                </a:extLst>
              </a:tr>
              <a:tr h="2955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01757"/>
                  </a:ext>
                </a:extLst>
              </a:tr>
            </a:tbl>
          </a:graphicData>
        </a:graphic>
      </p:graphicFrame>
      <p:pic>
        <p:nvPicPr>
          <p:cNvPr id="58370" name="Chart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19" y="3135086"/>
            <a:ext cx="4691785" cy="307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تمایل مردم نسبت به استفاده از خدمات سازمان بهزیستی در مسائلی از قبیل طلاق، خودکشی، کودک آزاری و اعتیاد</a:t>
            </a:r>
            <a:endParaRPr lang="en-US" sz="2100" dirty="0">
              <a:cs typeface="B Yekan" panose="00000400000000000000" pitchFamily="2" charset="-78"/>
            </a:endParaRPr>
          </a:p>
          <a:p>
            <a:pPr algn="ctr" rtl="1"/>
            <a:r>
              <a:rPr lang="fa-IR" sz="2100" dirty="0" smtClean="0">
                <a:cs typeface="B Yekan" panose="00000400000000000000" pitchFamily="2" charset="-78"/>
              </a:rPr>
              <a:t>به تفکیک شهرها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18134"/>
              </p:ext>
            </p:extLst>
          </p:nvPr>
        </p:nvGraphicFramePr>
        <p:xfrm>
          <a:off x="5486401" y="540702"/>
          <a:ext cx="5635784" cy="274860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002894">
                  <a:extLst>
                    <a:ext uri="{9D8B030D-6E8A-4147-A177-3AD203B41FA5}">
                      <a16:colId xmlns:a16="http://schemas.microsoft.com/office/drawing/2014/main" val="1665061389"/>
                    </a:ext>
                  </a:extLst>
                </a:gridCol>
                <a:gridCol w="1150430">
                  <a:extLst>
                    <a:ext uri="{9D8B030D-6E8A-4147-A177-3AD203B41FA5}">
                      <a16:colId xmlns:a16="http://schemas.microsoft.com/office/drawing/2014/main" val="996138448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678400110"/>
                    </a:ext>
                  </a:extLst>
                </a:gridCol>
                <a:gridCol w="1241230">
                  <a:extLst>
                    <a:ext uri="{9D8B030D-6E8A-4147-A177-3AD203B41FA5}">
                      <a16:colId xmlns:a16="http://schemas.microsoft.com/office/drawing/2014/main" val="1557817694"/>
                    </a:ext>
                  </a:extLst>
                </a:gridCol>
              </a:tblGrid>
              <a:tr h="38788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نام شهرها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بلی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خیر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1719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سلطانیه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90.2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9.8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71647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آب بر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87.5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12.5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54540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دندی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85.3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14.7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91975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ماه‌نشان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84.7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15.3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69284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سجاس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84.0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16.0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8536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سهرورد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83.9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16.1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818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فیدار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74.5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25.5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731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زنجان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73.6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26.4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541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هیدج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69.1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30.9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5646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زرین آباد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67.4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32.6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2724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خرمدره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60.6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39.4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0291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ابهر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53.4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46.6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12995"/>
                  </a:ext>
                </a:extLst>
              </a:tr>
            </a:tbl>
          </a:graphicData>
        </a:graphic>
      </p:graphicFrame>
      <p:pic>
        <p:nvPicPr>
          <p:cNvPr id="59394" name="Chart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396343"/>
            <a:ext cx="5835810" cy="29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100" dirty="0">
                <a:cs typeface="B Yekan" panose="00000400000000000000" pitchFamily="2" charset="-78"/>
              </a:rPr>
              <a:t>دلایل عدم تمایل </a:t>
            </a:r>
            <a:r>
              <a:rPr lang="fa-IR" sz="2100" dirty="0" smtClean="0">
                <a:cs typeface="B Yekan" panose="00000400000000000000" pitchFamily="2" charset="-78"/>
              </a:rPr>
              <a:t> </a:t>
            </a:r>
            <a:r>
              <a:rPr lang="fa-IR" sz="2100" dirty="0">
                <a:cs typeface="B Yekan" panose="00000400000000000000" pitchFamily="2" charset="-78"/>
              </a:rPr>
              <a:t>مردم استان زنجان به استفاده از خدمات سازمان بهزیستی در مسائلی از قبیل طلاق، خودکشی، کودک آزاری و اعتیاد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88545"/>
              </p:ext>
            </p:extLst>
          </p:nvPr>
        </p:nvGraphicFramePr>
        <p:xfrm>
          <a:off x="5457373" y="1291773"/>
          <a:ext cx="5649359" cy="448970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72217">
                  <a:extLst>
                    <a:ext uri="{9D8B030D-6E8A-4147-A177-3AD203B41FA5}">
                      <a16:colId xmlns:a16="http://schemas.microsoft.com/office/drawing/2014/main" val="82349970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895564934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1889783497"/>
                    </a:ext>
                  </a:extLst>
                </a:gridCol>
              </a:tblGrid>
              <a:tr h="8123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اهمیت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0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ترس از آبروریزی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184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36.4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1558"/>
                  </a:ext>
                </a:extLst>
              </a:tr>
              <a:tr h="919329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مؤثر نبودن خدمات بهزیستی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180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35.6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71362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نداشتن اعتماد به بهزیستی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91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18.0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2081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نداشتن اطلاعات لازم در خصوص خدمات بهزیستی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18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3.6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33038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مراجعه به مراکزی که شناخت بیشتری داریم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1.6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22467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بی پاسخ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4.8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03620"/>
                  </a:ext>
                </a:extLst>
              </a:tr>
              <a:tr h="4596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505</a:t>
                      </a:r>
                      <a:endParaRPr lang="en-US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2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روش مرجّح برای حل مسائل اجتماعی (طلاق، خودکشی، کودک آزاری و اعتیاد) از دیدگاه مردم استان زنجان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72191"/>
              </p:ext>
            </p:extLst>
          </p:nvPr>
        </p:nvGraphicFramePr>
        <p:xfrm>
          <a:off x="5457373" y="1291773"/>
          <a:ext cx="5649359" cy="409302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72217">
                  <a:extLst>
                    <a:ext uri="{9D8B030D-6E8A-4147-A177-3AD203B41FA5}">
                      <a16:colId xmlns:a16="http://schemas.microsoft.com/office/drawing/2014/main" val="82349970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895564934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1889783497"/>
                    </a:ext>
                  </a:extLst>
                </a:gridCol>
              </a:tblGrid>
              <a:tr h="106893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اهمیت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0"/>
                  </a:ext>
                </a:extLst>
              </a:tr>
              <a:tr h="6048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حل مسائل با حضور اعضای خانواده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408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80.8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1558"/>
                  </a:ext>
                </a:extLst>
              </a:tr>
              <a:tr h="120963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حل مسائل از طریق سازمان‌ها و افراد معتمد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13.9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71362"/>
                  </a:ext>
                </a:extLst>
              </a:tr>
              <a:tr h="6048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بی پاسخ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27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03620"/>
                  </a:ext>
                </a:extLst>
              </a:tr>
              <a:tr h="6048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505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2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بررسی انتظار مردم استان زنجان از سازمان بهزیستی در خصوص ارائه انواع خدمات</a:t>
            </a:r>
            <a:endParaRPr lang="en-US" sz="21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89407"/>
              </p:ext>
            </p:extLst>
          </p:nvPr>
        </p:nvGraphicFramePr>
        <p:xfrm>
          <a:off x="5542869" y="725712"/>
          <a:ext cx="6048403" cy="545100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768072">
                  <a:extLst>
                    <a:ext uri="{9D8B030D-6E8A-4147-A177-3AD203B41FA5}">
                      <a16:colId xmlns:a16="http://schemas.microsoft.com/office/drawing/2014/main" val="1104257837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365101464"/>
                    </a:ext>
                  </a:extLst>
                </a:gridCol>
                <a:gridCol w="1351417">
                  <a:extLst>
                    <a:ext uri="{9D8B030D-6E8A-4147-A177-3AD203B41FA5}">
                      <a16:colId xmlns:a16="http://schemas.microsoft.com/office/drawing/2014/main" val="3593256324"/>
                    </a:ext>
                  </a:extLst>
                </a:gridCol>
              </a:tblGrid>
              <a:tr h="6318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خدمات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 نسبت به حجم نمونه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22407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کمک مالی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1588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80.1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68282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درمان، بازتوانی و توانبخشی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1072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54.1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49197"/>
                  </a:ext>
                </a:extLst>
              </a:tr>
              <a:tr h="475891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نگهداری افراد خاص، در معرض آسیب و آسیب­دیدۀ اجتماعی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1021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51.5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05891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كمك برای تأمین مسكن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768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38.7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68757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خدمات آموزشی، تربیتی و تحصیلی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386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19.5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92044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ایجاد فرصت‌های شغلی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366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18.5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53655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تأمین جهیزیه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352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17.8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83078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بیمه اجتماعی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270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13.6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23809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خدمات مددکاری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270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13.6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6571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پیشگیری از آسیب­ها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218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11.0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62346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مشاوره روان‌شناختی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198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10.0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99502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هماهنگی خیّرین و خیریه­ها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51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2.6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81529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تربیت­بدنی و ورزش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41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2.1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985558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تشویق به کار خیر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38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1.9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76039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صدور پروانه فعالیت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13</a:t>
                      </a:r>
                      <a:endParaRPr lang="en-US" sz="15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0.7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87951"/>
                  </a:ext>
                </a:extLst>
              </a:tr>
              <a:tr h="289549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6652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-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یافته های تحقیق </a:t>
            </a:r>
          </a:p>
          <a:p>
            <a:pPr algn="ctr"/>
            <a:endParaRPr lang="fa-IR" sz="28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dirty="0">
                <a:cs typeface="B Yekan" panose="00000400000000000000" pitchFamily="2" charset="-78"/>
              </a:rPr>
              <a:t>بررسی دیدگاه مردم استان زنجان در خصوص میزان تناسب طراحی فضای شهری با استفاده تمام اقشار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45453"/>
              </p:ext>
            </p:extLst>
          </p:nvPr>
        </p:nvGraphicFramePr>
        <p:xfrm>
          <a:off x="5588000" y="1655762"/>
          <a:ext cx="5198786" cy="40973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84163">
                  <a:extLst>
                    <a:ext uri="{9D8B030D-6E8A-4147-A177-3AD203B41FA5}">
                      <a16:colId xmlns:a16="http://schemas.microsoft.com/office/drawing/2014/main" val="4155041255"/>
                    </a:ext>
                  </a:extLst>
                </a:gridCol>
                <a:gridCol w="1431745">
                  <a:extLst>
                    <a:ext uri="{9D8B030D-6E8A-4147-A177-3AD203B41FA5}">
                      <a16:colId xmlns:a16="http://schemas.microsoft.com/office/drawing/2014/main" val="1009947645"/>
                    </a:ext>
                  </a:extLst>
                </a:gridCol>
                <a:gridCol w="1382878">
                  <a:extLst>
                    <a:ext uri="{9D8B030D-6E8A-4147-A177-3AD203B41FA5}">
                      <a16:colId xmlns:a16="http://schemas.microsoft.com/office/drawing/2014/main" val="1243440099"/>
                    </a:ext>
                  </a:extLst>
                </a:gridCol>
              </a:tblGrid>
              <a:tr h="8259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میزان </a:t>
                      </a: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تناسب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6497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بسیار زیاد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2.5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7495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زیاد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187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9.4</a:t>
                      </a: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50110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متوسط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445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Yekan" panose="00000400000000000000" pitchFamily="2" charset="-78"/>
                        </a:rPr>
                        <a:t>22.5</a:t>
                      </a:r>
                      <a:endParaRPr lang="en-US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9660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538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27.1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9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بسیار کم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759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38.3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1484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بی‌پاسخ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658"/>
                  </a:ext>
                </a:extLst>
              </a:tr>
              <a:tr h="4673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 smtClean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59055" marR="5905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489234" cy="706964"/>
          </a:xfrm>
        </p:spPr>
        <p:txBody>
          <a:bodyPr/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پیشنهادات </a:t>
            </a:r>
            <a:br>
              <a:rPr lang="fa-IR" dirty="0" smtClean="0">
                <a:cs typeface="B Yekan" panose="00000400000000000000" pitchFamily="2" charset="-78"/>
              </a:rPr>
            </a:br>
            <a:r>
              <a:rPr lang="fa-IR" sz="1200" dirty="0" smtClean="0">
                <a:cs typeface="B Yekan" panose="00000400000000000000" pitchFamily="2" charset="-78"/>
              </a:rPr>
              <a:t/>
            </a:r>
            <a:br>
              <a:rPr lang="fa-IR" sz="1200" dirty="0" smtClean="0">
                <a:cs typeface="B Yekan" panose="00000400000000000000" pitchFamily="2" charset="-78"/>
              </a:rPr>
            </a:br>
            <a:r>
              <a:rPr lang="fa-IR" sz="1600" dirty="0" smtClean="0">
                <a:cs typeface="B Yekan" panose="00000400000000000000" pitchFamily="2" charset="-78"/>
              </a:rPr>
              <a:t>با </a:t>
            </a:r>
            <a:r>
              <a:rPr lang="fa-IR" sz="1600" dirty="0">
                <a:cs typeface="B Yekan" panose="00000400000000000000" pitchFamily="2" charset="-78"/>
              </a:rPr>
              <a:t>توجه به یافته‌های فوق الذکر، پیشنهاد می‌شود سازمان بهزیستی استان زنجان موارد زیر را در اولویت خود قرار دهد:</a:t>
            </a:r>
            <a:r>
              <a:rPr lang="en-US" sz="1600" dirty="0">
                <a:cs typeface="B Yekan" panose="00000400000000000000" pitchFamily="2" charset="-78"/>
              </a:rPr>
              <a:t/>
            </a:r>
            <a:br>
              <a:rPr lang="en-US" sz="1600" dirty="0">
                <a:cs typeface="B Yekan" panose="00000400000000000000" pitchFamily="2" charset="-78"/>
              </a:rPr>
            </a:br>
            <a:endParaRPr lang="en-ZA" sz="1600" dirty="0">
              <a:cs typeface="B Yekan" panose="00000400000000000000" pitchFamily="2" charset="-78"/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90286" y="2459504"/>
            <a:ext cx="11582400" cy="4144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معرفی سازمان بهزیستی از طریق صدا و سیما و شبکه‌های اجتماعی به عنوان سودمندترین روش اطلاع‌رسانی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معرفی انواع خدمات سازمان بهزیستی به مردم از جمله خدمات تلفن اورژانس، خدمات مشاوره تلفنی بهزیستی، خدمات مشاوره حضوری، خدمات بهزیستی در زمینه اعتیاد و اطلاع‌رسانی در مورد خانه‌های امن.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ترغیب مردم شهرهای ماهنشان و دندی به استفاده از مشاوره ژنتیک پیش از ازدواج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افزایش و جلب اعتماد مردم به سازمان بهزیستی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پیشگیری از آسیب‌هایی چون فقر، بیکاری و بی پولی، اعتیاد به الکل و مواد مخدر، یأس و ناامیدی، طلاق، مصرف خودسرانه دارو و  قانون شکنی و رفتار خلاف قانون.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پیشگیری از یأس، ناامیدی و افسردگی در شهرهای هیدج، فیدار، سهرورد، سجاس، خرمدره و دندی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پیشگیری از شیوع آسیب عدم رفت و آمد بين خانواده‌ها در شهر خرمدره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پیشگیری از شیوع انواع آسیب‌های اجتماعی در شهرهای خرمدره، سلطانیه، دندی و ماهنشان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حل مسائل اجتماعی با حضور اعضای خانواده 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500" dirty="0">
                <a:solidFill>
                  <a:schemeClr val="tx2">
                    <a:lumMod val="75000"/>
                  </a:schemeClr>
                </a:solidFill>
                <a:cs typeface="B Yekan" panose="00000400000000000000" pitchFamily="2" charset="-78"/>
              </a:rPr>
              <a:t>ارائه خدمات توسط سازمان بهزیستی به صورت کمک مالی، درمان، بازتوانی و توانبحشی، نگهداری از  افراد خاص وآسیب دیده  و كمك برای تأمین مسكن.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95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525" y="1780419"/>
            <a:ext cx="9652745" cy="3633410"/>
          </a:xfrm>
        </p:spPr>
        <p:txBody>
          <a:bodyPr/>
          <a:lstStyle/>
          <a:p>
            <a:pPr algn="ctr" rtl="1"/>
            <a:r>
              <a:rPr lang="fa-IR" sz="2800" dirty="0" smtClean="0">
                <a:cs typeface="B Yekan" panose="00000400000000000000" pitchFamily="2" charset="-78"/>
              </a:rPr>
              <a:t>با تشکر از همکاران واحد روابط عمومی سازمان بهزیستی استان زنجان</a:t>
            </a:r>
            <a:br>
              <a:rPr lang="fa-IR" sz="2800" dirty="0" smtClean="0">
                <a:cs typeface="B Yekan" panose="00000400000000000000" pitchFamily="2" charset="-78"/>
              </a:rPr>
            </a:br>
            <a:r>
              <a:rPr lang="fa-IR" sz="3000" dirty="0" smtClean="0">
                <a:cs typeface="B Yekan" panose="00000400000000000000" pitchFamily="2" charset="-78"/>
              </a:rPr>
              <a:t>و شما حاضرین گرامی </a:t>
            </a:r>
            <a:br>
              <a:rPr lang="fa-IR" sz="3000" dirty="0" smtClean="0">
                <a:cs typeface="B Yekan" panose="00000400000000000000" pitchFamily="2" charset="-78"/>
              </a:rPr>
            </a:br>
            <a:r>
              <a:rPr lang="fa-IR" sz="2500" dirty="0">
                <a:cs typeface="B Yekan" panose="00000400000000000000" pitchFamily="2" charset="-78"/>
              </a:rPr>
              <a:t/>
            </a:r>
            <a:br>
              <a:rPr lang="fa-IR" sz="2500" dirty="0">
                <a:cs typeface="B Yekan" panose="00000400000000000000" pitchFamily="2" charset="-78"/>
              </a:rPr>
            </a:br>
            <a:r>
              <a:rPr lang="fa-IR" sz="2500" dirty="0" smtClean="0">
                <a:cs typeface="B Yekan" panose="00000400000000000000" pitchFamily="2" charset="-78"/>
              </a:rPr>
              <a:t/>
            </a:r>
            <a:br>
              <a:rPr lang="fa-IR" sz="2500" dirty="0" smtClean="0">
                <a:cs typeface="B Yekan" panose="00000400000000000000" pitchFamily="2" charset="-78"/>
              </a:rPr>
            </a:br>
            <a:r>
              <a:rPr lang="fa-IR" sz="25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مرکز افکار سنجی داشجویان ایران (ایسپا)</a:t>
            </a:r>
            <a:br>
              <a:rPr lang="fa-IR" sz="25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25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جهاد دانشگاهی زنجان</a:t>
            </a:r>
            <a:br>
              <a:rPr lang="fa-IR" sz="25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25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تابستان و پاییز </a:t>
            </a:r>
            <a:r>
              <a:rPr lang="fa-IR" sz="1800" dirty="0" smtClean="0">
                <a:solidFill>
                  <a:schemeClr val="tx1"/>
                </a:solidFill>
                <a:latin typeface="IranNastaliq" panose="02020505000000020003" pitchFamily="18" charset="0"/>
                <a:cs typeface="B Yagut" panose="00000400000000000000" pitchFamily="2" charset="-78"/>
              </a:rPr>
              <a:t>1397</a:t>
            </a:r>
            <a:endParaRPr lang="en-US" sz="1800" dirty="0">
              <a:solidFill>
                <a:schemeClr val="tx1"/>
              </a:solidFill>
              <a:latin typeface="IranNastaliq" panose="02020505000000020003" pitchFamily="18" charset="0"/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0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06573"/>
              </p:ext>
            </p:extLst>
          </p:nvPr>
        </p:nvGraphicFramePr>
        <p:xfrm>
          <a:off x="5422900" y="1281431"/>
          <a:ext cx="5709445" cy="217297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602179">
                  <a:extLst>
                    <a:ext uri="{9D8B030D-6E8A-4147-A177-3AD203B41FA5}">
                      <a16:colId xmlns:a16="http://schemas.microsoft.com/office/drawing/2014/main" val="4189391127"/>
                    </a:ext>
                  </a:extLst>
                </a:gridCol>
                <a:gridCol w="1494649">
                  <a:extLst>
                    <a:ext uri="{9D8B030D-6E8A-4147-A177-3AD203B41FA5}">
                      <a16:colId xmlns:a16="http://schemas.microsoft.com/office/drawing/2014/main" val="4054139440"/>
                    </a:ext>
                  </a:extLst>
                </a:gridCol>
                <a:gridCol w="1612617">
                  <a:extLst>
                    <a:ext uri="{9D8B030D-6E8A-4147-A177-3AD203B41FA5}">
                      <a16:colId xmlns:a16="http://schemas.microsoft.com/office/drawing/2014/main" val="3939479280"/>
                    </a:ext>
                  </a:extLst>
                </a:gridCol>
              </a:tblGrid>
              <a:tr h="531925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effectLst/>
                          <a:cs typeface="B Yekan" panose="00000400000000000000" pitchFamily="2" charset="-78"/>
                        </a:rPr>
                        <a:t>سن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2120"/>
                  </a:ext>
                </a:extLst>
              </a:tr>
              <a:tr h="28011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effectLst/>
                          <a:cs typeface="B Yekan" panose="00000400000000000000" pitchFamily="2" charset="-78"/>
                        </a:rPr>
                        <a:t>29-15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668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effectLst/>
                          <a:cs typeface="B Yekan" panose="00000400000000000000" pitchFamily="2" charset="-78"/>
                        </a:rPr>
                        <a:t>33.7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66329"/>
                  </a:ext>
                </a:extLst>
              </a:tr>
              <a:tr h="28011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effectLst/>
                          <a:cs typeface="B Yekan" panose="00000400000000000000" pitchFamily="2" charset="-78"/>
                        </a:rPr>
                        <a:t>49-30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818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41.3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12034"/>
                  </a:ext>
                </a:extLst>
              </a:tr>
              <a:tr h="28011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50 سال و بیشتر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496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25.0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27435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59083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>
                          <a:effectLst/>
                          <a:cs typeface="B Yekan" panose="00000400000000000000" pitchFamily="2" charset="-78"/>
                        </a:rPr>
                        <a:t>میانگین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b="0" dirty="0">
                          <a:effectLst/>
                          <a:cs typeface="B Yekan" panose="00000400000000000000" pitchFamily="2" charset="-78"/>
                        </a:rPr>
                        <a:t>38.7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17747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Yekan" panose="00000400000000000000" pitchFamily="2" charset="-78"/>
                        </a:rPr>
                        <a:t>میانه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Yekan" panose="00000400000000000000" pitchFamily="2" charset="-78"/>
                        </a:rPr>
                        <a:t>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63228"/>
                  </a:ext>
                </a:extLst>
              </a:tr>
            </a:tbl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سیمای پاسخگویان</a:t>
            </a:r>
          </a:p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(سن)</a:t>
            </a:r>
            <a:endParaRPr lang="en-ZA" sz="2500" dirty="0">
              <a:cs typeface="B Yekan" panose="00000400000000000000" pitchFamily="2" charset="-78"/>
            </a:endParaRPr>
          </a:p>
        </p:txBody>
      </p:sp>
      <p:pic>
        <p:nvPicPr>
          <p:cNvPr id="4097" name="Chart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84" y="3613150"/>
            <a:ext cx="47148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47457"/>
              </p:ext>
            </p:extLst>
          </p:nvPr>
        </p:nvGraphicFramePr>
        <p:xfrm>
          <a:off x="5697139" y="1332227"/>
          <a:ext cx="5435204" cy="217297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552634">
                  <a:extLst>
                    <a:ext uri="{9D8B030D-6E8A-4147-A177-3AD203B41FA5}">
                      <a16:colId xmlns:a16="http://schemas.microsoft.com/office/drawing/2014/main" val="4054139440"/>
                    </a:ext>
                  </a:extLst>
                </a:gridCol>
                <a:gridCol w="1135085">
                  <a:extLst>
                    <a:ext uri="{9D8B030D-6E8A-4147-A177-3AD203B41FA5}">
                      <a16:colId xmlns:a16="http://schemas.microsoft.com/office/drawing/2014/main" val="2861355072"/>
                    </a:ext>
                  </a:extLst>
                </a:gridCol>
                <a:gridCol w="1747485">
                  <a:extLst>
                    <a:ext uri="{9D8B030D-6E8A-4147-A177-3AD203B41FA5}">
                      <a16:colId xmlns:a16="http://schemas.microsoft.com/office/drawing/2014/main" val="3939479280"/>
                    </a:ext>
                  </a:extLst>
                </a:gridCol>
              </a:tblGrid>
              <a:tr h="531925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تحصیلات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2120"/>
                  </a:ext>
                </a:extLst>
              </a:tr>
              <a:tr h="28011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زیر دیپلم (پایین)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821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41.4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66329"/>
                  </a:ext>
                </a:extLst>
              </a:tr>
              <a:tr h="28011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دیپلم (متوسط)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670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33.8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12034"/>
                  </a:ext>
                </a:extLst>
              </a:tr>
              <a:tr h="28011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کاردانی و بالاتر (بالا)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471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23.8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27435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بی‌پاسخ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1.0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59083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کل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1982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100.0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17747"/>
                  </a:ext>
                </a:extLst>
              </a:tr>
              <a:tr h="26690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37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34151" marR="134151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63228"/>
                  </a:ext>
                </a:extLst>
              </a:tr>
            </a:tbl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سیمای پاسخگویان</a:t>
            </a:r>
          </a:p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(تحصیلات)</a:t>
            </a:r>
            <a:endParaRPr lang="en-ZA" sz="2500" dirty="0">
              <a:cs typeface="B Yekan" panose="00000400000000000000" pitchFamily="2" charset="-78"/>
            </a:endParaRPr>
          </a:p>
        </p:txBody>
      </p:sp>
      <p:pic>
        <p:nvPicPr>
          <p:cNvPr id="5122" name="Char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39" y="3709988"/>
            <a:ext cx="5160962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 txBox="1">
            <a:spLocks/>
          </p:cNvSpPr>
          <p:nvPr/>
        </p:nvSpPr>
        <p:spPr bwMode="gray">
          <a:xfrm>
            <a:off x="850156" y="2248988"/>
            <a:ext cx="3438881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سیمای پاسخگویان</a:t>
            </a:r>
          </a:p>
          <a:p>
            <a:pPr algn="ctr"/>
            <a:r>
              <a:rPr lang="fa-IR" sz="2800" dirty="0" smtClean="0">
                <a:cs typeface="B Yekan" panose="00000400000000000000" pitchFamily="2" charset="-78"/>
              </a:rPr>
              <a:t>(وضعیت تاهل)</a:t>
            </a:r>
            <a:endParaRPr lang="en-ZA" sz="2500" dirty="0">
              <a:cs typeface="B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10196"/>
              </p:ext>
            </p:extLst>
          </p:nvPr>
        </p:nvGraphicFramePr>
        <p:xfrm>
          <a:off x="5490683" y="1353185"/>
          <a:ext cx="5573873" cy="216494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833402">
                  <a:extLst>
                    <a:ext uri="{9D8B030D-6E8A-4147-A177-3AD203B41FA5}">
                      <a16:colId xmlns:a16="http://schemas.microsoft.com/office/drawing/2014/main" val="2930054107"/>
                    </a:ext>
                  </a:extLst>
                </a:gridCol>
                <a:gridCol w="1318214">
                  <a:extLst>
                    <a:ext uri="{9D8B030D-6E8A-4147-A177-3AD203B41FA5}">
                      <a16:colId xmlns:a16="http://schemas.microsoft.com/office/drawing/2014/main" val="2851003544"/>
                    </a:ext>
                  </a:extLst>
                </a:gridCol>
                <a:gridCol w="1422257">
                  <a:extLst>
                    <a:ext uri="{9D8B030D-6E8A-4147-A177-3AD203B41FA5}">
                      <a16:colId xmlns:a16="http://schemas.microsoft.com/office/drawing/2014/main" val="1905213213"/>
                    </a:ext>
                  </a:extLst>
                </a:gridCol>
              </a:tblGrid>
              <a:tr h="586883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وضعیت تأهل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فراوانی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درصد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28690"/>
                  </a:ext>
                </a:extLst>
              </a:tr>
              <a:tr h="30000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متاهل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1374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69.3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54006"/>
                  </a:ext>
                </a:extLst>
              </a:tr>
              <a:tr h="30000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مجرد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465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23.5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7199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بدون همسر ( طلاق یا فوت همسر)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128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6.5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0147"/>
                  </a:ext>
                </a:extLst>
              </a:tr>
              <a:tr h="285865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بي پاسخ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15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0.7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98064"/>
                  </a:ext>
                </a:extLst>
              </a:tr>
              <a:tr h="285865"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کل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1982</a:t>
                      </a:r>
                      <a:endParaRPr lang="en-US" sz="15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500" b="0" dirty="0">
                          <a:solidFill>
                            <a:schemeClr val="bg1"/>
                          </a:solidFill>
                          <a:effectLst/>
                          <a:cs typeface="B Yekan" panose="00000400000000000000" pitchFamily="2" charset="-78"/>
                        </a:rPr>
                        <a:t>100.0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109094" marR="109094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67132"/>
                  </a:ext>
                </a:extLst>
              </a:tr>
            </a:tbl>
          </a:graphicData>
        </a:graphic>
      </p:graphicFrame>
      <p:pic>
        <p:nvPicPr>
          <p:cNvPr id="6145" name="Char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63" y="3762375"/>
            <a:ext cx="491331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ing of the Year Procedures SB - v5" id="{BBA9F524-CEEF-4AF7-823C-DBB4776159E8}" vid="{9EF92A8C-FDB2-41FE-AADD-EBCA8037B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1C8E2-513F-4C9C-99C7-9AE0E7429B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4427</Words>
  <Application>Microsoft Office PowerPoint</Application>
  <PresentationFormat>Widescreen</PresentationFormat>
  <Paragraphs>2253</Paragraphs>
  <Slides>68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B Mitra</vt:lpstr>
      <vt:lpstr>B Yagut</vt:lpstr>
      <vt:lpstr>B Yekan</vt:lpstr>
      <vt:lpstr>Calibri</vt:lpstr>
      <vt:lpstr>Century Gothic</vt:lpstr>
      <vt:lpstr>IranNastaliq</vt:lpstr>
      <vt:lpstr>Tahoma</vt:lpstr>
      <vt:lpstr>Times New Roman</vt:lpstr>
      <vt:lpstr>Wingdings 3</vt:lpstr>
      <vt:lpstr>Ion Boardroom</vt:lpstr>
      <vt:lpstr>Packager Shell Object</vt:lpstr>
      <vt:lpstr>طرح سنجش میزان شناخت و رضایت مندی مخاطبان ا ز نحوه ارائه خدمات اداره کل بهزیستی استان زنجان</vt:lpstr>
      <vt:lpstr>PowerPoint Presentation</vt:lpstr>
      <vt:lpstr>اهداف پژوهش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پیشنهادات   با توجه به یافته‌های فوق الذکر، پیشنهاد می‌شود سازمان بهزیستی استان زنجان موارد زیر را در اولویت خود قرار دهد: </vt:lpstr>
      <vt:lpstr>با تشکر از همکاران واحد روابط عمومی سازمان بهزیستی استان زنجان و شما حاضرین گرامی    مرکز افکار سنجی داشجویان ایران (ایسپا) جهاد دانشگاهی زنجان تابستان و پاییز 1397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2018-12-16T06:14:10Z</dcterms:created>
  <dcterms:modified xsi:type="dcterms:W3CDTF">2019-01-22T06:23:38Z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