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338" r:id="rId3"/>
    <p:sldId id="261" r:id="rId4"/>
    <p:sldId id="258" r:id="rId5"/>
    <p:sldId id="257" r:id="rId6"/>
    <p:sldId id="337" r:id="rId7"/>
    <p:sldId id="295" r:id="rId8"/>
    <p:sldId id="296" r:id="rId9"/>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Lst>
  <p:sldSz cx="9144000" cy="6858000" type="screen4x3"/>
  <p:notesSz cx="6858000" cy="9144000"/>
  <p:embeddedFontLst>
    <p:embeddedFont>
      <p:font typeface="B Nazanin" panose="00000400000000000000" pitchFamily="2" charset="-78"/>
      <p:regular r:id="rId41"/>
      <p:bold r:id="rId42"/>
    </p:embeddedFont>
    <p:embeddedFont>
      <p:font typeface="B Titr" panose="00000700000000000000" pitchFamily="2" charset="-78"/>
      <p:bold r:id="rId43"/>
    </p:embeddedFont>
    <p:embeddedFont>
      <p:font typeface="Impact" panose="020B0806030902050204" charset="0"/>
      <p:regular r:id="rId44"/>
    </p:embeddedFont>
    <p:embeddedFont>
      <p:font typeface="Calibri" panose="020F050202020403020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00"/>
    <a:srgbClr val="66FF33"/>
    <a:srgbClr val="AC0000"/>
    <a:srgbClr val="800000"/>
    <a:srgbClr val="000099"/>
    <a:srgbClr val="020230"/>
    <a:srgbClr val="3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6" autoAdjust="0"/>
    <p:restoredTop sz="94820" autoAdjust="0"/>
  </p:normalViewPr>
  <p:slideViewPr>
    <p:cSldViewPr showGuides="1">
      <p:cViewPr varScale="1">
        <p:scale>
          <a:sx n="73" d="100"/>
          <a:sy n="73" d="100"/>
        </p:scale>
        <p:origin x="1302" y="78"/>
      </p:cViewPr>
      <p:guideLst>
        <p:guide orient="horz" pos="2160"/>
        <p:guide pos="2880"/>
      </p:guideLst>
    </p:cSldViewPr>
  </p:slideViewPr>
  <p:outlineViewPr>
    <p:cViewPr>
      <p:scale>
        <a:sx n="33" d="100"/>
        <a:sy n="33" d="100"/>
      </p:scale>
      <p:origin x="0" y="231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font" Target="fonts/font8.fntdata"/><Relationship Id="rId47" Type="http://schemas.openxmlformats.org/officeDocument/2006/relationships/font" Target="fonts/font7.fntdata"/><Relationship Id="rId46" Type="http://schemas.openxmlformats.org/officeDocument/2006/relationships/font" Target="fonts/font6.fntdata"/><Relationship Id="rId45" Type="http://schemas.openxmlformats.org/officeDocument/2006/relationships/font" Target="fonts/font5.fntdata"/><Relationship Id="rId44" Type="http://schemas.openxmlformats.org/officeDocument/2006/relationships/font" Target="fonts/font4.fntdata"/><Relationship Id="rId43" Type="http://schemas.openxmlformats.org/officeDocument/2006/relationships/font" Target="fonts/font3.fntdata"/><Relationship Id="rId42" Type="http://schemas.openxmlformats.org/officeDocument/2006/relationships/font" Target="fonts/font2.fntdata"/><Relationship Id="rId41" Type="http://schemas.openxmlformats.org/officeDocument/2006/relationships/font" Target="fonts/font1.fntdata"/><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5138E9-FF46-4300-9731-270ABE8AAF4B}"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093D83-6D2D-49E1-9430-E420121BD09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093D83-6D2D-49E1-9430-E420121BD09A}"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093D83-6D2D-49E1-9430-E420121BD09A}"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1FAA58-234F-4946-90BB-C9EA80B466AC}" type="datetime1">
              <a:rPr lang="en-US" smtClean="0"/>
            </a:fld>
            <a:endParaRPr lang="en-US"/>
          </a:p>
        </p:txBody>
      </p:sp>
      <p:sp>
        <p:nvSpPr>
          <p:cNvPr id="5" name="Footer Placeholder 4"/>
          <p:cNvSpPr>
            <a:spLocks noGrp="1"/>
          </p:cNvSpPr>
          <p:nvPr>
            <p:ph type="ftr" sz="quarter" idx="11"/>
          </p:nvPr>
        </p:nvSpPr>
        <p:spPr/>
        <p:txBody>
          <a:bodyPr/>
          <a:lstStyle/>
          <a:p>
            <a:r>
              <a:rPr lang="en-US" smtClean="0"/>
              <a:t>صیانت از حقوق شهروندی در نظام اداری</a:t>
            </a:r>
            <a:endParaRPr lang="en-US"/>
          </a:p>
        </p:txBody>
      </p:sp>
      <p:sp>
        <p:nvSpPr>
          <p:cNvPr id="6" name="Slide Number Placeholder 5"/>
          <p:cNvSpPr>
            <a:spLocks noGrp="1"/>
          </p:cNvSpPr>
          <p:nvPr>
            <p:ph type="sldNum" sz="quarter" idx="12"/>
          </p:nvPr>
        </p:nvSpPr>
        <p:spPr/>
        <p:txBody>
          <a:bodyPr/>
          <a:lstStyle/>
          <a:p>
            <a:fld id="{36633FBD-E5C5-4706-B188-57FBEE228433}" type="slidenum">
              <a:rPr lang="en-US" smtClean="0"/>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AF1022A-A7A9-4AE8-94F2-2BEF8054C9DE}" type="datetime1">
              <a:rPr lang="en-US" smtClean="0"/>
            </a:fld>
            <a:endParaRPr lang="en-US"/>
          </a:p>
        </p:txBody>
      </p:sp>
      <p:sp>
        <p:nvSpPr>
          <p:cNvPr id="5" name="Footer Placeholder 4"/>
          <p:cNvSpPr>
            <a:spLocks noGrp="1"/>
          </p:cNvSpPr>
          <p:nvPr>
            <p:ph type="ftr" sz="quarter" idx="11"/>
          </p:nvPr>
        </p:nvSpPr>
        <p:spPr/>
        <p:txBody>
          <a:bodyPr/>
          <a:lstStyle/>
          <a:p>
            <a:r>
              <a:rPr lang="en-US" smtClean="0"/>
              <a:t>صیانت از حقوق شهروندی در نظام اداری</a:t>
            </a:r>
            <a:endParaRPr lang="en-US"/>
          </a:p>
        </p:txBody>
      </p:sp>
      <p:sp>
        <p:nvSpPr>
          <p:cNvPr id="6" name="Slide Number Placeholder 5"/>
          <p:cNvSpPr>
            <a:spLocks noGrp="1"/>
          </p:cNvSpPr>
          <p:nvPr>
            <p:ph type="sldNum" sz="quarter" idx="12"/>
          </p:nvPr>
        </p:nvSpPr>
        <p:spPr/>
        <p:txBody>
          <a:bodyPr/>
          <a:lstStyle/>
          <a:p>
            <a:fld id="{36633FBD-E5C5-4706-B188-57FBEE228433}" type="slidenum">
              <a:rPr lang="en-US" smtClean="0"/>
            </a:fld>
            <a:endParaRPr 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F550D25-E0E5-497E-A126-2E5707DCCF1B}" type="datetime1">
              <a:rPr lang="en-US" smtClean="0"/>
            </a:fld>
            <a:endParaRPr lang="en-US"/>
          </a:p>
        </p:txBody>
      </p:sp>
      <p:sp>
        <p:nvSpPr>
          <p:cNvPr id="5" name="Footer Placeholder 4"/>
          <p:cNvSpPr>
            <a:spLocks noGrp="1"/>
          </p:cNvSpPr>
          <p:nvPr>
            <p:ph type="ftr" sz="quarter" idx="11"/>
          </p:nvPr>
        </p:nvSpPr>
        <p:spPr/>
        <p:txBody>
          <a:bodyPr/>
          <a:lstStyle/>
          <a:p>
            <a:r>
              <a:rPr lang="en-US" smtClean="0"/>
              <a:t>صیانت از حقوق شهروندی در نظام اداری</a:t>
            </a:r>
            <a:endParaRPr lang="en-US"/>
          </a:p>
        </p:txBody>
      </p:sp>
      <p:sp>
        <p:nvSpPr>
          <p:cNvPr id="6" name="Slide Number Placeholder 5"/>
          <p:cNvSpPr>
            <a:spLocks noGrp="1"/>
          </p:cNvSpPr>
          <p:nvPr>
            <p:ph type="sldNum" sz="quarter" idx="12"/>
          </p:nvPr>
        </p:nvSpPr>
        <p:spPr/>
        <p:txBody>
          <a:bodyPr/>
          <a:lstStyle/>
          <a:p>
            <a:fld id="{36633FBD-E5C5-4706-B188-57FBEE228433}" type="slidenum">
              <a:rPr lang="en-US" smtClean="0"/>
            </a:fld>
            <a:endParaRPr lang="en-US"/>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71C3993-EEE3-4EB7-BDC0-624E3F9332F0}" type="datetime1">
              <a:rPr lang="en-US" smtClean="0"/>
            </a:fld>
            <a:endParaRPr lang="en-US"/>
          </a:p>
        </p:txBody>
      </p:sp>
      <p:sp>
        <p:nvSpPr>
          <p:cNvPr id="5" name="Footer Placeholder 4"/>
          <p:cNvSpPr>
            <a:spLocks noGrp="1"/>
          </p:cNvSpPr>
          <p:nvPr>
            <p:ph type="ftr" sz="quarter" idx="11"/>
          </p:nvPr>
        </p:nvSpPr>
        <p:spPr/>
        <p:txBody>
          <a:bodyPr/>
          <a:lstStyle/>
          <a:p>
            <a:r>
              <a:rPr lang="en-US" smtClean="0"/>
              <a:t>صیانت از حقوق شهروندی در نظام اداری</a:t>
            </a:r>
            <a:endParaRPr lang="en-US"/>
          </a:p>
        </p:txBody>
      </p:sp>
      <p:sp>
        <p:nvSpPr>
          <p:cNvPr id="6" name="Slide Number Placeholder 5"/>
          <p:cNvSpPr>
            <a:spLocks noGrp="1"/>
          </p:cNvSpPr>
          <p:nvPr>
            <p:ph type="sldNum" sz="quarter" idx="12"/>
          </p:nvPr>
        </p:nvSpPr>
        <p:spPr/>
        <p:txBody>
          <a:bodyPr/>
          <a:lstStyle/>
          <a:p>
            <a:fld id="{36633FBD-E5C5-4706-B188-57FBEE228433}" type="slidenum">
              <a:rPr lang="en-US" smtClean="0"/>
            </a:fld>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2E1F6182-F9F2-48E9-B1C1-E03CC002A291}" type="datetime1">
              <a:rPr lang="en-US" smtClean="0"/>
            </a:fld>
            <a:endParaRPr lang="en-US"/>
          </a:p>
        </p:txBody>
      </p:sp>
      <p:sp>
        <p:nvSpPr>
          <p:cNvPr id="5" name="Footer Placeholder 4"/>
          <p:cNvSpPr>
            <a:spLocks noGrp="1"/>
          </p:cNvSpPr>
          <p:nvPr>
            <p:ph type="ftr" sz="quarter" idx="11"/>
          </p:nvPr>
        </p:nvSpPr>
        <p:spPr/>
        <p:txBody>
          <a:bodyPr/>
          <a:lstStyle/>
          <a:p>
            <a:r>
              <a:rPr lang="en-US" smtClean="0"/>
              <a:t>صیانت از حقوق شهروندی در نظام اداری</a:t>
            </a:r>
            <a:endParaRPr lang="en-US"/>
          </a:p>
        </p:txBody>
      </p:sp>
      <p:sp>
        <p:nvSpPr>
          <p:cNvPr id="6" name="Slide Number Placeholder 5"/>
          <p:cNvSpPr>
            <a:spLocks noGrp="1"/>
          </p:cNvSpPr>
          <p:nvPr>
            <p:ph type="sldNum" sz="quarter" idx="12"/>
          </p:nvPr>
        </p:nvSpPr>
        <p:spPr/>
        <p:txBody>
          <a:bodyPr/>
          <a:lstStyle/>
          <a:p>
            <a:fld id="{36633FBD-E5C5-4706-B188-57FBEE228433}" type="slidenum">
              <a:rPr lang="en-US" smtClean="0"/>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5F5B3102-9FC9-4792-AD98-7746C66AC706}" type="datetime1">
              <a:rPr lang="en-US" smtClean="0"/>
            </a:fld>
            <a:endParaRPr lang="en-US"/>
          </a:p>
        </p:txBody>
      </p:sp>
      <p:sp>
        <p:nvSpPr>
          <p:cNvPr id="6" name="Footer Placeholder 5"/>
          <p:cNvSpPr>
            <a:spLocks noGrp="1"/>
          </p:cNvSpPr>
          <p:nvPr>
            <p:ph type="ftr" sz="quarter" idx="11"/>
          </p:nvPr>
        </p:nvSpPr>
        <p:spPr/>
        <p:txBody>
          <a:bodyPr/>
          <a:lstStyle/>
          <a:p>
            <a:r>
              <a:rPr lang="en-US" smtClean="0"/>
              <a:t>صیانت از حقوق شهروندی در نظام اداری</a:t>
            </a:r>
            <a:endParaRPr lang="en-US"/>
          </a:p>
        </p:txBody>
      </p:sp>
      <p:sp>
        <p:nvSpPr>
          <p:cNvPr id="7" name="Slide Number Placeholder 6"/>
          <p:cNvSpPr>
            <a:spLocks noGrp="1"/>
          </p:cNvSpPr>
          <p:nvPr>
            <p:ph type="sldNum" sz="quarter" idx="12"/>
          </p:nvPr>
        </p:nvSpPr>
        <p:spPr/>
        <p:txBody>
          <a:bodyPr/>
          <a:lstStyle/>
          <a:p>
            <a:fld id="{36633FBD-E5C5-4706-B188-57FBEE228433}" type="slidenum">
              <a:rPr lang="en-US" smtClean="0"/>
            </a:fld>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5F3B5217-0B00-42AC-B626-74172F4039F1}" type="datetime1">
              <a:rPr lang="en-US" smtClean="0"/>
            </a:fld>
            <a:endParaRPr lang="en-US"/>
          </a:p>
        </p:txBody>
      </p:sp>
      <p:sp>
        <p:nvSpPr>
          <p:cNvPr id="8" name="Footer Placeholder 7"/>
          <p:cNvSpPr>
            <a:spLocks noGrp="1"/>
          </p:cNvSpPr>
          <p:nvPr>
            <p:ph type="ftr" sz="quarter" idx="11"/>
          </p:nvPr>
        </p:nvSpPr>
        <p:spPr/>
        <p:txBody>
          <a:bodyPr/>
          <a:lstStyle/>
          <a:p>
            <a:r>
              <a:rPr lang="en-US" smtClean="0"/>
              <a:t>صیانت از حقوق شهروندی در نظام اداری</a:t>
            </a:r>
            <a:endParaRPr lang="en-US"/>
          </a:p>
        </p:txBody>
      </p:sp>
      <p:sp>
        <p:nvSpPr>
          <p:cNvPr id="9" name="Slide Number Placeholder 8"/>
          <p:cNvSpPr>
            <a:spLocks noGrp="1"/>
          </p:cNvSpPr>
          <p:nvPr>
            <p:ph type="sldNum" sz="quarter" idx="12"/>
          </p:nvPr>
        </p:nvSpPr>
        <p:spPr/>
        <p:txBody>
          <a:bodyPr/>
          <a:lstStyle/>
          <a:p>
            <a:fld id="{36633FBD-E5C5-4706-B188-57FBEE228433}" type="slidenum">
              <a:rPr lang="en-US" smtClean="0"/>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E516F3-DA88-41A7-9E85-81FA717440E7}" type="datetime1">
              <a:rPr lang="en-US" smtClean="0"/>
            </a:fld>
            <a:endParaRPr lang="en-US"/>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p:txBody>
          <a:bodyPr/>
          <a:lstStyle/>
          <a:p>
            <a:fld id="{36633FBD-E5C5-4706-B188-57FBEE228433}" type="slidenum">
              <a:rPr lang="en-US" smtClean="0"/>
            </a:fld>
            <a:endParaRPr 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76EAA-BBCA-4E77-B9CF-C676856E474A}" type="datetime1">
              <a:rPr lang="en-US" smtClean="0"/>
            </a:fld>
            <a:endParaRPr lang="en-US"/>
          </a:p>
        </p:txBody>
      </p:sp>
      <p:sp>
        <p:nvSpPr>
          <p:cNvPr id="3" name="Footer Placeholder 2"/>
          <p:cNvSpPr>
            <a:spLocks noGrp="1"/>
          </p:cNvSpPr>
          <p:nvPr>
            <p:ph type="ftr" sz="quarter" idx="11"/>
          </p:nvPr>
        </p:nvSpPr>
        <p:spPr/>
        <p:txBody>
          <a:bodyPr/>
          <a:lstStyle/>
          <a:p>
            <a:r>
              <a:rPr lang="en-US" smtClean="0"/>
              <a:t>صیانت از حقوق شهروندی در نظام اداری</a:t>
            </a:r>
            <a:endParaRPr lang="en-US"/>
          </a:p>
        </p:txBody>
      </p:sp>
      <p:sp>
        <p:nvSpPr>
          <p:cNvPr id="4" name="Slide Number Placeholder 3"/>
          <p:cNvSpPr>
            <a:spLocks noGrp="1"/>
          </p:cNvSpPr>
          <p:nvPr>
            <p:ph type="sldNum" sz="quarter" idx="12"/>
          </p:nvPr>
        </p:nvSpPr>
        <p:spPr/>
        <p:txBody>
          <a:bodyPr/>
          <a:lstStyle/>
          <a:p>
            <a:fld id="{36633FBD-E5C5-4706-B188-57FBEE228433}" type="slidenum">
              <a:rPr lang="en-US" smtClean="0"/>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314F505-4D7C-4A5A-BA50-EDA53378BB8C}" type="datetime1">
              <a:rPr lang="en-US" smtClean="0"/>
            </a:fld>
            <a:endParaRPr lang="en-US"/>
          </a:p>
        </p:txBody>
      </p:sp>
      <p:sp>
        <p:nvSpPr>
          <p:cNvPr id="6" name="Footer Placeholder 5"/>
          <p:cNvSpPr>
            <a:spLocks noGrp="1"/>
          </p:cNvSpPr>
          <p:nvPr>
            <p:ph type="ftr" sz="quarter" idx="11"/>
          </p:nvPr>
        </p:nvSpPr>
        <p:spPr/>
        <p:txBody>
          <a:bodyPr/>
          <a:lstStyle/>
          <a:p>
            <a:r>
              <a:rPr lang="en-US" smtClean="0"/>
              <a:t>صیانت از حقوق شهروندی در نظام اداری</a:t>
            </a:r>
            <a:endParaRPr lang="en-US"/>
          </a:p>
        </p:txBody>
      </p:sp>
      <p:sp>
        <p:nvSpPr>
          <p:cNvPr id="7" name="Slide Number Placeholder 6"/>
          <p:cNvSpPr>
            <a:spLocks noGrp="1"/>
          </p:cNvSpPr>
          <p:nvPr>
            <p:ph type="sldNum" sz="quarter" idx="12"/>
          </p:nvPr>
        </p:nvSpPr>
        <p:spPr/>
        <p:txBody>
          <a:bodyPr/>
          <a:lstStyle/>
          <a:p>
            <a:fld id="{36633FBD-E5C5-4706-B188-57FBEE228433}" type="slidenum">
              <a:rPr lang="en-US" smtClean="0"/>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E85A0A7-D6A9-4CE6-8AB0-B31C6F42CA33}" type="datetime1">
              <a:rPr lang="en-US" smtClean="0"/>
            </a:fld>
            <a:endParaRPr lang="en-US"/>
          </a:p>
        </p:txBody>
      </p:sp>
      <p:sp>
        <p:nvSpPr>
          <p:cNvPr id="6" name="Footer Placeholder 5"/>
          <p:cNvSpPr>
            <a:spLocks noGrp="1"/>
          </p:cNvSpPr>
          <p:nvPr>
            <p:ph type="ftr" sz="quarter" idx="11"/>
          </p:nvPr>
        </p:nvSpPr>
        <p:spPr/>
        <p:txBody>
          <a:bodyPr/>
          <a:lstStyle/>
          <a:p>
            <a:r>
              <a:rPr lang="en-US" smtClean="0"/>
              <a:t>صیانت از حقوق شهروندی در نظام اداری</a:t>
            </a:r>
            <a:endParaRPr lang="en-US"/>
          </a:p>
        </p:txBody>
      </p:sp>
      <p:sp>
        <p:nvSpPr>
          <p:cNvPr id="7" name="Slide Number Placeholder 6"/>
          <p:cNvSpPr>
            <a:spLocks noGrp="1"/>
          </p:cNvSpPr>
          <p:nvPr>
            <p:ph type="sldNum" sz="quarter" idx="12"/>
          </p:nvPr>
        </p:nvSpPr>
        <p:spPr/>
        <p:txBody>
          <a:bodyPr/>
          <a:lstStyle/>
          <a:p>
            <a:fld id="{36633FBD-E5C5-4706-B188-57FBEE228433}" type="slidenum">
              <a:rPr lang="en-US" smtClean="0"/>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84B28A1-3ED3-4355-AC76-486F0604AC6C}" type="datetime1">
              <a:rPr lang="en-US" smtClean="0"/>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smtClean="0"/>
              <a:t>صیانت از حقوق شهروندی در نظام اداری</a:t>
            </a:r>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6633FBD-E5C5-4706-B188-57FBEE228433}" type="slidenum">
              <a:rPr lang="en-US" smtClean="0"/>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p:transition>
  <p:hf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anose="020B0604020202020204"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anose="020B0604020202020204"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anose="020B0604020202020204"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6pPr>
      <a:lvl7pPr marL="1901825"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4.wdp"/><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biLevel thresh="75000"/>
            <a:extLst>
              <a:ext uri="{28A0092B-C50C-407E-A947-70E740481C1C}">
                <a14:useLocalDpi xmlns:a14="http://schemas.microsoft.com/office/drawing/2010/main" val="0"/>
              </a:ext>
            </a:extLst>
          </a:blip>
          <a:srcRect/>
          <a:stretch>
            <a:fillRect/>
          </a:stretch>
        </p:blipFill>
        <p:spPr bwMode="auto">
          <a:xfrm>
            <a:off x="1676400" y="457200"/>
            <a:ext cx="5696339" cy="269826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Footer Placeholder 3"/>
          <p:cNvSpPr>
            <a:spLocks noGrp="1"/>
          </p:cNvSpPr>
          <p:nvPr>
            <p:ph type="ftr" sz="quarter" idx="11"/>
          </p:nvPr>
        </p:nvSpPr>
        <p:spPr/>
        <p:txBody>
          <a:bodyPr/>
          <a:lstStyle/>
          <a:p>
            <a:r>
              <a:rPr lang="en-US" sz="1800" dirty="0" smtClean="0">
                <a:cs typeface="B Nazanin" panose="00000400000000000000" pitchFamily="2" charset="-78"/>
              </a:rPr>
              <a:t>صیانت از حقوق شهروندی در نظام اداری</a:t>
            </a:r>
            <a:endParaRPr lang="en-US" dirty="0">
              <a:cs typeface="B Nazanin" panose="00000400000000000000" pitchFamily="2" charset="-78"/>
            </a:endParaRPr>
          </a:p>
        </p:txBody>
      </p:sp>
      <p:sp>
        <p:nvSpPr>
          <p:cNvPr id="2" name="Rectangle 1"/>
          <p:cNvSpPr/>
          <p:nvPr/>
        </p:nvSpPr>
        <p:spPr>
          <a:xfrm>
            <a:off x="2438400" y="4038600"/>
            <a:ext cx="4572000" cy="923330"/>
          </a:xfrm>
          <a:prstGeom prst="rect">
            <a:avLst/>
          </a:prstGeom>
        </p:spPr>
        <p:txBody>
          <a:bodyPr>
            <a:spAutoFit/>
          </a:bodyPr>
          <a:lstStyle/>
          <a:p>
            <a:pPr algn="ctr"/>
            <a:endParaRPr lang="en-US" dirty="0">
              <a:solidFill>
                <a:schemeClr val="bg1">
                  <a:lumMod val="95000"/>
                </a:schemeClr>
              </a:solidFill>
              <a:cs typeface="B Titr" panose="00000700000000000000" pitchFamily="2" charset="-78"/>
            </a:endParaRPr>
          </a:p>
          <a:p>
            <a:pPr algn="ctr"/>
            <a:r>
              <a:rPr lang="en-US" dirty="0">
                <a:solidFill>
                  <a:srgbClr val="FF0000"/>
                </a:solidFill>
                <a:cs typeface="B Titr" panose="00000700000000000000" pitchFamily="2" charset="-78"/>
              </a:rPr>
              <a:t> از حقوق شهروندی </a:t>
            </a:r>
            <a:endParaRPr lang="en-US" dirty="0">
              <a:solidFill>
                <a:srgbClr val="FF0000"/>
              </a:solidFill>
              <a:cs typeface="B Titr" panose="00000700000000000000" pitchFamily="2" charset="-78"/>
            </a:endParaRPr>
          </a:p>
          <a:p>
            <a:pPr algn="ctr"/>
            <a:r>
              <a:rPr lang="en-US" dirty="0">
                <a:solidFill>
                  <a:srgbClr val="FF0000"/>
                </a:solidFill>
                <a:cs typeface="B Titr" panose="00000700000000000000" pitchFamily="2" charset="-78"/>
              </a:rPr>
              <a:t>در نظام اداری</a:t>
            </a:r>
            <a:endParaRPr lang="en-US" dirty="0">
              <a:solidFill>
                <a:srgbClr val="FF0000"/>
              </a:solidFill>
              <a:cs typeface="B Titr" panose="00000700000000000000" pitchFamily="2" charset="-78"/>
            </a:endParaRP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472608"/>
          </a:xfrm>
        </p:spPr>
        <p:txBody>
          <a:bodyPr>
            <a:normAutofit fontScale="92500" lnSpcReduction="10000"/>
          </a:bodyPr>
          <a:lstStyle/>
          <a:p>
            <a:pPr algn="just" rtl="1"/>
            <a:r>
              <a:rPr lang="en-US" b="1" dirty="0" smtClean="0">
                <a:cs typeface="B Nazanin" panose="00000400000000000000" pitchFamily="2" charset="-78"/>
              </a:rPr>
              <a:t>2-</a:t>
            </a:r>
            <a:r>
              <a:rPr lang="en-US" dirty="0" smtClean="0">
                <a:cs typeface="B Nazanin" panose="00000400000000000000" pitchFamily="2" charset="-78"/>
              </a:rPr>
              <a:t> </a:t>
            </a:r>
            <a:r>
              <a:rPr lang="en-US" sz="2200" dirty="0" smtClean="0">
                <a:cs typeface="B Titr" panose="00000700000000000000" pitchFamily="2" charset="-78"/>
              </a:rPr>
              <a:t>دستگاه های اجرایی مکلفند محیط ارائه خدمت، امکانات و تسهیلات مناسب و شرایط حاکی از احترام به مراجعین را فراهم نمایند.</a:t>
            </a:r>
            <a:endParaRPr lang="en-US" dirty="0" smtClean="0">
              <a:cs typeface="B Titr" panose="00000700000000000000" pitchFamily="2" charset="-78"/>
            </a:endParaRPr>
          </a:p>
          <a:p>
            <a:pPr algn="just" rtl="1"/>
            <a:r>
              <a:rPr lang="en-US" b="1" dirty="0" smtClean="0">
                <a:cs typeface="B Nazanin" panose="00000400000000000000" pitchFamily="2" charset="-78"/>
              </a:rPr>
              <a:t>3- </a:t>
            </a:r>
            <a:r>
              <a:rPr lang="en-US" dirty="0" smtClean="0">
                <a:cs typeface="B Nazanin" panose="00000400000000000000" pitchFamily="2" charset="-78"/>
              </a:rPr>
              <a:t>در </a:t>
            </a:r>
            <a:r>
              <a:rPr lang="en-US" sz="2200" dirty="0" smtClean="0">
                <a:cs typeface="B Titr" panose="00000700000000000000" pitchFamily="2" charset="-78"/>
              </a:rPr>
              <a:t>مکان های ورودی و خروجی</a:t>
            </a:r>
            <a:r>
              <a:rPr lang="en-US" dirty="0" smtClean="0">
                <a:cs typeface="B Nazanin" panose="00000400000000000000" pitchFamily="2" charset="-78"/>
              </a:rPr>
              <a:t> دستگاه های اجرایی، رعایت </a:t>
            </a:r>
            <a:r>
              <a:rPr lang="en-US" sz="2200" dirty="0" smtClean="0">
                <a:cs typeface="B Titr" panose="00000700000000000000" pitchFamily="2" charset="-78"/>
              </a:rPr>
              <a:t>حرمت مراجعین </a:t>
            </a:r>
            <a:r>
              <a:rPr lang="en-US" dirty="0" smtClean="0">
                <a:cs typeface="B Nazanin" panose="00000400000000000000" pitchFamily="2" charset="-78"/>
              </a:rPr>
              <a:t>ضروری است و در موارد خاص که بازرسی مراجعین ضرورت داشته باشد باید تا حد ممکن به جای بازرسی بدنی، از وسایل و تدابیر بازرسی نامحسوس و الکترونیکی استفاده شود.</a:t>
            </a:r>
            <a:endParaRPr lang="en-US" dirty="0" smtClean="0">
              <a:cs typeface="B Nazanin" panose="00000400000000000000" pitchFamily="2" charset="-78"/>
            </a:endParaRPr>
          </a:p>
          <a:p>
            <a:pPr algn="just" rtl="1"/>
            <a:r>
              <a:rPr lang="en-US" b="1" dirty="0" smtClean="0">
                <a:cs typeface="B Nazanin" panose="00000400000000000000" pitchFamily="2" charset="-78"/>
              </a:rPr>
              <a:t>4- </a:t>
            </a:r>
            <a:r>
              <a:rPr lang="en-US" dirty="0" smtClean="0">
                <a:cs typeface="B Nazanin" panose="00000400000000000000" pitchFamily="2" charset="-78"/>
              </a:rPr>
              <a:t>دستگاه های اجرایی موظفند </a:t>
            </a:r>
            <a:r>
              <a:rPr lang="en-US" sz="2200" dirty="0" smtClean="0">
                <a:cs typeface="B Titr" panose="00000700000000000000" pitchFamily="2" charset="-78"/>
              </a:rPr>
              <a:t>دلایل منع </a:t>
            </a:r>
            <a:r>
              <a:rPr lang="en-US" dirty="0" smtClean="0">
                <a:cs typeface="B Nazanin" panose="00000400000000000000" pitchFamily="2" charset="-78"/>
              </a:rPr>
              <a:t>همراه داشتن وسایلی نظیر گوشی تلفن همراه و ... به هنگام ورود به دستگاه را حسب ضرورت های </a:t>
            </a:r>
            <a:r>
              <a:rPr lang="en-US" sz="2200" dirty="0" smtClean="0">
                <a:cs typeface="B Titr" panose="00000700000000000000" pitchFamily="2" charset="-78"/>
              </a:rPr>
              <a:t>قانونی اطلاع رسانی </a:t>
            </a:r>
            <a:r>
              <a:rPr lang="en-US" dirty="0" smtClean="0">
                <a:cs typeface="B Nazanin" panose="00000400000000000000" pitchFamily="2" charset="-78"/>
              </a:rPr>
              <a:t>نمایند و برای امانت سپاری وسایل همراه مراجعین، مکان مطمئنی در نظر بگیرند به نحوی که دسترسی به آن نباید مراجعین را دچار مشقت کند یا هزینه ای را متوجه آنان نماید.</a:t>
            </a:r>
            <a:endParaRPr lang="en-US" dirty="0" smtClean="0">
              <a:cs typeface="B Nazanin" panose="00000400000000000000" pitchFamily="2" charset="-78"/>
            </a:endParaRPr>
          </a:p>
          <a:p>
            <a:pPr algn="just" rtl="1"/>
            <a:r>
              <a:rPr lang="en-US" b="1" dirty="0" smtClean="0">
                <a:cs typeface="B Nazanin" panose="00000400000000000000" pitchFamily="2" charset="-78"/>
              </a:rPr>
              <a:t>5-</a:t>
            </a:r>
            <a:r>
              <a:rPr lang="en-US" dirty="0" smtClean="0">
                <a:cs typeface="B Nazanin" panose="00000400000000000000" pitchFamily="2" charset="-78"/>
              </a:rPr>
              <a:t> </a:t>
            </a:r>
            <a:r>
              <a:rPr lang="en-US" sz="2200" dirty="0" smtClean="0">
                <a:cs typeface="B Titr" panose="00000700000000000000" pitchFamily="2" charset="-78"/>
              </a:rPr>
              <a:t>مدیران و کارکنان دستگاه های اجرائی باید در گفتار، رفتار و مکاتبات خود با مراجعین، ادب و نزاکت را رعایت و از به کار بردن الفاظ و عبارات صرفا اهانت امیز و غیرمحترمانه و یا انتساب هرگونه اتهام یا عناوین مجرمانه به آن ها احتراز نمایند.</a:t>
            </a:r>
            <a:endParaRPr lang="en-US" sz="2200" dirty="0" smtClean="0">
              <a:cs typeface="B Titr" panose="00000700000000000000" pitchFamily="2" charset="-78"/>
            </a:endParaRPr>
          </a:p>
          <a:p>
            <a:pPr algn="just" rtl="1"/>
            <a:r>
              <a:rPr lang="en-US" b="1" dirty="0" smtClean="0">
                <a:cs typeface="B Nazanin" panose="00000400000000000000" pitchFamily="2" charset="-78"/>
              </a:rPr>
              <a:t>6-</a:t>
            </a:r>
            <a:r>
              <a:rPr lang="en-US" dirty="0" smtClean="0">
                <a:cs typeface="B Nazanin" panose="00000400000000000000" pitchFamily="2" charset="-78"/>
              </a:rPr>
              <a:t> رفتار توام با احترام متقابل میان کارکنان و مراجعین در هر شرایطی باید رعایت و کرامت انسانی آنا حفظ گردد.</a:t>
            </a:r>
            <a:endParaRPr lang="en-US" dirty="0" smtClean="0">
              <a:cs typeface="B Nazanin" panose="00000400000000000000" pitchFamily="2" charset="-78"/>
            </a:endParaRPr>
          </a:p>
          <a:p>
            <a:pPr algn="just" rtl="1"/>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24328"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544616"/>
          </a:xfrm>
        </p:spPr>
        <p:txBody>
          <a:bodyPr/>
          <a:lstStyle/>
          <a:p>
            <a:pPr marL="0" indent="0" algn="just" rtl="1">
              <a:buNone/>
            </a:pPr>
            <a:r>
              <a:rPr lang="en-US" sz="2000" dirty="0" smtClean="0">
                <a:solidFill>
                  <a:srgbClr val="AC0000"/>
                </a:solidFill>
                <a:cs typeface="B Titr" panose="00000700000000000000" pitchFamily="2" charset="-78"/>
              </a:rPr>
              <a:t>ماده 4- </a:t>
            </a:r>
            <a:r>
              <a:rPr lang="en-US" sz="2000" u="sng" dirty="0" smtClean="0">
                <a:solidFill>
                  <a:srgbClr val="AC0000"/>
                </a:solidFill>
                <a:cs typeface="B Titr" panose="00000700000000000000" pitchFamily="2" charset="-78"/>
              </a:rPr>
              <a:t>حق برخورداری ار اعمال بیطرفانه قوانین و مقررات</a:t>
            </a:r>
            <a:endParaRPr lang="en-US" sz="2000" u="sng" dirty="0" smtClean="0">
              <a:solidFill>
                <a:srgbClr val="AC0000"/>
              </a:solidFill>
              <a:cs typeface="B Titr" panose="00000700000000000000" pitchFamily="2" charset="-78"/>
            </a:endParaRPr>
          </a:p>
          <a:p>
            <a:pPr algn="just" rtl="1"/>
            <a:r>
              <a:rPr lang="en-US" b="1" dirty="0" smtClean="0">
                <a:solidFill>
                  <a:schemeClr val="tx1"/>
                </a:solidFill>
                <a:cs typeface="B Nazanin" panose="00000400000000000000" pitchFamily="2" charset="-78"/>
              </a:rPr>
              <a:t>1-</a:t>
            </a:r>
            <a:r>
              <a:rPr lang="en-US" dirty="0" smtClean="0">
                <a:solidFill>
                  <a:schemeClr val="tx1"/>
                </a:solidFill>
                <a:cs typeface="B Nazanin" panose="00000400000000000000" pitchFamily="2" charset="-78"/>
              </a:rPr>
              <a:t> بخشنامه ها، دستورالعمل ها و  مکاتبات اداری در دستگاههای اجرایی باید به گونه ای تنظیم و ابلاغ شوند که برای مردم ساده، شفاف وو قابل دسترسی بوده و از هرگونه تبعیض در ابلاغ و اجرای بخشنامه ها، شیوه نامه ها، تصمیمات و دستورات اداری نسبت به مردم اجتناب شود بدیهی است رفتار متفاوت همایتی که بر مبنای ............ با سایر وضعیت های نوعا قابل توجه صورت می گیرد، تبعیض محسوب نمی شود.</a:t>
            </a:r>
            <a:endParaRPr lang="en-US" dirty="0" smtClean="0">
              <a:solidFill>
                <a:schemeClr val="tx1"/>
              </a:solidFill>
              <a:cs typeface="B Nazanin" panose="00000400000000000000" pitchFamily="2" charset="-78"/>
            </a:endParaRPr>
          </a:p>
          <a:p>
            <a:pPr algn="just" rtl="1"/>
            <a:r>
              <a:rPr lang="en-US" b="1" dirty="0" smtClean="0">
                <a:solidFill>
                  <a:schemeClr val="tx1"/>
                </a:solidFill>
                <a:cs typeface="B Nazanin" panose="00000400000000000000" pitchFamily="2" charset="-78"/>
              </a:rPr>
              <a:t>2-</a:t>
            </a:r>
            <a:r>
              <a:rPr lang="en-US" dirty="0" smtClean="0">
                <a:solidFill>
                  <a:schemeClr val="tx1"/>
                </a:solidFill>
                <a:cs typeface="B Nazanin" panose="00000400000000000000" pitchFamily="2" charset="-78"/>
              </a:rPr>
              <a:t> دستگاه های اجرایی مجاز به مطالبه مدارک یا اطلاعاتی، اضافه بر آنچه در قوانین و مقررات پیش بینی شده مراجعین نیستند و نباید هزینه ای، بیش از آنچه در قوانین و مقررات تصریح گردیده دریافت کنند. در مواردی که مطابق مقررات، باید هزینه ای دریافت شود، مراتب با ذکر مستند قانونی به مراجعین اعلام گردد.</a:t>
            </a:r>
            <a:endParaRPr lang="en-US" dirty="0" smtClean="0">
              <a:solidFill>
                <a:schemeClr val="tx1"/>
              </a:solidFill>
              <a:cs typeface="B Nazanin" panose="00000400000000000000" pitchFamily="2" charset="-78"/>
            </a:endParaRPr>
          </a:p>
          <a:p>
            <a:pPr algn="just" rtl="1"/>
            <a:endParaRPr lang="en-US"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lstStyle/>
          <a:p>
            <a:pPr algn="just" rtl="1"/>
            <a:r>
              <a:rPr lang="en-US" b="1" dirty="0" smtClean="0">
                <a:cs typeface="B Nazanin" panose="00000400000000000000" pitchFamily="2" charset="-78"/>
              </a:rPr>
              <a:t>3-</a:t>
            </a:r>
            <a:r>
              <a:rPr lang="en-US" dirty="0" smtClean="0">
                <a:cs typeface="B Nazanin" panose="00000400000000000000" pitchFamily="2" charset="-78"/>
              </a:rPr>
              <a:t> </a:t>
            </a:r>
            <a:r>
              <a:rPr lang="en-US" sz="2000" dirty="0" smtClean="0">
                <a:cs typeface="B Titr" panose="00000700000000000000" pitchFamily="2" charset="-78"/>
              </a:rPr>
              <a:t>دستگاه های اجرایی باید وظایف خود را در مدت زمان تعیین شده در قانون یا مقررات مصوب انجام دهند و چنانچه در قانون و مقررات مربوط، زمان معین نشده باشد، زمان مناسب برای هریک از خدمات را تعیین و از قبل به مراجعین اطلاع رسانی کنند.</a:t>
            </a:r>
            <a:endParaRPr lang="en-US" sz="2000" dirty="0" smtClean="0">
              <a:cs typeface="B Titr" panose="00000700000000000000" pitchFamily="2" charset="-78"/>
            </a:endParaRPr>
          </a:p>
          <a:p>
            <a:pPr algn="just" rtl="1"/>
            <a:r>
              <a:rPr lang="en-US" b="1" dirty="0" smtClean="0">
                <a:cs typeface="B Nazanin" panose="00000400000000000000" pitchFamily="2" charset="-78"/>
              </a:rPr>
              <a:t>4-</a:t>
            </a:r>
            <a:r>
              <a:rPr lang="en-US" dirty="0" smtClean="0">
                <a:cs typeface="B Nazanin" panose="00000400000000000000" pitchFamily="2" charset="-78"/>
              </a:rPr>
              <a:t> </a:t>
            </a:r>
            <a:r>
              <a:rPr lang="en-US" sz="2000" dirty="0" smtClean="0">
                <a:cs typeface="B Titr" panose="00000700000000000000" pitchFamily="2" charset="-78"/>
              </a:rPr>
              <a:t>دستگاه های اجرائی باید دانش و مهارت تخصصی لازم و همچنین رعایت انضباط اداری و حقوق شهروندی مرتبط با وظایف و اختیارات را به همه کارکنان خود اموزش دهند.</a:t>
            </a:r>
            <a:endParaRPr lang="en-US" sz="2000" dirty="0" smtClean="0">
              <a:cs typeface="B Titr" panose="00000700000000000000" pitchFamily="2" charset="-78"/>
            </a:endParaRPr>
          </a:p>
          <a:p>
            <a:pPr algn="just" rtl="1"/>
            <a:r>
              <a:rPr lang="en-US" b="1" dirty="0" smtClean="0">
                <a:cs typeface="B Nazanin" panose="00000400000000000000" pitchFamily="2" charset="-78"/>
              </a:rPr>
              <a:t>5-</a:t>
            </a:r>
            <a:r>
              <a:rPr lang="en-US" dirty="0" smtClean="0">
                <a:cs typeface="B Nazanin" panose="00000400000000000000" pitchFamily="2" charset="-78"/>
              </a:rPr>
              <a:t> مدیران و مراجع اداری باید تصمیمات خود را بر اساس ادله معتبر اتخاذ کرده و استدلال ها و استنادهای قانونی مورد استفاده در اعلام تصمیم خود را بیان کنند.</a:t>
            </a:r>
            <a:endParaRPr lang="en-US" dirty="0" smtClean="0">
              <a:cs typeface="B Nazanin" panose="00000400000000000000" pitchFamily="2" charset="-78"/>
            </a:endParaRPr>
          </a:p>
          <a:p>
            <a:pPr algn="just" rtl="1"/>
            <a:r>
              <a:rPr lang="en-US" b="1" dirty="0" smtClean="0">
                <a:cs typeface="B Nazanin" panose="00000400000000000000" pitchFamily="2" charset="-78"/>
              </a:rPr>
              <a:t>6-</a:t>
            </a:r>
            <a:r>
              <a:rPr lang="en-US" dirty="0" smtClean="0">
                <a:cs typeface="B Nazanin" panose="00000400000000000000" pitchFamily="2" charset="-78"/>
              </a:rPr>
              <a:t> پذیرش هرگونه درخواست حضوری خدمات اداری از سوی مردم توسط مدیران و کارکنان دستگاه های اجرایی، صرفا در محیط و ساعات اداری قابل پذیرش است. </a:t>
            </a:r>
            <a:r>
              <a:rPr lang="en-US" sz="2000" dirty="0" smtClean="0">
                <a:cs typeface="B Titr" panose="00000700000000000000" pitchFamily="2" charset="-78"/>
              </a:rPr>
              <a:t>از پذیربش درخواسست ها در خارج از محیط یا ساعت غیر اداری، باید اکیدا اجتناب شود.</a:t>
            </a:r>
            <a:endParaRPr lang="en-US" sz="2000" dirty="0">
              <a:cs typeface="B Titr" panose="000007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24328"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544616"/>
          </a:xfrm>
        </p:spPr>
        <p:txBody>
          <a:bodyPr/>
          <a:lstStyle/>
          <a:p>
            <a:pPr algn="just" rtl="1"/>
            <a:r>
              <a:rPr lang="en-US" b="1" dirty="0" smtClean="0">
                <a:cs typeface="B Nazanin" panose="00000400000000000000" pitchFamily="2" charset="-78"/>
              </a:rPr>
              <a:t>7- </a:t>
            </a:r>
            <a:r>
              <a:rPr lang="en-US" dirty="0" smtClean="0">
                <a:cs typeface="B Nazanin" panose="00000400000000000000" pitchFamily="2" charset="-78"/>
              </a:rPr>
              <a:t>مراجع اداری و مدیرران دستگاه های اجرائی باید قابل تجدیدنظر بودن تصمیمات خود، مرجع، مهلت و نتیجه تجدیدنظر را در تصمیمات خود اعلام کند.</a:t>
            </a:r>
            <a:endParaRPr lang="en-US" dirty="0" smtClean="0">
              <a:cs typeface="B Nazanin" panose="00000400000000000000" pitchFamily="2" charset="-78"/>
            </a:endParaRPr>
          </a:p>
          <a:p>
            <a:pPr marL="0" indent="0" algn="just" rtl="1">
              <a:buNone/>
            </a:pPr>
            <a:r>
              <a:rPr lang="en-US" sz="2000" dirty="0" smtClean="0">
                <a:solidFill>
                  <a:srgbClr val="AC0000"/>
                </a:solidFill>
                <a:cs typeface="B Titr" panose="00000700000000000000" pitchFamily="2" charset="-78"/>
              </a:rPr>
              <a:t>ماده 5- </a:t>
            </a:r>
            <a:r>
              <a:rPr lang="en-US" sz="2000" u="sng" dirty="0" smtClean="0">
                <a:solidFill>
                  <a:srgbClr val="AC0000"/>
                </a:solidFill>
                <a:cs typeface="B Titr" panose="00000700000000000000" pitchFamily="2" charset="-78"/>
              </a:rPr>
              <a:t>حق مصون بودن از تبعیض در نظام ها، فرآیندها و تصمیمات اداری</a:t>
            </a:r>
            <a:endParaRPr lang="en-US" sz="2000" u="sng" dirty="0" smtClean="0">
              <a:solidFill>
                <a:srgbClr val="AC0000"/>
              </a:solidFill>
              <a:cs typeface="B Titr" panose="00000700000000000000" pitchFamily="2" charset="-78"/>
            </a:endParaRPr>
          </a:p>
          <a:p>
            <a:pPr algn="just" rtl="1"/>
            <a:r>
              <a:rPr lang="en-US" b="1" dirty="0" smtClean="0">
                <a:cs typeface="B Nazanin" panose="00000400000000000000" pitchFamily="2" charset="-78"/>
              </a:rPr>
              <a:t>1-</a:t>
            </a:r>
            <a:r>
              <a:rPr lang="en-US" dirty="0" smtClean="0">
                <a:cs typeface="B Nazanin" panose="00000400000000000000" pitchFamily="2" charset="-78"/>
              </a:rPr>
              <a:t> دستگاه های اجرایی باید فرایند و رویه مشخص و اعلام شده ای برای ارائه خدمات خود داشته باشند و آن را به طور یکسان نسبت به همه مراجعین رعایت کنند.</a:t>
            </a:r>
            <a:endParaRPr lang="en-US" dirty="0" smtClean="0">
              <a:cs typeface="B Nazanin" panose="00000400000000000000" pitchFamily="2" charset="-78"/>
            </a:endParaRPr>
          </a:p>
          <a:p>
            <a:pPr algn="just" rtl="1"/>
            <a:r>
              <a:rPr lang="en-US" b="1" dirty="0" smtClean="0">
                <a:cs typeface="B Nazanin" panose="00000400000000000000" pitchFamily="2" charset="-78"/>
              </a:rPr>
              <a:t>2-</a:t>
            </a:r>
            <a:r>
              <a:rPr lang="en-US" dirty="0" smtClean="0">
                <a:cs typeface="B Nazanin" panose="00000400000000000000" pitchFamily="2" charset="-78"/>
              </a:rPr>
              <a:t> مدیران و کارکنان دستگاه های اجرائی باید تصمیمات و اقدامات خود را مستند به قوانین و مقررات مربوط انجام دهند و از هرگونه تبعیض یا اعمال سلیقه در اجرا قوانین و مقررات اجتناب نمایند.</a:t>
            </a:r>
            <a:endParaRPr lang="en-US" dirty="0" smtClean="0">
              <a:cs typeface="B Nazanin" panose="00000400000000000000" pitchFamily="2" charset="-78"/>
            </a:endParaRPr>
          </a:p>
          <a:p>
            <a:pPr algn="just" rtl="1"/>
            <a:r>
              <a:rPr lang="en-US" b="1" dirty="0" smtClean="0">
                <a:cs typeface="B Nazanin" panose="00000400000000000000" pitchFamily="2" charset="-78"/>
              </a:rPr>
              <a:t>3- </a:t>
            </a:r>
            <a:r>
              <a:rPr lang="en-US" dirty="0" smtClean="0">
                <a:cs typeface="B Nazanin" panose="00000400000000000000" pitchFamily="2" charset="-78"/>
              </a:rPr>
              <a:t>کارکنان دستگاه های اجرائی در همه سطوح باید در اعمال صلاحیت ها و اختیارات اداری خود نظیر احراز صلاحیت ها، جذب نیرو، صدور مجوزها و نظایر آن بدون تبعیض عمل کنند.</a:t>
            </a:r>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fontScale="92500"/>
          </a:bodyPr>
          <a:lstStyle/>
          <a:p>
            <a:pPr marL="0" indent="0" algn="just" rtl="1">
              <a:buNone/>
            </a:pPr>
            <a:r>
              <a:rPr lang="en-US" sz="2200" dirty="0" smtClean="0">
                <a:solidFill>
                  <a:srgbClr val="AC0000"/>
                </a:solidFill>
                <a:cs typeface="B Titr" panose="00000700000000000000" pitchFamily="2" charset="-78"/>
              </a:rPr>
              <a:t>ماده 6- </a:t>
            </a:r>
            <a:r>
              <a:rPr lang="en-US" sz="2200" u="sng" dirty="0" smtClean="0">
                <a:solidFill>
                  <a:srgbClr val="AC0000"/>
                </a:solidFill>
                <a:cs typeface="B Titr" panose="00000700000000000000" pitchFamily="2" charset="-78"/>
              </a:rPr>
              <a:t>حق دسترسی آسان و سریع به خدمات اداری</a:t>
            </a:r>
            <a:endParaRPr lang="en-US" sz="2200" u="sng" dirty="0" smtClean="0">
              <a:solidFill>
                <a:srgbClr val="AC0000"/>
              </a:solidFill>
              <a:cs typeface="B Titr" panose="00000700000000000000" pitchFamily="2" charset="-78"/>
            </a:endParaRPr>
          </a:p>
          <a:p>
            <a:pPr algn="just" rtl="1"/>
            <a:r>
              <a:rPr lang="en-US" b="1" dirty="0" smtClean="0">
                <a:cs typeface="B Nazanin" panose="00000400000000000000" pitchFamily="2" charset="-78"/>
              </a:rPr>
              <a:t>1-</a:t>
            </a:r>
            <a:r>
              <a:rPr lang="en-US" dirty="0" smtClean="0">
                <a:cs typeface="B Nazanin" panose="00000400000000000000" pitchFamily="2" charset="-78"/>
              </a:rPr>
              <a:t> مردم حق دارند </a:t>
            </a:r>
            <a:r>
              <a:rPr lang="en-US" sz="2200" dirty="0" smtClean="0">
                <a:cs typeface="B Titr" panose="00000700000000000000" pitchFamily="2" charset="-78"/>
              </a:rPr>
              <a:t>شخصا و یا از طریق نماینده قانونی خود به خدمات دستگاه های اجرائی، دسترسی آسان و سریع داشته باشند.</a:t>
            </a:r>
            <a:endParaRPr lang="en-US" sz="2200" dirty="0" smtClean="0">
              <a:cs typeface="B Titr" panose="00000700000000000000" pitchFamily="2" charset="-78"/>
            </a:endParaRPr>
          </a:p>
          <a:p>
            <a:pPr algn="just" rtl="1"/>
            <a:r>
              <a:rPr lang="en-US" b="1" dirty="0" smtClean="0">
                <a:cs typeface="B Nazanin" panose="00000400000000000000" pitchFamily="2" charset="-78"/>
              </a:rPr>
              <a:t>2-</a:t>
            </a:r>
            <a:r>
              <a:rPr lang="en-US" dirty="0" smtClean="0">
                <a:cs typeface="B Nazanin" panose="00000400000000000000" pitchFamily="2" charset="-78"/>
              </a:rPr>
              <a:t> دستگاه های اجرائی باید نهایت تلاش خود را به کار گیرند تا دسترسی مردم به خدمات آنها به </a:t>
            </a:r>
            <a:r>
              <a:rPr lang="en-US" sz="2200" dirty="0" smtClean="0">
                <a:cs typeface="B Titr" panose="00000700000000000000" pitchFamily="2" charset="-78"/>
              </a:rPr>
              <a:t>طریق غیر حضوری و یا استفاده از خدمات دولت الکترونیک</a:t>
            </a:r>
            <a:r>
              <a:rPr lang="en-US" dirty="0" smtClean="0">
                <a:cs typeface="B Nazanin" panose="00000400000000000000" pitchFamily="2" charset="-78"/>
              </a:rPr>
              <a:t> و به طور کلی ابزارها و فناوری های نوین انجام گیرد تضمین کیفیت این دسترسی از نظر سرعت، امنیت و پایین بودن هزینه با دستگاه مربوط خواهد بود.</a:t>
            </a:r>
            <a:endParaRPr lang="en-US" dirty="0" smtClean="0">
              <a:cs typeface="B Nazanin" panose="00000400000000000000" pitchFamily="2" charset="-78"/>
            </a:endParaRPr>
          </a:p>
          <a:p>
            <a:pPr algn="just" rtl="1"/>
            <a:r>
              <a:rPr lang="en-US" b="1" dirty="0" smtClean="0">
                <a:cs typeface="B Nazanin" panose="00000400000000000000" pitchFamily="2" charset="-78"/>
              </a:rPr>
              <a:t>3-</a:t>
            </a:r>
            <a:r>
              <a:rPr lang="en-US" dirty="0" smtClean="0">
                <a:cs typeface="B Nazanin" panose="00000400000000000000" pitchFamily="2" charset="-78"/>
              </a:rPr>
              <a:t> چنانچه دریافت خدمات از دستگاه اجرایی، مستلزم مراجعه حضوری باشد باید نکات زیر رعایت شوند:</a:t>
            </a:r>
            <a:endParaRPr lang="en-US" dirty="0" smtClean="0">
              <a:cs typeface="B Nazanin" panose="00000400000000000000" pitchFamily="2" charset="-78"/>
            </a:endParaRPr>
          </a:p>
          <a:p>
            <a:pPr algn="just" rtl="1"/>
            <a:r>
              <a:rPr lang="en-US" b="1" dirty="0" smtClean="0">
                <a:cs typeface="B Nazanin" panose="00000400000000000000" pitchFamily="2" charset="-78"/>
              </a:rPr>
              <a:t>الف-</a:t>
            </a:r>
            <a:r>
              <a:rPr lang="en-US" dirty="0" smtClean="0">
                <a:cs typeface="B Nazanin" panose="00000400000000000000" pitchFamily="2" charset="-78"/>
              </a:rPr>
              <a:t> </a:t>
            </a:r>
            <a:r>
              <a:rPr lang="en-US" sz="2200" dirty="0" smtClean="0">
                <a:cs typeface="B Titr" panose="00000700000000000000" pitchFamily="2" charset="-78"/>
              </a:rPr>
              <a:t>تجمیع فرآیندهای اداری مربوط به هر خدمت در یک مکان</a:t>
            </a:r>
            <a:endParaRPr lang="en-US" sz="2200" dirty="0" smtClean="0">
              <a:cs typeface="B Titr" panose="00000700000000000000" pitchFamily="2" charset="-78"/>
            </a:endParaRPr>
          </a:p>
          <a:p>
            <a:pPr algn="just" rtl="1"/>
            <a:r>
              <a:rPr lang="en-US" b="1" dirty="0" smtClean="0">
                <a:cs typeface="B Nazanin" panose="00000400000000000000" pitchFamily="2" charset="-78"/>
              </a:rPr>
              <a:t>ب-</a:t>
            </a:r>
            <a:r>
              <a:rPr lang="en-US" dirty="0" smtClean="0">
                <a:cs typeface="B Nazanin" panose="00000400000000000000" pitchFamily="2" charset="-78"/>
              </a:rPr>
              <a:t> </a:t>
            </a:r>
            <a:r>
              <a:rPr lang="en-US" sz="2200" dirty="0" smtClean="0">
                <a:cs typeface="B Titr" panose="00000700000000000000" pitchFamily="2" charset="-78"/>
              </a:rPr>
              <a:t>نصب تابلوهای راهنما در اطراف، ورودی ئ داخل ساختمان اداری</a:t>
            </a:r>
            <a:r>
              <a:rPr lang="en-US" dirty="0" smtClean="0">
                <a:cs typeface="B Nazanin" panose="00000400000000000000" pitchFamily="2" charset="-78"/>
              </a:rPr>
              <a:t>.</a:t>
            </a:r>
            <a:endParaRPr lang="en-US" dirty="0" smtClean="0">
              <a:cs typeface="B Nazanin" panose="00000400000000000000" pitchFamily="2" charset="-78"/>
            </a:endParaRPr>
          </a:p>
          <a:p>
            <a:pPr algn="just" rtl="1"/>
            <a:r>
              <a:rPr lang="en-US" b="1" dirty="0" smtClean="0">
                <a:cs typeface="B Nazanin" panose="00000400000000000000" pitchFamily="2" charset="-78"/>
              </a:rPr>
              <a:t>ج-</a:t>
            </a:r>
            <a:r>
              <a:rPr lang="en-US" dirty="0" smtClean="0">
                <a:cs typeface="B Nazanin" panose="00000400000000000000" pitchFamily="2" charset="-78"/>
              </a:rPr>
              <a:t> </a:t>
            </a:r>
            <a:r>
              <a:rPr lang="en-US" sz="2200" dirty="0" smtClean="0">
                <a:cs typeface="B Titr" panose="00000700000000000000" pitchFamily="2" charset="-78"/>
              </a:rPr>
              <a:t>پیشبینی امکانات و تسهیلات فیزیکی برای رفاه مراجعین از جمله مبلمان، آب آشامیدنی، سرویس بهداشتی و حتی المقدور آسانسور و پارکینگ.</a:t>
            </a:r>
            <a:endParaRPr lang="en-US" dirty="0" smtClean="0">
              <a:cs typeface="B Titr" panose="00000700000000000000" pitchFamily="2" charset="-78"/>
            </a:endParaRPr>
          </a:p>
          <a:p>
            <a:pPr algn="just" rtl="1"/>
            <a:r>
              <a:rPr lang="en-US" b="1" dirty="0" smtClean="0">
                <a:cs typeface="B Nazanin" panose="00000400000000000000" pitchFamily="2" charset="-78"/>
              </a:rPr>
              <a:t>د-</a:t>
            </a:r>
            <a:r>
              <a:rPr lang="en-US" dirty="0" smtClean="0">
                <a:cs typeface="B Nazanin" panose="00000400000000000000" pitchFamily="2" charset="-78"/>
              </a:rPr>
              <a:t> </a:t>
            </a:r>
            <a:r>
              <a:rPr lang="en-US" sz="2200" dirty="0" smtClean="0">
                <a:cs typeface="B Titr" panose="00000700000000000000" pitchFamily="2" charset="-78"/>
              </a:rPr>
              <a:t>رعایت دقیق ساعت کار اداری و ارائه خدماتدر تمام ساعت کار اداری.</a:t>
            </a:r>
            <a:endParaRPr lang="en-US" sz="2200" dirty="0">
              <a:cs typeface="B Titr" panose="000007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24328"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a:bodyPr>
          <a:lstStyle/>
          <a:p>
            <a:pPr algn="just" rtl="1"/>
            <a:r>
              <a:rPr lang="en-US" b="1" dirty="0" smtClean="0">
                <a:cs typeface="B Nazanin" panose="00000400000000000000" pitchFamily="2" charset="-78"/>
              </a:rPr>
              <a:t>ه-</a:t>
            </a:r>
            <a:r>
              <a:rPr lang="en-US" dirty="0" smtClean="0">
                <a:cs typeface="B Nazanin" panose="00000400000000000000" pitchFamily="2" charset="-78"/>
              </a:rPr>
              <a:t> </a:t>
            </a:r>
            <a:r>
              <a:rPr lang="en-US" sz="2000" dirty="0" smtClean="0">
                <a:cs typeface="B Titr" panose="00000700000000000000" pitchFamily="2" charset="-78"/>
              </a:rPr>
              <a:t>پرهیز از ایجاد مزاحمت برای همسایگان ساکنان محلی و سایر مردم.</a:t>
            </a:r>
            <a:endParaRPr lang="en-US" sz="2000" dirty="0" smtClean="0">
              <a:cs typeface="B Titr" panose="00000700000000000000" pitchFamily="2" charset="-78"/>
            </a:endParaRPr>
          </a:p>
          <a:p>
            <a:pPr algn="just" rtl="1"/>
            <a:r>
              <a:rPr lang="en-US" b="1" dirty="0" smtClean="0">
                <a:cs typeface="B Nazanin" panose="00000400000000000000" pitchFamily="2" charset="-78"/>
              </a:rPr>
              <a:t>4-</a:t>
            </a:r>
            <a:r>
              <a:rPr lang="en-US" dirty="0" smtClean="0">
                <a:cs typeface="B Nazanin" panose="00000400000000000000" pitchFamily="2" charset="-78"/>
              </a:rPr>
              <a:t> دستگاه های اجرائی موظفند بر اساس نوع فعالیت و خدمات، فرم های مرتبط را تهیه و به سهولت در اختیار مراجعه کنندگان قرار دهند.</a:t>
            </a:r>
            <a:endParaRPr lang="en-US" dirty="0" smtClean="0">
              <a:cs typeface="B Nazanin" panose="00000400000000000000" pitchFamily="2" charset="-78"/>
            </a:endParaRPr>
          </a:p>
          <a:p>
            <a:pPr algn="just" rtl="1"/>
            <a:r>
              <a:rPr lang="en-US" b="1" dirty="0" smtClean="0">
                <a:cs typeface="B Nazanin" panose="00000400000000000000" pitchFamily="2" charset="-78"/>
              </a:rPr>
              <a:t>5-</a:t>
            </a:r>
            <a:r>
              <a:rPr lang="en-US" dirty="0" smtClean="0">
                <a:cs typeface="B Nazanin" panose="00000400000000000000" pitchFamily="2" charset="-78"/>
              </a:rPr>
              <a:t> </a:t>
            </a:r>
            <a:r>
              <a:rPr lang="en-US" sz="2000" dirty="0" smtClean="0">
                <a:cs typeface="B Titr" panose="00000700000000000000" pitchFamily="2" charset="-78"/>
              </a:rPr>
              <a:t>تمامی تقاضاهای مراجعین (اعم از مکتوب یا الکترونیک)، باید ثبت شده و شماره پیگیری در اختیار آنان قرار داده شود. همچنین دستگاه های اجرایی باید به روشنی، مراجعین را با فرآیند رسیدگی، واحد و فرد رسیدگی کننده به تقاضای آنها آشنا سازند.</a:t>
            </a:r>
            <a:endParaRPr lang="en-US" sz="2000" dirty="0" smtClean="0">
              <a:cs typeface="B Titr" panose="00000700000000000000" pitchFamily="2" charset="-78"/>
            </a:endParaRPr>
          </a:p>
          <a:p>
            <a:pPr algn="just" rtl="1"/>
            <a:r>
              <a:rPr lang="en-US" b="1" dirty="0" smtClean="0">
                <a:cs typeface="B Nazanin" panose="00000400000000000000" pitchFamily="2" charset="-78"/>
              </a:rPr>
              <a:t>6-</a:t>
            </a:r>
            <a:r>
              <a:rPr lang="en-US" dirty="0" smtClean="0">
                <a:cs typeface="B Nazanin" panose="00000400000000000000" pitchFamily="2" charset="-78"/>
              </a:rPr>
              <a:t> </a:t>
            </a:r>
            <a:r>
              <a:rPr lang="en-US" sz="2000" dirty="0" smtClean="0">
                <a:cs typeface="B Titr" panose="00000700000000000000" pitchFamily="2" charset="-78"/>
              </a:rPr>
              <a:t>رسیدگی به تقاضای مراجعین باید بلافاصله بعد از ثبت آن با رعایت نوبت و ترتیب آغاز شود. چنانچه تقاضا یا مدارک ناقص بوده و نتوان رسیدگی را ادامه داد، لازم است سریعا به اطلاع مرئم رسانده شده و تکمیل اطلاعات ومدارک از وی درخواست شود.</a:t>
            </a:r>
            <a:endParaRPr lang="en-US" sz="2000" dirty="0" smtClean="0">
              <a:cs typeface="B Titr" panose="00000700000000000000" pitchFamily="2" charset="-78"/>
            </a:endParaRPr>
          </a:p>
          <a:p>
            <a:pPr algn="just" rtl="1"/>
            <a:r>
              <a:rPr lang="en-US" b="1" dirty="0" smtClean="0">
                <a:cs typeface="B Nazanin" panose="00000400000000000000" pitchFamily="2" charset="-78"/>
              </a:rPr>
              <a:t>7-</a:t>
            </a:r>
            <a:r>
              <a:rPr lang="en-US" dirty="0" smtClean="0">
                <a:cs typeface="B Nazanin" panose="00000400000000000000" pitchFamily="2" charset="-78"/>
              </a:rPr>
              <a:t> دستگاه های اجرایی مکلفند خدمات خود را در همه روزهای کاری و در طول ساعات اعلام شده </a:t>
            </a:r>
            <a:r>
              <a:rPr lang="en-US" sz="2000" dirty="0" smtClean="0">
                <a:cs typeface="B Titr" panose="00000700000000000000" pitchFamily="2" charset="-78"/>
              </a:rPr>
              <a:t>به طور پیوست ارائه دهند و تعطیلی موقت خدمات در اوقات اداری، حتی به مدت کوتاه مجاز نیست.</a:t>
            </a:r>
            <a:endParaRPr lang="en-US" sz="2000" dirty="0">
              <a:cs typeface="B Titr" panose="000007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lstStyle/>
          <a:p>
            <a:pPr algn="just" rtl="1"/>
            <a:r>
              <a:rPr lang="en-US" b="1" dirty="0" smtClean="0">
                <a:cs typeface="B Nazanin" panose="00000400000000000000" pitchFamily="2" charset="-78"/>
              </a:rPr>
              <a:t>8-</a:t>
            </a:r>
            <a:r>
              <a:rPr lang="en-US" dirty="0" smtClean="0">
                <a:cs typeface="B Nazanin" panose="00000400000000000000" pitchFamily="2" charset="-78"/>
              </a:rPr>
              <a:t> دستگاه های اجرایی باید با یررسی و بازنگری مکرر فرآیندهای ارائه خدمت خود، نسبت به روان سازی و حذف رویه های زائد یا مخل در خدمت رسانی مطلوب به مردم اقدام نمایند.</a:t>
            </a:r>
            <a:endParaRPr lang="en-US" dirty="0" smtClean="0">
              <a:cs typeface="B Nazanin" panose="00000400000000000000" pitchFamily="2" charset="-78"/>
            </a:endParaRPr>
          </a:p>
          <a:p>
            <a:pPr algn="just" rtl="1"/>
            <a:r>
              <a:rPr lang="en-US" b="1" dirty="0" smtClean="0">
                <a:cs typeface="B Nazanin" panose="00000400000000000000" pitchFamily="2" charset="-78"/>
              </a:rPr>
              <a:t>9-</a:t>
            </a:r>
            <a:r>
              <a:rPr lang="en-US" dirty="0" smtClean="0">
                <a:cs typeface="B Nazanin" panose="00000400000000000000" pitchFamily="2" charset="-78"/>
              </a:rPr>
              <a:t> </a:t>
            </a:r>
            <a:r>
              <a:rPr lang="en-US" sz="2000" dirty="0" smtClean="0">
                <a:cs typeface="B Titr" panose="00000700000000000000" pitchFamily="2" charset="-78"/>
              </a:rPr>
              <a:t>چنانچه کارمند یا مامور ارائه خدمات عمومی به هر علتی در محل کار خود حاضر نباشد، مقام مافوق او باید ترتیبی اتخاذ کند که ارائه خدمات به مراجعین متوقف یا موکول به مراجعه نشود.</a:t>
            </a:r>
            <a:endParaRPr lang="en-US" sz="2000" dirty="0" smtClean="0">
              <a:cs typeface="B Titr" panose="00000700000000000000" pitchFamily="2" charset="-78"/>
            </a:endParaRPr>
          </a:p>
          <a:p>
            <a:pPr algn="just" rtl="1"/>
            <a:r>
              <a:rPr lang="en-US" b="1" dirty="0" smtClean="0">
                <a:cs typeface="B Nazanin" panose="00000400000000000000" pitchFamily="2" charset="-78"/>
              </a:rPr>
              <a:t>10-</a:t>
            </a:r>
            <a:r>
              <a:rPr lang="en-US" dirty="0" smtClean="0">
                <a:cs typeface="B Nazanin" panose="00000400000000000000" pitchFamily="2" charset="-78"/>
              </a:rPr>
              <a:t> در ساعات مراجعه مردم، همواره باید مقام تصمیمگیر و امضاء کننده یا مقامات مجاز از سوی ایشان در محل ارائه خدمت حضور داشته باشد.</a:t>
            </a:r>
            <a:endParaRPr lang="en-US" dirty="0" smtClean="0">
              <a:cs typeface="B Nazanin" panose="00000400000000000000" pitchFamily="2" charset="-78"/>
            </a:endParaRPr>
          </a:p>
          <a:p>
            <a:pPr algn="just" rtl="1"/>
            <a:r>
              <a:rPr lang="en-US" b="1" dirty="0" smtClean="0">
                <a:cs typeface="B Nazanin" panose="00000400000000000000" pitchFamily="2" charset="-78"/>
              </a:rPr>
              <a:t>11-</a:t>
            </a:r>
            <a:r>
              <a:rPr lang="en-US" dirty="0" smtClean="0">
                <a:cs typeface="B Nazanin" panose="00000400000000000000" pitchFamily="2" charset="-78"/>
              </a:rPr>
              <a:t> تمامی کارکنان مکلف به راهنمایی وارائه کمک های ضروری به مراجعین هستند و چنانچه تقاضای مراجعین در حیطه وظایفشان نباشد، باید آنها را به نحو مناسب راهنمایی کنند.</a:t>
            </a:r>
            <a:endParaRPr lang="en-US" dirty="0" smtClean="0">
              <a:cs typeface="B Nazanin" panose="00000400000000000000" pitchFamily="2" charset="-78"/>
            </a:endParaRPr>
          </a:p>
          <a:p>
            <a:pPr algn="just" rtl="1"/>
            <a:r>
              <a:rPr lang="en-US" b="1" dirty="0" smtClean="0">
                <a:cs typeface="B Nazanin" panose="00000400000000000000" pitchFamily="2" charset="-78"/>
              </a:rPr>
              <a:t>12-</a:t>
            </a:r>
            <a:r>
              <a:rPr lang="en-US" dirty="0" smtClean="0">
                <a:cs typeface="B Nazanin" panose="00000400000000000000" pitchFamily="2" charset="-78"/>
              </a:rPr>
              <a:t> کارکنان دستگاه های اجرایی باید از انجام امور شخصی در منظر مراجعین و به طور کلی در ساعات اداری اجتناب کنند.</a:t>
            </a:r>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544616"/>
          </a:xfrm>
        </p:spPr>
        <p:txBody>
          <a:bodyPr>
            <a:normAutofit/>
          </a:bodyPr>
          <a:lstStyle/>
          <a:p>
            <a:pPr marL="0" indent="0" algn="just" rtl="1">
              <a:buNone/>
            </a:pPr>
            <a:r>
              <a:rPr lang="en-US" sz="2000" dirty="0" smtClean="0">
                <a:solidFill>
                  <a:srgbClr val="AC0000"/>
                </a:solidFill>
                <a:cs typeface="B Titr" panose="00000700000000000000" pitchFamily="2" charset="-78"/>
              </a:rPr>
              <a:t>ماده 7- </a:t>
            </a:r>
            <a:r>
              <a:rPr lang="en-US" sz="2000" u="sng" dirty="0" smtClean="0">
                <a:solidFill>
                  <a:srgbClr val="AC0000"/>
                </a:solidFill>
                <a:cs typeface="B Titr" panose="00000700000000000000" pitchFamily="2" charset="-78"/>
              </a:rPr>
              <a:t>حق حفظ و رعایت حریم خصوصی همه افراد</a:t>
            </a:r>
            <a:endParaRPr lang="en-US" sz="2000" u="sng" dirty="0" smtClean="0">
              <a:solidFill>
                <a:srgbClr val="AC0000"/>
              </a:solidFill>
              <a:cs typeface="B Titr" panose="00000700000000000000" pitchFamily="2" charset="-78"/>
            </a:endParaRPr>
          </a:p>
          <a:p>
            <a:pPr algn="just" rtl="1"/>
            <a:r>
              <a:rPr lang="en-US" b="1" dirty="0" smtClean="0">
                <a:cs typeface="B Nazanin" panose="00000400000000000000" pitchFamily="2" charset="-78"/>
              </a:rPr>
              <a:t>1-</a:t>
            </a:r>
            <a:r>
              <a:rPr lang="en-US" dirty="0" smtClean="0">
                <a:cs typeface="B Nazanin" panose="00000400000000000000" pitchFamily="2" charset="-78"/>
              </a:rPr>
              <a:t> </a:t>
            </a:r>
            <a:r>
              <a:rPr lang="en-US" sz="2000" dirty="0" smtClean="0">
                <a:cs typeface="B Titr" panose="00000700000000000000" pitchFamily="2" charset="-78"/>
              </a:rPr>
              <a:t>اگر فردی اثبات کند که اطلاعات شخصی مربوط به او نادرست، ناقص یا روزآمد نیست، دستگاه اجرایی دارنده اطلاعات، باید نسبت به اصلاح اطلاعات مذکور اقدام نماید. چنانچه فرد و دستگاه درباره صحیح، کامل و روزآمد بودن اطلاعات جمع آوری شده اختلاف داشته باشند، فرد می تواند از دستگاه بخواهد تا ادعای وی در این زمینه در پرونده او منعکس شود. چنانچه اطلاعات شخصی وی در اختیار دیگر دستگاه های اجرایی قرار گیرد اعتراض فرد نیز باید به آنها منعکس گردد.</a:t>
            </a:r>
            <a:endParaRPr lang="en-US" sz="2000" dirty="0" smtClean="0">
              <a:cs typeface="B Titr" panose="00000700000000000000" pitchFamily="2" charset="-78"/>
            </a:endParaRPr>
          </a:p>
          <a:p>
            <a:pPr algn="just" rtl="1"/>
            <a:r>
              <a:rPr lang="en-US" b="1" dirty="0" smtClean="0">
                <a:cs typeface="B Nazanin" panose="00000400000000000000" pitchFamily="2" charset="-78"/>
              </a:rPr>
              <a:t>2-</a:t>
            </a:r>
            <a:r>
              <a:rPr lang="en-US" dirty="0" smtClean="0">
                <a:cs typeface="B Nazanin" panose="00000400000000000000" pitchFamily="2" charset="-78"/>
              </a:rPr>
              <a:t> </a:t>
            </a:r>
            <a:r>
              <a:rPr lang="en-US" sz="2000" dirty="0" smtClean="0">
                <a:cs typeface="B Titr" panose="00000700000000000000" pitchFamily="2" charset="-78"/>
              </a:rPr>
              <a:t>جمع آوری اطلاعات شخصی از افراد توسط دستگاه های اجرایی، تنها د حد ضرورت و با استفاده از طرق و وسایل قانونی و شفاف مجاز بوده و استفاده از وسایل و روش های غیر قانونی ونا متعارف ممنوع است. این اطلاعات تا حد امکان باید از خود اشخاص اخذ و جمع آوری گردد.</a:t>
            </a:r>
            <a:endParaRPr lang="en-US" sz="2000" dirty="0" smtClean="0">
              <a:cs typeface="B Titr" panose="00000700000000000000" pitchFamily="2" charset="-78"/>
            </a:endParaRPr>
          </a:p>
          <a:p>
            <a:pPr algn="just" rtl="1"/>
            <a:r>
              <a:rPr lang="en-US" b="1" dirty="0" smtClean="0">
                <a:cs typeface="B Nazanin" panose="00000400000000000000" pitchFamily="2" charset="-78"/>
              </a:rPr>
              <a:t>3-</a:t>
            </a:r>
            <a:r>
              <a:rPr lang="en-US" dirty="0" smtClean="0">
                <a:cs typeface="B Nazanin" panose="00000400000000000000" pitchFamily="2" charset="-78"/>
              </a:rPr>
              <a:t> دستگاه های اجرایی باید اطلاعات شخصی افراد را فقط در جهت منظور هدف و پس از جمع آوری آنها ب کار برده و نباید برای اهداف و مقاصد دیگر از آنها استفاده و یا در اختیار سایر دستگاه ها و اشخاص غیرمسئول قرار دهند.</a:t>
            </a:r>
            <a:endParaRPr lang="en-US" dirty="0" smtClean="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544616"/>
          </a:xfrm>
        </p:spPr>
        <p:txBody>
          <a:bodyPr/>
          <a:lstStyle/>
          <a:p>
            <a:pPr algn="just" rtl="1"/>
            <a:r>
              <a:rPr lang="en-US" b="1" dirty="0" smtClean="0">
                <a:cs typeface="B Nazanin" panose="00000400000000000000" pitchFamily="2" charset="-78"/>
              </a:rPr>
              <a:t>4-</a:t>
            </a:r>
            <a:r>
              <a:rPr lang="en-US" dirty="0" smtClean="0">
                <a:cs typeface="B Nazanin" panose="00000400000000000000" pitchFamily="2" charset="-78"/>
              </a:rPr>
              <a:t> دستگاه های اجرایی باید تدابیر ضروری جهت پیشگیری از مفقود شدن، افشاء یا سوء استفاده از اطلاعات افراد که به مناسبت وظایف و اختیارات خود از آنها مطلع شده اند را اتخاذ کنند.</a:t>
            </a:r>
            <a:endParaRPr lang="en-US" dirty="0" smtClean="0">
              <a:cs typeface="B Nazanin" panose="00000400000000000000" pitchFamily="2" charset="-78"/>
            </a:endParaRPr>
          </a:p>
          <a:p>
            <a:pPr algn="just" rtl="1"/>
            <a:r>
              <a:rPr lang="en-US" b="1" dirty="0" smtClean="0">
                <a:cs typeface="B Nazanin" panose="00000400000000000000" pitchFamily="2" charset="-78"/>
              </a:rPr>
              <a:t>5-</a:t>
            </a:r>
            <a:r>
              <a:rPr lang="en-US" dirty="0" smtClean="0">
                <a:cs typeface="B Nazanin" panose="00000400000000000000" pitchFamily="2" charset="-78"/>
              </a:rPr>
              <a:t> </a:t>
            </a:r>
            <a:r>
              <a:rPr lang="en-US" sz="2000" dirty="0" smtClean="0">
                <a:cs typeface="B Titr" panose="00000700000000000000" pitchFamily="2" charset="-78"/>
              </a:rPr>
              <a:t>رهگیری و شنود ارتباطات اینترنتی، تلفنی و کلامی-حضوری افراد در دستگاه های اجرایی ممنوع است و در صورت ضرورت در چارچوب قوانین مربوطه انجام خواهد گرفت.</a:t>
            </a:r>
            <a:endParaRPr lang="en-US" sz="2000" dirty="0" smtClean="0">
              <a:cs typeface="B Titr" panose="00000700000000000000" pitchFamily="2" charset="-78"/>
            </a:endParaRPr>
          </a:p>
          <a:p>
            <a:pPr algn="just" rtl="1"/>
            <a:r>
              <a:rPr lang="en-US" b="1" dirty="0" smtClean="0">
                <a:cs typeface="B Nazanin" panose="00000400000000000000" pitchFamily="2" charset="-78"/>
              </a:rPr>
              <a:t>6-</a:t>
            </a:r>
            <a:r>
              <a:rPr lang="en-US" dirty="0" smtClean="0">
                <a:cs typeface="B Nazanin" panose="00000400000000000000" pitchFamily="2" charset="-78"/>
              </a:rPr>
              <a:t> دستگاه های اجرایی مجاز به استفاده از نظارت های الکترونیکی مغایر با حریم شخصی افراد نیستند مگر انکه بر مبنای دلایل قوی، احتمال ارتکاب فعالیت های مجرمانه در محیط کار از قبیل سرقت، تخریب اموال یا سوءاستفاده از اموال محل کار وجود داشته باشد، یا این امر برای تامین امنیت بهداشت محل کار یا کارکنان ضروری باشد.</a:t>
            </a:r>
            <a:endParaRPr lang="en-US" dirty="0" smtClean="0">
              <a:cs typeface="B Nazanin" panose="00000400000000000000" pitchFamily="2" charset="-78"/>
            </a:endParaRPr>
          </a:p>
          <a:p>
            <a:pPr algn="just" rtl="1"/>
            <a:r>
              <a:rPr lang="en-US" b="1" dirty="0" smtClean="0">
                <a:cs typeface="B Nazanin" panose="00000400000000000000" pitchFamily="2" charset="-78"/>
              </a:rPr>
              <a:t>7- </a:t>
            </a:r>
            <a:r>
              <a:rPr lang="en-US" dirty="0" smtClean="0">
                <a:cs typeface="B Nazanin" panose="00000400000000000000" pitchFamily="2" charset="-78"/>
              </a:rPr>
              <a:t>در صورت ضرورت برای اعمال نظارت الکترونیکی و نصب دوربین، دستگاه اجرایی باید مراتب را با هشدار مکتوب و استفاده از علائم قابل رویت، به اطلاع مردم و مراجعین برساند. </a:t>
            </a:r>
            <a:endParaRPr lang="en-US" dirty="0" smtClean="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24328"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fontScale="92500"/>
          </a:bodyPr>
          <a:lstStyle/>
          <a:p>
            <a:pPr marL="0" indent="0" algn="just" rtl="1">
              <a:buNone/>
            </a:pPr>
            <a:r>
              <a:rPr lang="en-US" sz="2200" dirty="0" smtClean="0">
                <a:solidFill>
                  <a:srgbClr val="AC0000"/>
                </a:solidFill>
                <a:cs typeface="B Titr" panose="00000700000000000000" pitchFamily="2" charset="-78"/>
              </a:rPr>
              <a:t>ماده 8- </a:t>
            </a:r>
            <a:r>
              <a:rPr lang="en-US" sz="2200" u="sng" dirty="0" smtClean="0">
                <a:solidFill>
                  <a:srgbClr val="AC0000"/>
                </a:solidFill>
                <a:cs typeface="B Titr" panose="00000700000000000000" pitchFamily="2" charset="-78"/>
              </a:rPr>
              <a:t>حق آگاهی به موقع از تصمیمات و فرآیندهای اداری و دسترسی به اطلاعات مورد نیاز</a:t>
            </a:r>
            <a:endParaRPr lang="en-US" sz="2200" u="sng" dirty="0" smtClean="0">
              <a:solidFill>
                <a:srgbClr val="AC0000"/>
              </a:solidFill>
              <a:cs typeface="B Titr" panose="00000700000000000000" pitchFamily="2" charset="-78"/>
            </a:endParaRPr>
          </a:p>
          <a:p>
            <a:pPr algn="just" rtl="1"/>
            <a:r>
              <a:rPr lang="en-US" b="1" dirty="0" smtClean="0">
                <a:solidFill>
                  <a:schemeClr val="tx1"/>
                </a:solidFill>
                <a:cs typeface="B Nazanin" panose="00000400000000000000" pitchFamily="2" charset="-78"/>
              </a:rPr>
              <a:t>1-</a:t>
            </a:r>
            <a:r>
              <a:rPr lang="en-US" dirty="0" smtClean="0">
                <a:solidFill>
                  <a:schemeClr val="tx1"/>
                </a:solidFill>
                <a:cs typeface="B Nazanin" panose="00000400000000000000" pitchFamily="2" charset="-78"/>
              </a:rPr>
              <a:t> </a:t>
            </a:r>
            <a:r>
              <a:rPr lang="en-US" sz="2200" b="1" dirty="0" smtClean="0">
                <a:solidFill>
                  <a:schemeClr val="tx1"/>
                </a:solidFill>
                <a:cs typeface="B Titr" panose="00000700000000000000" pitchFamily="2" charset="-78"/>
              </a:rPr>
              <a:t>مردم حق دارند بر اساس اطلاعاتی که دستگاه های اجرایی در دسترس قرار می دهند یا منتشر می کنند، برنامه های خود را تنظیم کنند، چنانچه دستگاهی بر خلاف اطلاعاتی که قبلا اعلام کرده و آن اطلاعات، مبنای تصمیمات و اقدامات مردم قرار گرفته عمل نماید، باید پاسخگو باشد.</a:t>
            </a:r>
            <a:endParaRPr lang="en-US" sz="2200" b="1" dirty="0" smtClean="0">
              <a:solidFill>
                <a:schemeClr val="tx1"/>
              </a:solidFill>
              <a:cs typeface="B Titr" panose="00000700000000000000" pitchFamily="2" charset="-78"/>
            </a:endParaRPr>
          </a:p>
          <a:p>
            <a:pPr algn="just" rtl="1"/>
            <a:r>
              <a:rPr lang="en-US" b="1" dirty="0" smtClean="0">
                <a:solidFill>
                  <a:schemeClr val="tx1"/>
                </a:solidFill>
                <a:cs typeface="B Nazanin" panose="00000400000000000000" pitchFamily="2" charset="-78"/>
              </a:rPr>
              <a:t>2-</a:t>
            </a:r>
            <a:r>
              <a:rPr lang="en-US" dirty="0" smtClean="0">
                <a:solidFill>
                  <a:schemeClr val="tx1"/>
                </a:solidFill>
                <a:cs typeface="B Nazanin" panose="00000400000000000000" pitchFamily="2" charset="-78"/>
              </a:rPr>
              <a:t> </a:t>
            </a:r>
            <a:r>
              <a:rPr lang="en-US" sz="2200" b="1" dirty="0" smtClean="0">
                <a:solidFill>
                  <a:schemeClr val="tx1"/>
                </a:solidFill>
                <a:cs typeface="B Titr" panose="00000700000000000000" pitchFamily="2" charset="-78"/>
              </a:rPr>
              <a:t>در راستای تحقق نظارت واقعی مردم، دستگاه های اجرایی باید به طور سالانه، گزارش عملکرد خود را در دسترس عموم قرار دهند.</a:t>
            </a:r>
            <a:endParaRPr lang="en-US" sz="2200" b="1" dirty="0" smtClean="0">
              <a:solidFill>
                <a:schemeClr val="tx1"/>
              </a:solidFill>
              <a:cs typeface="B Titr" panose="00000700000000000000" pitchFamily="2" charset="-78"/>
            </a:endParaRPr>
          </a:p>
          <a:p>
            <a:pPr algn="just" rtl="1"/>
            <a:r>
              <a:rPr lang="en-US" b="1" dirty="0" smtClean="0">
                <a:solidFill>
                  <a:schemeClr val="tx1"/>
                </a:solidFill>
                <a:cs typeface="B Nazanin" panose="00000400000000000000" pitchFamily="2" charset="-78"/>
              </a:rPr>
              <a:t>3-</a:t>
            </a:r>
            <a:r>
              <a:rPr lang="en-US" dirty="0" smtClean="0">
                <a:solidFill>
                  <a:schemeClr val="tx1"/>
                </a:solidFill>
                <a:cs typeface="B Nazanin" panose="00000400000000000000" pitchFamily="2" charset="-78"/>
              </a:rPr>
              <a:t> با رعایت قانون انتشار و دسترسی آزاد به اطلاعات مصوب سال 1388 و آیین نامه های اجرایی آن و سایر قوانین و مقرراتی که حق دسترسی افراد به اطلاعات موجود در دستگاه های اجرایی را تصریح کرده اند، دستگاه های اجرایی موظفند اطلاعات درخواستی مردم را در دسترس آنها قرار دهند.</a:t>
            </a:r>
            <a:endParaRPr lang="en-US" dirty="0" smtClean="0">
              <a:solidFill>
                <a:schemeClr val="tx1"/>
              </a:solidFill>
              <a:cs typeface="B Nazanin" panose="00000400000000000000" pitchFamily="2" charset="-78"/>
            </a:endParaRPr>
          </a:p>
          <a:p>
            <a:pPr algn="just" rtl="1"/>
            <a:r>
              <a:rPr lang="en-US" b="1" dirty="0" smtClean="0">
                <a:solidFill>
                  <a:schemeClr val="tx1"/>
                </a:solidFill>
                <a:cs typeface="B Nazanin" panose="00000400000000000000" pitchFamily="2" charset="-78"/>
              </a:rPr>
              <a:t>4-</a:t>
            </a:r>
            <a:r>
              <a:rPr lang="en-US" dirty="0" smtClean="0">
                <a:solidFill>
                  <a:schemeClr val="tx1"/>
                </a:solidFill>
                <a:cs typeface="B Nazanin" panose="00000400000000000000" pitchFamily="2" charset="-78"/>
              </a:rPr>
              <a:t> به موجب ماده (10) قانون انتشار و دسترسی آزاد به اطلاعات، هر دستگاه اجرایی باید راهنمای دسترسی مردم به اطلاعات خود مشتمل بر انواع و اشکال اطلاعات موجود در آن موسسه و نیز نحوه دسترسی افراد را در سامانه اطلاع رسانی خود منتشرر کرده و به صورت مکتوب نیز در اختیار متقاضیان قرار دهند.</a:t>
            </a:r>
            <a:endParaRPr lang="en-US"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24328"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692696"/>
            <a:ext cx="8424936" cy="5263480"/>
          </a:xfrm>
        </p:spPr>
        <p:txBody>
          <a:bodyPr>
            <a:normAutofit/>
          </a:bodyPr>
          <a:lstStyle/>
          <a:p>
            <a:pPr marL="0" indent="0" algn="ctr" rtl="1">
              <a:buNone/>
            </a:pPr>
            <a:endParaRPr lang="en-US" dirty="0">
              <a:solidFill>
                <a:schemeClr val="tx1"/>
              </a:solidFill>
              <a:cs typeface="B Titr" panose="00000700000000000000" pitchFamily="2" charset="-78"/>
            </a:endParaRPr>
          </a:p>
        </p:txBody>
      </p:sp>
      <p:sp>
        <p:nvSpPr>
          <p:cNvPr id="5" name="Footer Placeholder 4"/>
          <p:cNvSpPr>
            <a:spLocks noGrp="1"/>
          </p:cNvSpPr>
          <p:nvPr>
            <p:ph type="ftr" sz="quarter" idx="11"/>
          </p:nvPr>
        </p:nvSpPr>
        <p:spPr/>
        <p:txBody>
          <a:bodyPr/>
          <a:lstStyle/>
          <a:p>
            <a:r>
              <a:rPr lang="en-US" smtClean="0"/>
              <a:t>صیانت از حقوق شهروندی در نظام اداری</a:t>
            </a:r>
            <a:endParaRPr lang="en-US"/>
          </a:p>
        </p:txBody>
      </p:sp>
      <p:sp>
        <p:nvSpPr>
          <p:cNvPr id="2" name="Horizontal Scroll 1"/>
          <p:cNvSpPr/>
          <p:nvPr/>
        </p:nvSpPr>
        <p:spPr>
          <a:xfrm>
            <a:off x="827584" y="1844824"/>
            <a:ext cx="7344816" cy="3384376"/>
          </a:xfrm>
          <a:prstGeom prst="horizontalScroll">
            <a:avLst/>
          </a:prstGeom>
          <a:solidFill>
            <a:schemeClr val="tx2">
              <a:lumMod val="10000"/>
              <a:lumOff val="90000"/>
            </a:schemeClr>
          </a:solidFill>
          <a:effectLst>
            <a:glow rad="1397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a:t>
            </a:r>
            <a:r>
              <a:rPr lang="en-US" sz="3600" b="1" dirty="0" smtClean="0">
                <a:cs typeface="B Nazanin" panose="00000400000000000000" pitchFamily="2" charset="-78"/>
              </a:rPr>
              <a:t>و </a:t>
            </a:r>
            <a:r>
              <a:rPr lang="en-US" sz="3600" b="1" dirty="0">
                <a:cs typeface="B Nazanin" panose="00000400000000000000" pitchFamily="2" charset="-78"/>
              </a:rPr>
              <a:t>لَقَدْ كَرَّمْنا بَني آدَمَ وَ </a:t>
            </a:r>
            <a:r>
              <a:rPr lang="en-US" sz="3600" b="1" dirty="0" smtClean="0">
                <a:cs typeface="B Nazanin" panose="00000400000000000000" pitchFamily="2" charset="-78"/>
              </a:rPr>
              <a:t>حَمَلْناهُمْ فِي </a:t>
            </a:r>
            <a:r>
              <a:rPr lang="en-US" sz="3600" b="1" dirty="0">
                <a:cs typeface="B Nazanin" panose="00000400000000000000" pitchFamily="2" charset="-78"/>
              </a:rPr>
              <a:t>الْبر وَ الْبَحْرِ وَ رَزَقْناهُمْ مِنَ الطَّيباتِ وَ فَضَّلْناهُم عَلى كَثيرٍ مِمَّنْ خَلَقنا تَفْضيلاَ</a:t>
            </a:r>
            <a:r>
              <a:rPr lang="en-US" sz="2400" b="1" dirty="0"/>
              <a:t>»</a:t>
            </a:r>
            <a:endParaRPr lang="en-US" sz="2400" b="1" dirty="0"/>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544616"/>
          </a:xfrm>
        </p:spPr>
        <p:txBody>
          <a:bodyPr/>
          <a:lstStyle/>
          <a:p>
            <a:pPr algn="just" rtl="1"/>
            <a:r>
              <a:rPr lang="en-US" b="1" dirty="0" smtClean="0">
                <a:cs typeface="B Nazanin" panose="00000400000000000000" pitchFamily="2" charset="-78"/>
              </a:rPr>
              <a:t>5-</a:t>
            </a:r>
            <a:r>
              <a:rPr lang="en-US" dirty="0" smtClean="0">
                <a:cs typeface="B Nazanin" panose="00000400000000000000" pitchFamily="2" charset="-78"/>
              </a:rPr>
              <a:t> برای آشنا نمودن با حقوق خود و فرآیند های اداری، دستگاه های اجرایی باید به آموزش همگانی از طریق وسایل ارتباط جمعی اقدام، تا مردم ضمن آشنایی با جقوق و تکالیف خود در تعامل با آن سازمان، انتظارات خود را تنظیم نمایند.</a:t>
            </a:r>
            <a:endParaRPr lang="en-US" dirty="0" smtClean="0">
              <a:cs typeface="B Nazanin" panose="00000400000000000000" pitchFamily="2" charset="-78"/>
            </a:endParaRPr>
          </a:p>
          <a:p>
            <a:pPr algn="just" rtl="1"/>
            <a:endParaRPr lang="en-US" dirty="0">
              <a:cs typeface="B Nazanin" panose="00000400000000000000" pitchFamily="2" charset="-78"/>
            </a:endParaRPr>
          </a:p>
          <a:p>
            <a:pPr algn="just" rtl="1"/>
            <a:r>
              <a:rPr lang="en-US" b="1" dirty="0" smtClean="0">
                <a:cs typeface="B Nazanin" panose="00000400000000000000" pitchFamily="2" charset="-78"/>
              </a:rPr>
              <a:t>6-</a:t>
            </a:r>
            <a:r>
              <a:rPr lang="en-US" dirty="0" smtClean="0">
                <a:cs typeface="B Nazanin" panose="00000400000000000000" pitchFamily="2" charset="-78"/>
              </a:rPr>
              <a:t> اطلاعات مورد نیاز مردم می بایستت از طریق مختلف نظیر موارد ذیل در اختیار آنها قرار داده شوند:</a:t>
            </a:r>
            <a:endParaRPr lang="en-US" dirty="0" smtClean="0">
              <a:cs typeface="B Nazanin" panose="00000400000000000000" pitchFamily="2" charset="-78"/>
            </a:endParaRPr>
          </a:p>
          <a:p>
            <a:pPr algn="just" rtl="1"/>
            <a:r>
              <a:rPr lang="en-US" b="1" dirty="0" smtClean="0">
                <a:cs typeface="B Nazanin" panose="00000400000000000000" pitchFamily="2" charset="-78"/>
              </a:rPr>
              <a:t>الف-</a:t>
            </a:r>
            <a:r>
              <a:rPr lang="en-US" dirty="0" smtClean="0">
                <a:cs typeface="B Nazanin" panose="00000400000000000000" pitchFamily="2" charset="-78"/>
              </a:rPr>
              <a:t> </a:t>
            </a:r>
            <a:r>
              <a:rPr lang="en-US" sz="2000" dirty="0" smtClean="0">
                <a:cs typeface="B Titr" panose="00000700000000000000" pitchFamily="2" charset="-78"/>
              </a:rPr>
              <a:t>نصب تابلو راهنما در میادی ورودی و معرض دید مراجعین و نیز تارنما(وبسایت) و درگاه (پرتال) اینترنتی</a:t>
            </a:r>
            <a:r>
              <a:rPr lang="en-US" dirty="0" smtClean="0">
                <a:cs typeface="B Nazanin" panose="00000400000000000000" pitchFamily="2" charset="-78"/>
              </a:rPr>
              <a:t> </a:t>
            </a:r>
            <a:endParaRPr lang="en-US" dirty="0" smtClean="0">
              <a:cs typeface="B Nazanin" panose="00000400000000000000" pitchFamily="2" charset="-78"/>
            </a:endParaRPr>
          </a:p>
          <a:p>
            <a:pPr algn="just" rtl="1"/>
            <a:r>
              <a:rPr lang="en-US" b="1" dirty="0" smtClean="0">
                <a:cs typeface="B Nazanin" panose="00000400000000000000" pitchFamily="2" charset="-78"/>
              </a:rPr>
              <a:t>ب-</a:t>
            </a:r>
            <a:r>
              <a:rPr lang="en-US" dirty="0" smtClean="0">
                <a:cs typeface="B Nazanin" panose="00000400000000000000" pitchFamily="2" charset="-78"/>
              </a:rPr>
              <a:t> </a:t>
            </a:r>
            <a:r>
              <a:rPr lang="en-US" sz="2000" dirty="0" smtClean="0">
                <a:cs typeface="B Titr" panose="00000700000000000000" pitchFamily="2" charset="-78"/>
              </a:rPr>
              <a:t>تهیه و توزیع بروشور و کتاب راهنمای مراجعین</a:t>
            </a:r>
            <a:endParaRPr lang="en-US" sz="2000" dirty="0" smtClean="0">
              <a:cs typeface="B Titr" panose="00000700000000000000" pitchFamily="2" charset="-78"/>
            </a:endParaRPr>
          </a:p>
          <a:p>
            <a:pPr algn="just" rtl="1"/>
            <a:r>
              <a:rPr lang="en-US" b="1" dirty="0" smtClean="0">
                <a:cs typeface="B Nazanin" panose="00000400000000000000" pitchFamily="2" charset="-78"/>
              </a:rPr>
              <a:t>ج-</a:t>
            </a:r>
            <a:r>
              <a:rPr lang="en-US" dirty="0" smtClean="0">
                <a:cs typeface="B Nazanin" panose="00000400000000000000" pitchFamily="2" charset="-78"/>
              </a:rPr>
              <a:t> </a:t>
            </a:r>
            <a:r>
              <a:rPr lang="en-US" sz="2000" dirty="0" smtClean="0">
                <a:cs typeface="B Titr" panose="00000700000000000000" pitchFamily="2" charset="-78"/>
              </a:rPr>
              <a:t>راه اندازی خط تلفن گویا</a:t>
            </a:r>
            <a:endParaRPr lang="en-US" sz="2000" dirty="0" smtClean="0">
              <a:cs typeface="B Titr" panose="00000700000000000000" pitchFamily="2" charset="-78"/>
            </a:endParaRPr>
          </a:p>
          <a:p>
            <a:pPr algn="just" rtl="1"/>
            <a:r>
              <a:rPr lang="en-US" b="1" dirty="0" smtClean="0">
                <a:cs typeface="B Nazanin" panose="00000400000000000000" pitchFamily="2" charset="-78"/>
              </a:rPr>
              <a:t>د-</a:t>
            </a:r>
            <a:r>
              <a:rPr lang="en-US" dirty="0" smtClean="0">
                <a:cs typeface="B Nazanin" panose="00000400000000000000" pitchFamily="2" charset="-78"/>
              </a:rPr>
              <a:t> </a:t>
            </a:r>
            <a:r>
              <a:rPr lang="en-US" sz="2000" dirty="0" smtClean="0">
                <a:cs typeface="B Titr" panose="00000700000000000000" pitchFamily="2" charset="-78"/>
              </a:rPr>
              <a:t>نصب نام، پست سازمانی و رئوس وظایف متصدیان انجام کار در محل استقرار آنان</a:t>
            </a:r>
            <a:endParaRPr lang="en-US" sz="2000" dirty="0" smtClean="0">
              <a:cs typeface="B Titr" panose="00000700000000000000" pitchFamily="2" charset="-78"/>
            </a:endParaRPr>
          </a:p>
          <a:p>
            <a:pPr algn="just" rtl="1"/>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476672"/>
            <a:ext cx="7543800" cy="5544616"/>
          </a:xfrm>
        </p:spPr>
        <p:txBody>
          <a:bodyPr>
            <a:normAutofit lnSpcReduction="10000"/>
          </a:bodyPr>
          <a:lstStyle/>
          <a:p>
            <a:pPr algn="just" rtl="1"/>
            <a:r>
              <a:rPr lang="en-US" b="1" dirty="0" smtClean="0">
                <a:cs typeface="B Nazanin" panose="00000400000000000000" pitchFamily="2" charset="-78"/>
              </a:rPr>
              <a:t>7-</a:t>
            </a:r>
            <a:r>
              <a:rPr lang="en-US" dirty="0" smtClean="0">
                <a:cs typeface="B Nazanin" panose="00000400000000000000" pitchFamily="2" charset="-78"/>
              </a:rPr>
              <a:t> دستگاه های اجرایی باید در ابلاغ تصمیمات خود به مراجعین ضمن رعایت نکات زیر، نسخه ای از تصمیم اتخاذ شده را یه ذینفع تحویل نمایند:</a:t>
            </a:r>
            <a:endParaRPr lang="en-US" dirty="0" smtClean="0">
              <a:cs typeface="B Nazanin" panose="00000400000000000000" pitchFamily="2" charset="-78"/>
            </a:endParaRPr>
          </a:p>
          <a:p>
            <a:pPr algn="just" rtl="1"/>
            <a:r>
              <a:rPr lang="en-US" b="1" dirty="0" smtClean="0">
                <a:cs typeface="B Nazanin" panose="00000400000000000000" pitchFamily="2" charset="-78"/>
              </a:rPr>
              <a:t>الف-</a:t>
            </a:r>
            <a:r>
              <a:rPr lang="en-US" dirty="0" smtClean="0">
                <a:cs typeface="B Nazanin" panose="00000400000000000000" pitchFamily="2" charset="-78"/>
              </a:rPr>
              <a:t> </a:t>
            </a:r>
            <a:r>
              <a:rPr lang="en-US" sz="2000" dirty="0" smtClean="0">
                <a:cs typeface="B Titr" panose="00000700000000000000" pitchFamily="2" charset="-78"/>
              </a:rPr>
              <a:t>تاریخ و شماره تصمیم</a:t>
            </a:r>
            <a:endParaRPr lang="en-US" dirty="0" smtClean="0">
              <a:cs typeface="B Titr" panose="00000700000000000000" pitchFamily="2" charset="-78"/>
            </a:endParaRPr>
          </a:p>
          <a:p>
            <a:pPr algn="just" rtl="1"/>
            <a:r>
              <a:rPr lang="en-US" b="1" dirty="0" smtClean="0">
                <a:cs typeface="B Nazanin" panose="00000400000000000000" pitchFamily="2" charset="-78"/>
              </a:rPr>
              <a:t>ب-</a:t>
            </a:r>
            <a:r>
              <a:rPr lang="en-US" dirty="0" smtClean="0">
                <a:cs typeface="B Nazanin" panose="00000400000000000000" pitchFamily="2" charset="-78"/>
              </a:rPr>
              <a:t> </a:t>
            </a:r>
            <a:r>
              <a:rPr lang="en-US" sz="2000" dirty="0" smtClean="0">
                <a:cs typeface="B Titr" panose="00000700000000000000" pitchFamily="2" charset="-78"/>
              </a:rPr>
              <a:t>مشخصات متقاضی</a:t>
            </a:r>
            <a:endParaRPr lang="en-US" sz="2000" dirty="0" smtClean="0">
              <a:cs typeface="B Titr" panose="00000700000000000000" pitchFamily="2" charset="-78"/>
            </a:endParaRPr>
          </a:p>
          <a:p>
            <a:pPr algn="just" rtl="1"/>
            <a:r>
              <a:rPr lang="en-US" b="1" dirty="0" smtClean="0">
                <a:cs typeface="B Nazanin" panose="00000400000000000000" pitchFamily="2" charset="-78"/>
              </a:rPr>
              <a:t>ج-</a:t>
            </a:r>
            <a:r>
              <a:rPr lang="en-US" dirty="0" smtClean="0">
                <a:cs typeface="B Nazanin" panose="00000400000000000000" pitchFamily="2" charset="-78"/>
              </a:rPr>
              <a:t> </a:t>
            </a:r>
            <a:r>
              <a:rPr lang="en-US" sz="2000" dirty="0" smtClean="0">
                <a:cs typeface="B Titr" panose="00000700000000000000" pitchFamily="2" charset="-78"/>
              </a:rPr>
              <a:t>مستندات قانونی و استدلالهای منجر به تصمیم اتخاذ شده</a:t>
            </a:r>
            <a:endParaRPr lang="en-US" dirty="0" smtClean="0">
              <a:cs typeface="B Titr" panose="00000700000000000000" pitchFamily="2" charset="-78"/>
            </a:endParaRPr>
          </a:p>
          <a:p>
            <a:pPr algn="just" rtl="1"/>
            <a:r>
              <a:rPr lang="en-US" b="1" dirty="0" smtClean="0">
                <a:cs typeface="B Nazanin" panose="00000400000000000000" pitchFamily="2" charset="-78"/>
              </a:rPr>
              <a:t>د-</a:t>
            </a:r>
            <a:r>
              <a:rPr lang="en-US" dirty="0" smtClean="0">
                <a:cs typeface="B Nazanin" panose="00000400000000000000" pitchFamily="2" charset="-78"/>
              </a:rPr>
              <a:t> </a:t>
            </a:r>
            <a:r>
              <a:rPr lang="en-US" sz="2000" dirty="0" smtClean="0">
                <a:cs typeface="B Titr" panose="00000700000000000000" pitchFamily="2" charset="-78"/>
              </a:rPr>
              <a:t>مفاد اصلی تصمیم</a:t>
            </a:r>
            <a:endParaRPr lang="en-US" sz="2000" dirty="0" smtClean="0">
              <a:cs typeface="B Titr" panose="00000700000000000000" pitchFamily="2" charset="-78"/>
            </a:endParaRPr>
          </a:p>
          <a:p>
            <a:pPr algn="just" rtl="1"/>
            <a:r>
              <a:rPr lang="en-US" b="1" dirty="0" smtClean="0">
                <a:cs typeface="B Nazanin" panose="00000400000000000000" pitchFamily="2" charset="-78"/>
              </a:rPr>
              <a:t>ه-</a:t>
            </a:r>
            <a:r>
              <a:rPr lang="en-US" dirty="0" smtClean="0">
                <a:cs typeface="B Nazanin" panose="00000400000000000000" pitchFamily="2" charset="-78"/>
              </a:rPr>
              <a:t> </a:t>
            </a:r>
            <a:r>
              <a:rPr lang="en-US" sz="2000" dirty="0" smtClean="0">
                <a:cs typeface="B Titr" panose="00000700000000000000" pitchFamily="2" charset="-78"/>
              </a:rPr>
              <a:t>اعلام مرجع و مهلت اعتراض به تصمیم </a:t>
            </a:r>
            <a:endParaRPr lang="en-US" dirty="0" smtClean="0">
              <a:cs typeface="B Titr" panose="00000700000000000000" pitchFamily="2" charset="-78"/>
            </a:endParaRPr>
          </a:p>
          <a:p>
            <a:pPr algn="just" rtl="1"/>
            <a:r>
              <a:rPr lang="en-US" b="1" dirty="0" smtClean="0">
                <a:cs typeface="B Nazanin" panose="00000400000000000000" pitchFamily="2" charset="-78"/>
              </a:rPr>
              <a:t>و-</a:t>
            </a:r>
            <a:r>
              <a:rPr lang="en-US" dirty="0" smtClean="0">
                <a:cs typeface="B Nazanin" panose="00000400000000000000" pitchFamily="2" charset="-78"/>
              </a:rPr>
              <a:t> </a:t>
            </a:r>
            <a:r>
              <a:rPr lang="en-US" sz="2000" dirty="0" smtClean="0">
                <a:cs typeface="B Titr" panose="00000700000000000000" pitchFamily="2" charset="-78"/>
              </a:rPr>
              <a:t>نام و سمت صادر کننده ابلاغیه</a:t>
            </a:r>
            <a:endParaRPr lang="en-US" dirty="0" smtClean="0">
              <a:cs typeface="B Titr" panose="00000700000000000000" pitchFamily="2" charset="-78"/>
            </a:endParaRPr>
          </a:p>
          <a:p>
            <a:pPr algn="just" rtl="1"/>
            <a:r>
              <a:rPr lang="en-US" b="1" dirty="0" smtClean="0">
                <a:cs typeface="B Nazanin" panose="00000400000000000000" pitchFamily="2" charset="-78"/>
              </a:rPr>
              <a:t>8-</a:t>
            </a:r>
            <a:r>
              <a:rPr lang="en-US" dirty="0" smtClean="0">
                <a:cs typeface="B Nazanin" panose="00000400000000000000" pitchFamily="2" charset="-78"/>
              </a:rPr>
              <a:t> دستگاه های اجرایی مکلفند فرآیند امجام کار مراجعین را به صورت مرحله به مرحله از طرق مقتضی نظیر ارسال پیامک به اطلاع آنان برسانند.</a:t>
            </a:r>
            <a:endParaRPr lang="en-US" dirty="0" smtClean="0">
              <a:cs typeface="B Nazanin" panose="00000400000000000000" pitchFamily="2" charset="-78"/>
            </a:endParaRPr>
          </a:p>
          <a:p>
            <a:pPr algn="just" rtl="1"/>
            <a:r>
              <a:rPr lang="en-US" b="1" dirty="0" smtClean="0">
                <a:cs typeface="B Nazanin" panose="00000400000000000000" pitchFamily="2" charset="-78"/>
              </a:rPr>
              <a:t>9-</a:t>
            </a:r>
            <a:r>
              <a:rPr lang="en-US" dirty="0" smtClean="0">
                <a:cs typeface="B Nazanin" panose="00000400000000000000" pitchFamily="2" charset="-78"/>
              </a:rPr>
              <a:t> دستگاه های اجرایی مکلفند اطلاعات راجع به نحوه استفاده مردم از خدمات و فرآیندهای اداری و نحوه مشارکت در آنها و نحوه اعتراض به تصمیمات و اقدامات خود در اختیار عمومم قرار دهند تا زمینه امکان تصمیم گیری آگاهانه را برا آنها فراهم کنند.</a:t>
            </a:r>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24328"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fontScale="92500" lnSpcReduction="10000"/>
          </a:bodyPr>
          <a:lstStyle/>
          <a:p>
            <a:pPr algn="just" rtl="1"/>
            <a:r>
              <a:rPr lang="en-US" b="1" dirty="0">
                <a:cs typeface="B Nazanin" panose="00000400000000000000" pitchFamily="2" charset="-78"/>
              </a:rPr>
              <a:t>10-</a:t>
            </a:r>
            <a:r>
              <a:rPr lang="en-US" dirty="0">
                <a:cs typeface="B Nazanin" panose="00000400000000000000" pitchFamily="2" charset="-78"/>
              </a:rPr>
              <a:t> دستگاههای اجرایی باید متناسب با مراجعات، به منظور بهبود مستمر نظام ارائه خدمت و افزایش رضایت مندی مراجعان، به طرق مناسب اطلاع رسانی نمودهو حسب میزان اهمیتی که اطلاع مردم از فعالیتهای آنها دارد، جلسات پرسش و پاسخ با اصحاب رسانه برگزار کنند.</a:t>
            </a:r>
            <a:endParaRPr lang="en-US" dirty="0">
              <a:cs typeface="B Nazanin" panose="00000400000000000000" pitchFamily="2" charset="-78"/>
            </a:endParaRPr>
          </a:p>
          <a:p>
            <a:pPr algn="just" rtl="1"/>
            <a:r>
              <a:rPr lang="en-US" b="1" dirty="0">
                <a:cs typeface="B Nazanin" panose="00000400000000000000" pitchFamily="2" charset="-78"/>
              </a:rPr>
              <a:t>11-</a:t>
            </a:r>
            <a:r>
              <a:rPr lang="en-US" dirty="0">
                <a:cs typeface="B Nazanin" panose="00000400000000000000" pitchFamily="2" charset="-78"/>
              </a:rPr>
              <a:t> در جلسات پرسش و پاسخی که از سوی سخنگوی دستگاه اجرایی با روابط عمومی دستگاه برگزار می شود، نباید تبعیضی از حیث دعوت، شرکت، طرح پرسش، ارائه پاسخ و سایر موارد، علیه رسانه های منتقد صورت گیرد.</a:t>
            </a:r>
            <a:endParaRPr lang="en-US" dirty="0">
              <a:cs typeface="B Nazanin" panose="00000400000000000000" pitchFamily="2" charset="-78"/>
            </a:endParaRPr>
          </a:p>
          <a:p>
            <a:pPr algn="just" rtl="1"/>
            <a:r>
              <a:rPr lang="en-US" b="1" dirty="0" smtClean="0">
                <a:cs typeface="B Nazanin" panose="00000400000000000000" pitchFamily="2" charset="-78"/>
              </a:rPr>
              <a:t>12-</a:t>
            </a:r>
            <a:r>
              <a:rPr lang="en-US" dirty="0" smtClean="0">
                <a:cs typeface="B Nazanin" panose="00000400000000000000" pitchFamily="2" charset="-78"/>
              </a:rPr>
              <a:t> </a:t>
            </a:r>
            <a:r>
              <a:rPr lang="en-US" dirty="0">
                <a:cs typeface="B Nazanin" panose="00000400000000000000" pitchFamily="2" charset="-78"/>
              </a:rPr>
              <a:t>دستگاههای اجرایی باید در فعالیتهای اطلاع رسانی خود نکات زیر را مورد توجه قرار دهند:</a:t>
            </a:r>
            <a:endParaRPr lang="en-US" dirty="0">
              <a:cs typeface="B Nazanin" panose="00000400000000000000" pitchFamily="2" charset="-78"/>
            </a:endParaRPr>
          </a:p>
          <a:p>
            <a:pPr algn="just" rtl="1"/>
            <a:r>
              <a:rPr lang="en-US" b="1" dirty="0" smtClean="0">
                <a:cs typeface="B Nazanin" panose="00000400000000000000" pitchFamily="2" charset="-78"/>
              </a:rPr>
              <a:t>الف </a:t>
            </a:r>
            <a:r>
              <a:rPr lang="en-US" b="1" dirty="0">
                <a:cs typeface="B Nazanin" panose="00000400000000000000" pitchFamily="2" charset="-78"/>
              </a:rPr>
              <a:t>– </a:t>
            </a:r>
            <a:r>
              <a:rPr lang="en-US" dirty="0">
                <a:cs typeface="B Nazanin" panose="00000400000000000000" pitchFamily="2" charset="-78"/>
              </a:rPr>
              <a:t>مفید بودن اطلاعات قابل دسترس یا ارائه شده؛ یعنی اطلاعاتی که علم به آنها، توان تشخیص و قضاوت </a:t>
            </a:r>
            <a:r>
              <a:rPr lang="en-US" dirty="0" smtClean="0">
                <a:cs typeface="B Nazanin" panose="00000400000000000000" pitchFamily="2" charset="-78"/>
              </a:rPr>
              <a:t>و</a:t>
            </a:r>
            <a:r>
              <a:rPr lang="en-US" dirty="0">
                <a:cs typeface="B Nazanin" panose="00000400000000000000" pitchFamily="2" charset="-78"/>
              </a:rPr>
              <a:t> </a:t>
            </a:r>
            <a:r>
              <a:rPr lang="en-US" dirty="0" smtClean="0">
                <a:cs typeface="B Nazanin" panose="00000400000000000000" pitchFamily="2" charset="-78"/>
              </a:rPr>
              <a:t>آگاهی </a:t>
            </a:r>
            <a:r>
              <a:rPr lang="en-US" dirty="0">
                <a:cs typeface="B Nazanin" panose="00000400000000000000" pitchFamily="2" charset="-78"/>
              </a:rPr>
              <a:t>افراد را افزایش می دهد.</a:t>
            </a:r>
            <a:endParaRPr lang="en-US" dirty="0">
              <a:cs typeface="B Nazanin" panose="00000400000000000000" pitchFamily="2" charset="-78"/>
            </a:endParaRPr>
          </a:p>
          <a:p>
            <a:pPr algn="just" rtl="1"/>
            <a:r>
              <a:rPr lang="en-US" b="1" dirty="0" smtClean="0">
                <a:cs typeface="B Nazanin" panose="00000400000000000000" pitchFamily="2" charset="-78"/>
              </a:rPr>
              <a:t>ب-</a:t>
            </a:r>
            <a:r>
              <a:rPr lang="en-US" dirty="0" smtClean="0">
                <a:cs typeface="B Nazanin" panose="00000400000000000000" pitchFamily="2" charset="-78"/>
              </a:rPr>
              <a:t> </a:t>
            </a:r>
            <a:r>
              <a:rPr lang="en-US" dirty="0">
                <a:cs typeface="B Nazanin" panose="00000400000000000000" pitchFamily="2" charset="-78"/>
              </a:rPr>
              <a:t>درست بودن اطلاعات ارائه شده؛ بدین معنا که هم اسناد و مدارک و ابزارهای حاوی اطلاعات باید واقعی و صحیح بوده و هم مفاد و مندرجات آنها عاری از خدشه باشد.</a:t>
            </a:r>
            <a:endParaRPr lang="en-US" dirty="0">
              <a:cs typeface="B Nazanin" panose="00000400000000000000" pitchFamily="2" charset="-78"/>
            </a:endParaRPr>
          </a:p>
          <a:p>
            <a:pPr algn="just" rtl="1"/>
            <a:r>
              <a:rPr lang="en-US" b="1" dirty="0" smtClean="0">
                <a:cs typeface="B Nazanin" panose="00000400000000000000" pitchFamily="2" charset="-78"/>
              </a:rPr>
              <a:t> </a:t>
            </a:r>
            <a:r>
              <a:rPr lang="en-US" b="1" dirty="0">
                <a:cs typeface="B Nazanin" panose="00000400000000000000" pitchFamily="2" charset="-78"/>
              </a:rPr>
              <a:t>ج- </a:t>
            </a:r>
            <a:r>
              <a:rPr lang="en-US" dirty="0">
                <a:cs typeface="B Nazanin" panose="00000400000000000000" pitchFamily="2" charset="-78"/>
              </a:rPr>
              <a:t>به روز بودن اطلاعات قابل دسترس یا ارائه شده؛ یعنی اطلاعات باید حاوی آخرین تحولات، مصوبات، اصلاحیه ها و تفسیرها باشد.</a:t>
            </a:r>
            <a:endParaRPr lang="en-US" dirty="0">
              <a:cs typeface="B Nazanin" panose="00000400000000000000" pitchFamily="2" charset="-78"/>
            </a:endParaRPr>
          </a:p>
          <a:p>
            <a:pPr algn="just" rtl="1"/>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fontScale="92500"/>
          </a:bodyPr>
          <a:lstStyle/>
          <a:p>
            <a:pPr algn="just" rtl="1"/>
            <a:r>
              <a:rPr lang="en-US" b="1" dirty="0">
                <a:cs typeface="B Nazanin" panose="00000400000000000000" pitchFamily="2" charset="-78"/>
              </a:rPr>
              <a:t> د- </a:t>
            </a:r>
            <a:r>
              <a:rPr lang="en-US" dirty="0">
                <a:cs typeface="B Nazanin" panose="00000400000000000000" pitchFamily="2" charset="-78"/>
              </a:rPr>
              <a:t>به موقع بودن اطلاع رسانی؛ یعنی اطلاعات باید در زمانی که نیاز به آنها وجود دارد ارائه شود به نحوی که مخاطبان، فرصت معقول برای واکنش و تصمیم گیری پس از آگاه شدن از آن را داشته باشند.</a:t>
            </a:r>
            <a:endParaRPr lang="en-US" dirty="0">
              <a:cs typeface="B Nazanin" panose="00000400000000000000" pitchFamily="2" charset="-78"/>
            </a:endParaRPr>
          </a:p>
          <a:p>
            <a:pPr algn="just" rtl="1"/>
            <a:r>
              <a:rPr lang="en-US" dirty="0" smtClean="0">
                <a:cs typeface="B Nazanin" panose="00000400000000000000" pitchFamily="2" charset="-78"/>
              </a:rPr>
              <a:t> </a:t>
            </a:r>
            <a:r>
              <a:rPr lang="en-US" b="1" dirty="0">
                <a:cs typeface="B Nazanin" panose="00000400000000000000" pitchFamily="2" charset="-78"/>
              </a:rPr>
              <a:t>ه- </a:t>
            </a:r>
            <a:r>
              <a:rPr lang="en-US" dirty="0">
                <a:cs typeface="B Nazanin" panose="00000400000000000000" pitchFamily="2" charset="-78"/>
              </a:rPr>
              <a:t>کامل بودن اطلاع رسانی؛ یعنی تمام اطلاعاتی که واکنش یا اقدام یا تصمیم مخاطبان به آنها منوط است، تغییر زمان، مکان، اسناد و ادامه هزینه و مدارک هویتی لازم، بصورت یکجا اعلام شوند</a:t>
            </a:r>
            <a:r>
              <a:rPr lang="en-US" dirty="0" smtClean="0">
                <a:cs typeface="B Nazanin" panose="00000400000000000000" pitchFamily="2" charset="-78"/>
              </a:rPr>
              <a:t>.</a:t>
            </a:r>
            <a:endParaRPr lang="en-US" dirty="0" smtClean="0">
              <a:cs typeface="B Nazanin" panose="00000400000000000000" pitchFamily="2" charset="-78"/>
            </a:endParaRPr>
          </a:p>
          <a:p>
            <a:pPr marL="0" indent="0" algn="just" rtl="1">
              <a:buNone/>
            </a:pPr>
            <a:r>
              <a:rPr lang="en-US" sz="2200" dirty="0">
                <a:solidFill>
                  <a:srgbClr val="AC0000"/>
                </a:solidFill>
                <a:cs typeface="B Titr" panose="00000700000000000000" pitchFamily="2" charset="-78"/>
              </a:rPr>
              <a:t>ماده 9- </a:t>
            </a:r>
            <a:r>
              <a:rPr lang="en-US" sz="2200" u="sng" dirty="0">
                <a:solidFill>
                  <a:srgbClr val="AC0000"/>
                </a:solidFill>
                <a:cs typeface="B Titr" panose="00000700000000000000" pitchFamily="2" charset="-78"/>
              </a:rPr>
              <a:t>حق اظهار نظر آزاد و ارائه پیشنهاد در مورد تصمیمات و فرآیندهای اداری</a:t>
            </a:r>
            <a:endParaRPr lang="en-US" sz="2200" u="sng" dirty="0">
              <a:solidFill>
                <a:srgbClr val="AC0000"/>
              </a:solidFill>
              <a:cs typeface="B Titr" panose="00000700000000000000" pitchFamily="2" charset="-78"/>
            </a:endParaRPr>
          </a:p>
          <a:p>
            <a:pPr algn="just" rtl="1"/>
            <a:r>
              <a:rPr lang="en-US" b="1" dirty="0" smtClean="0">
                <a:cs typeface="B Nazanin" panose="00000400000000000000" pitchFamily="2" charset="-78"/>
              </a:rPr>
              <a:t>1-</a:t>
            </a:r>
            <a:r>
              <a:rPr lang="en-US" dirty="0" smtClean="0">
                <a:cs typeface="B Nazanin" panose="00000400000000000000" pitchFamily="2" charset="-78"/>
              </a:rPr>
              <a:t> هر </a:t>
            </a:r>
            <a:r>
              <a:rPr lang="en-US" dirty="0">
                <a:cs typeface="B Nazanin" panose="00000400000000000000" pitchFamily="2" charset="-78"/>
              </a:rPr>
              <a:t>فردی حق دارد در صورت مشاهده یا اطلاع از تخلفات اداری و نقص قوانین و مقررات در هر یک از دستگاههای اجرایی، موارد مشاهده یا اطلاع خود را به مراجع نظارتی درون سازمانی و برون سازمانی گزارش کند.</a:t>
            </a:r>
            <a:endParaRPr lang="en-US" dirty="0">
              <a:cs typeface="B Nazanin" panose="00000400000000000000" pitchFamily="2" charset="-78"/>
            </a:endParaRPr>
          </a:p>
          <a:p>
            <a:pPr algn="just" rtl="1"/>
            <a:r>
              <a:rPr lang="en-US" b="1" dirty="0" smtClean="0">
                <a:cs typeface="B Nazanin" panose="00000400000000000000" pitchFamily="2" charset="-78"/>
              </a:rPr>
              <a:t>2-</a:t>
            </a:r>
            <a:r>
              <a:rPr lang="en-US" dirty="0" smtClean="0">
                <a:cs typeface="B Nazanin" panose="00000400000000000000" pitchFamily="2" charset="-78"/>
              </a:rPr>
              <a:t> شهروندان </a:t>
            </a:r>
            <a:r>
              <a:rPr lang="en-US" dirty="0">
                <a:cs typeface="B Nazanin" panose="00000400000000000000" pitchFamily="2" charset="-78"/>
              </a:rPr>
              <a:t>حق دارند تا سیاستها، فرآیندها، تصمیمات و اقدامات دستگاه های اجرایی را نقد نموده و نظر انتقادی خود را در چارچوب مقررات ابراز کنند.</a:t>
            </a:r>
            <a:endParaRPr lang="en-US" dirty="0">
              <a:cs typeface="B Nazanin" panose="00000400000000000000" pitchFamily="2" charset="-78"/>
            </a:endParaRPr>
          </a:p>
          <a:p>
            <a:pPr algn="just" rtl="1"/>
            <a:r>
              <a:rPr lang="en-US" b="1" dirty="0" smtClean="0">
                <a:cs typeface="B Nazanin" panose="00000400000000000000" pitchFamily="2" charset="-78"/>
              </a:rPr>
              <a:t>3-</a:t>
            </a:r>
            <a:r>
              <a:rPr lang="en-US" dirty="0" smtClean="0">
                <a:cs typeface="B Nazanin" panose="00000400000000000000" pitchFamily="2" charset="-78"/>
              </a:rPr>
              <a:t> دستگاههای </a:t>
            </a:r>
            <a:r>
              <a:rPr lang="en-US" dirty="0">
                <a:cs typeface="B Nazanin" panose="00000400000000000000" pitchFamily="2" charset="-78"/>
              </a:rPr>
              <a:t>اجرایی به آزادی بیان نظرهای شخصی، ارزیابی های انتقادی و </a:t>
            </a:r>
            <a:r>
              <a:rPr lang="en-US" dirty="0" smtClean="0">
                <a:cs typeface="B Nazanin" panose="00000400000000000000" pitchFamily="2" charset="-78"/>
              </a:rPr>
              <a:t>پیشنهادهای </a:t>
            </a:r>
            <a:r>
              <a:rPr lang="en-US" dirty="0">
                <a:cs typeface="B Nazanin" panose="00000400000000000000" pitchFamily="2" charset="-78"/>
              </a:rPr>
              <a:t>مراجعین </a:t>
            </a:r>
            <a:r>
              <a:rPr lang="en-US" dirty="0" smtClean="0">
                <a:cs typeface="B Nazanin" panose="00000400000000000000" pitchFamily="2" charset="-78"/>
              </a:rPr>
              <a:t>و رسانه ها احترام گذاشته و فضای تحمل نظرات مخالف را در درون خود نهادینه کنند.</a:t>
            </a:r>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544616"/>
          </a:xfrm>
        </p:spPr>
        <p:txBody>
          <a:bodyPr>
            <a:normAutofit fontScale="77500" lnSpcReduction="20000"/>
          </a:bodyPr>
          <a:lstStyle/>
          <a:p>
            <a:pPr algn="just" rtl="1"/>
            <a:r>
              <a:rPr lang="en-US" b="1" dirty="0">
                <a:cs typeface="B Nazanin" panose="00000400000000000000" pitchFamily="2" charset="-78"/>
              </a:rPr>
              <a:t>4-</a:t>
            </a:r>
            <a:r>
              <a:rPr lang="en-US" dirty="0">
                <a:cs typeface="B Nazanin" panose="00000400000000000000" pitchFamily="2" charset="-78"/>
              </a:rPr>
              <a:t> دستگاه های اجرایی باید از نصب هرگونه آگهی در محیط های اداری که مراجعین را از بین نظر انتقادی منع کرده یا بترساند اجتناب کنند .</a:t>
            </a:r>
            <a:endParaRPr lang="en-US" dirty="0">
              <a:cs typeface="B Nazanin" panose="00000400000000000000" pitchFamily="2" charset="-78"/>
            </a:endParaRPr>
          </a:p>
          <a:p>
            <a:pPr algn="just" rtl="1"/>
            <a:r>
              <a:rPr lang="en-US" b="1" dirty="0">
                <a:cs typeface="B Nazanin" panose="00000400000000000000" pitchFamily="2" charset="-78"/>
              </a:rPr>
              <a:t>5-</a:t>
            </a:r>
            <a:r>
              <a:rPr lang="en-US" dirty="0">
                <a:cs typeface="B Nazanin" panose="00000400000000000000" pitchFamily="2" charset="-78"/>
              </a:rPr>
              <a:t> دستگاه های اجرایی موظفند هنگام ورود مراجعین برگ نظر سنجی ( به صورت فیزیکی یا الکترونیکی) در اختیار آنها قرار دهند و نظر ایشان را در خصوص نحوه گردش کار ، تظبیق یا عدم تطبیق آن با اطلاعات اعلام شده قبلی و رفتار متصدیان انجام کار جویا شوند ونتایج  آن را به طور منظم در اصلاح فرایند ها و تشویق و تنیبه کارکنان خود مورد استفاده قرار دهند .</a:t>
            </a:r>
            <a:endParaRPr lang="en-US" dirty="0">
              <a:cs typeface="B Nazanin" panose="00000400000000000000" pitchFamily="2" charset="-78"/>
            </a:endParaRPr>
          </a:p>
          <a:p>
            <a:pPr algn="just" rtl="1"/>
            <a:r>
              <a:rPr lang="en-US" b="1" dirty="0">
                <a:cs typeface="B Nazanin" panose="00000400000000000000" pitchFamily="2" charset="-78"/>
              </a:rPr>
              <a:t>6-</a:t>
            </a:r>
            <a:r>
              <a:rPr lang="en-US" dirty="0">
                <a:cs typeface="B Nazanin" panose="00000400000000000000" pitchFamily="2" charset="-78"/>
              </a:rPr>
              <a:t> دستگاه های اجرایی می بایست حسب شرایط نسبت به راه اندازی ، استقرار و یا روزآمد کردن سیستم های ارتباط دو سویه نظیر صندوق پیشنهاد ها و انتقاد ها ، پست صوتی و درگاه ( پرتال ) سازمانی به منظور ارائه شناسنامه خدمات و فعالیت ها و اخذ دیدگاه های مردم اقدام نمایند.</a:t>
            </a:r>
            <a:endParaRPr lang="en-US" dirty="0">
              <a:cs typeface="B Nazanin" panose="00000400000000000000" pitchFamily="2" charset="-78"/>
            </a:endParaRPr>
          </a:p>
          <a:p>
            <a:pPr marL="0" indent="0" algn="just" rtl="1">
              <a:buNone/>
            </a:pPr>
            <a:r>
              <a:rPr lang="en-US" sz="2600" dirty="0">
                <a:solidFill>
                  <a:srgbClr val="AC0000"/>
                </a:solidFill>
                <a:cs typeface="B Titr" panose="00000700000000000000" pitchFamily="2" charset="-78"/>
              </a:rPr>
              <a:t>ماده 10- </a:t>
            </a:r>
            <a:r>
              <a:rPr lang="en-US" sz="2600" u="sng" dirty="0">
                <a:solidFill>
                  <a:srgbClr val="AC0000"/>
                </a:solidFill>
                <a:cs typeface="B Titr" panose="00000700000000000000" pitchFamily="2" charset="-78"/>
              </a:rPr>
              <a:t>حق مصون بودن از شروط اجحاف آمیز در توافق ها ، معاملات و قرارداد </a:t>
            </a:r>
            <a:r>
              <a:rPr lang="en-US" sz="2600" u="sng" dirty="0" smtClean="0">
                <a:solidFill>
                  <a:srgbClr val="AC0000"/>
                </a:solidFill>
                <a:cs typeface="B Titr" panose="00000700000000000000" pitchFamily="2" charset="-78"/>
              </a:rPr>
              <a:t>-های </a:t>
            </a:r>
            <a:r>
              <a:rPr lang="en-US" sz="2600" u="sng" dirty="0">
                <a:solidFill>
                  <a:srgbClr val="AC0000"/>
                </a:solidFill>
                <a:cs typeface="B Titr" panose="00000700000000000000" pitchFamily="2" charset="-78"/>
              </a:rPr>
              <a:t>اداری</a:t>
            </a:r>
            <a:r>
              <a:rPr lang="en-US" sz="2600" dirty="0">
                <a:solidFill>
                  <a:srgbClr val="AC0000"/>
                </a:solidFill>
                <a:cs typeface="B Titr" panose="00000700000000000000" pitchFamily="2" charset="-78"/>
              </a:rPr>
              <a:t> </a:t>
            </a:r>
            <a:endParaRPr lang="en-US" sz="2600" dirty="0">
              <a:solidFill>
                <a:srgbClr val="AC0000"/>
              </a:solidFill>
              <a:cs typeface="B Titr" panose="00000700000000000000" pitchFamily="2" charset="-78"/>
            </a:endParaRPr>
          </a:p>
          <a:p>
            <a:pPr algn="just" rtl="1"/>
            <a:r>
              <a:rPr lang="en-US" b="1" dirty="0" smtClean="0">
                <a:cs typeface="B Nazanin" panose="00000400000000000000" pitchFamily="2" charset="-78"/>
              </a:rPr>
              <a:t>1- </a:t>
            </a:r>
            <a:r>
              <a:rPr lang="en-US" dirty="0" smtClean="0">
                <a:cs typeface="B Titr" panose="00000700000000000000" pitchFamily="2" charset="-78"/>
              </a:rPr>
              <a:t>دستگاه </a:t>
            </a:r>
            <a:r>
              <a:rPr lang="en-US" dirty="0">
                <a:cs typeface="B Titr" panose="00000700000000000000" pitchFamily="2" charset="-78"/>
              </a:rPr>
              <a:t>های اجرایی باید از تحمیل قراردادهای اجحاف آمیز به مردم خود داری کنند . منظور از قرارداد اجحاف آمیز قراردادی است که به موجب آن دستگاه اجرایی با استفاده از موقعیت برتر خود یا ضعف طرف مقابل شرایط غیر عادلانه ای را به ایشان تحمیل کند.</a:t>
            </a:r>
            <a:endParaRPr lang="en-US" dirty="0">
              <a:cs typeface="B Titr" panose="00000700000000000000" pitchFamily="2" charset="-78"/>
            </a:endParaRPr>
          </a:p>
          <a:p>
            <a:pPr algn="just" rtl="1"/>
            <a:r>
              <a:rPr lang="en-US" b="1" dirty="0" smtClean="0">
                <a:cs typeface="B Nazanin" panose="00000400000000000000" pitchFamily="2" charset="-78"/>
              </a:rPr>
              <a:t>2- </a:t>
            </a:r>
            <a:r>
              <a:rPr lang="en-US" dirty="0" smtClean="0">
                <a:cs typeface="B Titr" panose="00000700000000000000" pitchFamily="2" charset="-78"/>
              </a:rPr>
              <a:t>قراردادهایی </a:t>
            </a:r>
            <a:r>
              <a:rPr lang="en-US" dirty="0">
                <a:cs typeface="B Titr" panose="00000700000000000000" pitchFamily="2" charset="-78"/>
              </a:rPr>
              <a:t>که شروط زیر در آنها گنجانده شوند ، اجحاف آمیز تلقی می گردند .</a:t>
            </a:r>
            <a:endParaRPr lang="en-US" dirty="0">
              <a:cs typeface="B Titr" panose="00000700000000000000" pitchFamily="2" charset="-78"/>
            </a:endParaRPr>
          </a:p>
          <a:p>
            <a:pPr algn="just" rtl="1"/>
            <a:r>
              <a:rPr lang="en-US" b="1" dirty="0">
                <a:cs typeface="B Nazanin" panose="00000400000000000000" pitchFamily="2" charset="-78"/>
              </a:rPr>
              <a:t>الف-</a:t>
            </a:r>
            <a:r>
              <a:rPr lang="en-US" dirty="0">
                <a:cs typeface="B Nazanin" panose="00000400000000000000" pitchFamily="2" charset="-78"/>
              </a:rPr>
              <a:t> شرطی که به موجب آن ، دستگاه اجرایی طرف مقابل خود را به انجام یاعدم انجام کاری متعهد می سازد که پیش ازانعقاد قرارداد هیج فرصتی برای آگاه شدن از مفاد آن شرط نداشته است .</a:t>
            </a:r>
            <a:endParaRPr lang="en-US" dirty="0">
              <a:cs typeface="B Nazanin" panose="00000400000000000000" pitchFamily="2" charset="-78"/>
            </a:endParaRPr>
          </a:p>
          <a:p>
            <a:pPr algn="just" rtl="1"/>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544616"/>
          </a:xfrm>
        </p:spPr>
        <p:txBody>
          <a:bodyPr>
            <a:normAutofit fontScale="92500" lnSpcReduction="20000"/>
          </a:bodyPr>
          <a:lstStyle/>
          <a:p>
            <a:pPr algn="just" rtl="1"/>
            <a:r>
              <a:rPr lang="en-US" b="1" dirty="0">
                <a:cs typeface="B Nazanin" panose="00000400000000000000" pitchFamily="2" charset="-78"/>
              </a:rPr>
              <a:t>ب-</a:t>
            </a:r>
            <a:r>
              <a:rPr lang="en-US" dirty="0">
                <a:cs typeface="B Nazanin" panose="00000400000000000000" pitchFamily="2" charset="-78"/>
              </a:rPr>
              <a:t> شرطی از سوی دستگاه اجرایی که طرف مقابل آن به دلیل کهولت سن ، بیماری، ناتوانی ذهنی ، فشارهای روانی ، کم سوادی ، بی سوادی یا جهل نسبت به امور مرتبط ، از ارزیابی مفاد یا آثار آن ناتوان باشد .</a:t>
            </a:r>
            <a:endParaRPr lang="en-US" dirty="0">
              <a:cs typeface="B Nazanin" panose="00000400000000000000" pitchFamily="2" charset="-78"/>
            </a:endParaRPr>
          </a:p>
          <a:p>
            <a:pPr algn="just" rtl="1"/>
            <a:r>
              <a:rPr lang="en-US" b="1" dirty="0">
                <a:cs typeface="B Nazanin" panose="00000400000000000000" pitchFamily="2" charset="-78"/>
              </a:rPr>
              <a:t>ج-</a:t>
            </a:r>
            <a:r>
              <a:rPr lang="en-US" dirty="0">
                <a:cs typeface="B Nazanin" panose="00000400000000000000" pitchFamily="2" charset="-78"/>
              </a:rPr>
              <a:t> شرطی که به موجب آن دستگاه اجرایی خود را مجاز می سازد تا در زمان تحویل ..... یا ارائه .... که قرارداد آن قبلا" منعقد شده است به تشخیص خود و راسا" قیمت را افزایش دهد .</a:t>
            </a:r>
            <a:endParaRPr lang="en-US" dirty="0">
              <a:cs typeface="B Nazanin" panose="00000400000000000000" pitchFamily="2" charset="-78"/>
            </a:endParaRPr>
          </a:p>
          <a:p>
            <a:pPr algn="just" rtl="1"/>
            <a:r>
              <a:rPr lang="en-US" b="1" dirty="0" smtClean="0">
                <a:cs typeface="B Nazanin" panose="00000400000000000000" pitchFamily="2" charset="-78"/>
              </a:rPr>
              <a:t>0-</a:t>
            </a:r>
            <a:r>
              <a:rPr lang="en-US" dirty="0" smtClean="0">
                <a:cs typeface="B Nazanin" panose="00000400000000000000" pitchFamily="2" charset="-78"/>
              </a:rPr>
              <a:t> شرطی </a:t>
            </a:r>
            <a:r>
              <a:rPr lang="en-US" dirty="0">
                <a:cs typeface="B Nazanin" panose="00000400000000000000" pitchFamily="2" charset="-78"/>
              </a:rPr>
              <a:t>که به موجب آن دستگاه اجرایی حق مراجعه به مراجع قضایی را از طرف دیگر سلب نماید.</a:t>
            </a:r>
            <a:endParaRPr lang="en-US" dirty="0">
              <a:cs typeface="B Nazanin" panose="00000400000000000000" pitchFamily="2" charset="-78"/>
            </a:endParaRPr>
          </a:p>
          <a:p>
            <a:pPr algn="just" rtl="1"/>
            <a:r>
              <a:rPr lang="en-US" b="1" dirty="0">
                <a:cs typeface="B Nazanin" panose="00000400000000000000" pitchFamily="2" charset="-78"/>
              </a:rPr>
              <a:t>و-</a:t>
            </a:r>
            <a:r>
              <a:rPr lang="en-US" dirty="0">
                <a:cs typeface="B Nazanin" panose="00000400000000000000" pitchFamily="2" charset="-78"/>
              </a:rPr>
              <a:t> شرطی که به موجب آن ،دستگاه اجرایی خود را مجاز بداند هر زمان که بخواهد یک طرفه قرارداد را فسخ کند بدون آنکه خسارت عادلانه ای از این بابت به طرف دیگر قرارداد بپردازد.</a:t>
            </a:r>
            <a:endParaRPr lang="en-US" dirty="0">
              <a:cs typeface="B Nazanin" panose="00000400000000000000" pitchFamily="2" charset="-78"/>
            </a:endParaRPr>
          </a:p>
          <a:p>
            <a:pPr algn="just" rtl="1"/>
            <a:r>
              <a:rPr lang="en-US" b="1" dirty="0">
                <a:cs typeface="B Nazanin" panose="00000400000000000000" pitchFamily="2" charset="-78"/>
              </a:rPr>
              <a:t>ز-</a:t>
            </a:r>
            <a:r>
              <a:rPr lang="en-US" dirty="0">
                <a:cs typeface="B Nazanin" panose="00000400000000000000" pitchFamily="2" charset="-78"/>
              </a:rPr>
              <a:t> شرطی که موجب آن ، دستگاه اجرایی راحتی در صورت ارتکاب تقصیر ، از مسئولیت معاف سازد.</a:t>
            </a:r>
            <a:endParaRPr lang="en-US" dirty="0">
              <a:cs typeface="B Nazanin" panose="00000400000000000000" pitchFamily="2" charset="-78"/>
            </a:endParaRPr>
          </a:p>
          <a:p>
            <a:pPr algn="just" rtl="1"/>
            <a:r>
              <a:rPr lang="en-US" b="1" dirty="0">
                <a:cs typeface="B Nazanin" panose="00000400000000000000" pitchFamily="2" charset="-78"/>
              </a:rPr>
              <a:t>ی-</a:t>
            </a:r>
            <a:r>
              <a:rPr lang="en-US" dirty="0">
                <a:cs typeface="B Nazanin" panose="00000400000000000000" pitchFamily="2" charset="-78"/>
              </a:rPr>
              <a:t> شرطی که به موجب آن ، حقوق معنوی ناشی از مالیکت های فکری بدون پرداخت بهای عادلانه به دستگاه اجرایی منتقل شود .</a:t>
            </a:r>
            <a:endParaRPr lang="en-US" dirty="0">
              <a:cs typeface="B Nazanin" panose="00000400000000000000" pitchFamily="2" charset="-78"/>
            </a:endParaRPr>
          </a:p>
          <a:p>
            <a:pPr algn="just" rtl="1"/>
            <a:r>
              <a:rPr lang="en-US" b="1" dirty="0">
                <a:cs typeface="B Nazanin" panose="00000400000000000000" pitchFamily="2" charset="-78"/>
              </a:rPr>
              <a:t>ل-</a:t>
            </a:r>
            <a:r>
              <a:rPr lang="en-US" dirty="0">
                <a:cs typeface="B Nazanin" panose="00000400000000000000" pitchFamily="2" charset="-78"/>
              </a:rPr>
              <a:t> شرطی که بدون وجودهرگونه تویه معقول استفاده طرف قرارداد از تضمین یا بیمه ای که به موجب مقررات به نفع او برقرار شده است را غیر ممکن یا بسیار دشوار سازد.</a:t>
            </a:r>
            <a:endParaRPr lang="en-US" dirty="0">
              <a:cs typeface="B Nazanin" panose="00000400000000000000" pitchFamily="2" charset="-78"/>
            </a:endParaRPr>
          </a:p>
          <a:p>
            <a:pPr algn="just" rtl="1"/>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472608"/>
          </a:xfrm>
        </p:spPr>
        <p:txBody>
          <a:bodyPr>
            <a:normAutofit fontScale="92500" lnSpcReduction="10000"/>
          </a:bodyPr>
          <a:lstStyle/>
          <a:p>
            <a:pPr algn="just" rtl="1"/>
            <a:r>
              <a:rPr lang="en-US" b="1" dirty="0" smtClean="0">
                <a:cs typeface="B Nazanin" panose="00000400000000000000" pitchFamily="2" charset="-78"/>
              </a:rPr>
              <a:t>3-</a:t>
            </a:r>
            <a:r>
              <a:rPr lang="en-US" dirty="0" smtClean="0">
                <a:cs typeface="B Nazanin" panose="00000400000000000000" pitchFamily="2" charset="-78"/>
              </a:rPr>
              <a:t> </a:t>
            </a:r>
            <a:r>
              <a:rPr lang="en-US" dirty="0">
                <a:cs typeface="B Nazanin" panose="00000400000000000000" pitchFamily="2" charset="-78"/>
              </a:rPr>
              <a:t>واحدهای حقوقی ، امور قرارداد ها و یا عناوین مشابه در دستگاه های مشمول این مصوبه مکلفند بر اساس مفاد این ماده نسبت به بازبینی و اصلاحی فرم  قرارداد های خود اقدام نمایند .</a:t>
            </a:r>
            <a:endParaRPr lang="en-US" dirty="0">
              <a:cs typeface="B Nazanin" panose="00000400000000000000" pitchFamily="2" charset="-78"/>
            </a:endParaRPr>
          </a:p>
          <a:p>
            <a:pPr marL="0" indent="0" algn="just" rtl="1">
              <a:buNone/>
            </a:pPr>
            <a:r>
              <a:rPr lang="en-US" sz="2200" dirty="0">
                <a:solidFill>
                  <a:srgbClr val="AC0000"/>
                </a:solidFill>
                <a:cs typeface="B Titr" panose="00000700000000000000" pitchFamily="2" charset="-78"/>
              </a:rPr>
              <a:t>ماده 11- حق</a:t>
            </a:r>
            <a:r>
              <a:rPr lang="en-US" sz="2200" u="sng" dirty="0">
                <a:solidFill>
                  <a:srgbClr val="AC0000"/>
                </a:solidFill>
                <a:cs typeface="B Titr" panose="00000700000000000000" pitchFamily="2" charset="-78"/>
              </a:rPr>
              <a:t> اشخاص توان خواه در برخورداری از امتیازات خاص قانونی</a:t>
            </a:r>
            <a:endParaRPr lang="en-US" sz="2200" u="sng" dirty="0">
              <a:solidFill>
                <a:srgbClr val="AC0000"/>
              </a:solidFill>
              <a:cs typeface="B Titr" panose="00000700000000000000" pitchFamily="2" charset="-78"/>
            </a:endParaRPr>
          </a:p>
          <a:p>
            <a:pPr algn="just" rtl="1"/>
            <a:r>
              <a:rPr lang="en-US" b="1" dirty="0" smtClean="0">
                <a:cs typeface="B Nazanin" panose="00000400000000000000" pitchFamily="2" charset="-78"/>
              </a:rPr>
              <a:t>1-</a:t>
            </a:r>
            <a:r>
              <a:rPr lang="en-US" dirty="0" smtClean="0">
                <a:cs typeface="B Nazanin" panose="00000400000000000000" pitchFamily="2" charset="-78"/>
              </a:rPr>
              <a:t> دستگاه </a:t>
            </a:r>
            <a:r>
              <a:rPr lang="en-US" dirty="0">
                <a:cs typeface="B Nazanin" panose="00000400000000000000" pitchFamily="2" charset="-78"/>
              </a:rPr>
              <a:t>اجرایی مکلفند مطابق مفاد این نامه اجرایی ماده ( 2) </a:t>
            </a:r>
            <a:r>
              <a:rPr lang="en-US" sz="2200" dirty="0">
                <a:cs typeface="B Titr" panose="00000700000000000000" pitchFamily="2" charset="-78"/>
              </a:rPr>
              <a:t>قانون جامع حمایت از حقوق معلولان </a:t>
            </a:r>
            <a:r>
              <a:rPr lang="en-US" dirty="0">
                <a:cs typeface="B Nazanin" panose="00000400000000000000" pitchFamily="2" charset="-78"/>
              </a:rPr>
              <a:t>( شماره 13277/ت 31960 هــ مورخ 09/02/1384 و اصلاحیه آن به شماره 35515 ت 47457 ک مورخ 1391/03/08 به سرعت دسترسی اشخاص توان خواه ( معلول ) به محیط های ارائه خدمت را از جمیع جهات تسهیل کنند.</a:t>
            </a:r>
            <a:endParaRPr lang="en-US" dirty="0">
              <a:cs typeface="B Nazanin" panose="00000400000000000000" pitchFamily="2" charset="-78"/>
            </a:endParaRPr>
          </a:p>
          <a:p>
            <a:pPr algn="just" rtl="1"/>
            <a:r>
              <a:rPr lang="en-US" b="1" dirty="0" smtClean="0">
                <a:cs typeface="B Nazanin" panose="00000400000000000000" pitchFamily="2" charset="-78"/>
              </a:rPr>
              <a:t>2-</a:t>
            </a:r>
            <a:r>
              <a:rPr lang="en-US" dirty="0" smtClean="0">
                <a:cs typeface="B Nazanin" panose="00000400000000000000" pitchFamily="2" charset="-78"/>
              </a:rPr>
              <a:t> دستگاه </a:t>
            </a:r>
            <a:r>
              <a:rPr lang="en-US" dirty="0">
                <a:cs typeface="B Nazanin" panose="00000400000000000000" pitchFamily="2" charset="-78"/>
              </a:rPr>
              <a:t>های اجرایی باید در ساختمان و محیط کاری خود ، علائم و اشکالی را که برای اشخاص توان خواه به آسانی قابل فهم و خواندن باشد نصب کنند.</a:t>
            </a:r>
            <a:endParaRPr lang="en-US" dirty="0">
              <a:cs typeface="B Nazanin" panose="00000400000000000000" pitchFamily="2" charset="-78"/>
            </a:endParaRPr>
          </a:p>
          <a:p>
            <a:pPr algn="just" rtl="1"/>
            <a:r>
              <a:rPr lang="en-US" b="1" dirty="0" smtClean="0">
                <a:cs typeface="B Nazanin" panose="00000400000000000000" pitchFamily="2" charset="-78"/>
              </a:rPr>
              <a:t>3-</a:t>
            </a:r>
            <a:r>
              <a:rPr lang="en-US" dirty="0" smtClean="0">
                <a:cs typeface="B Nazanin" panose="00000400000000000000" pitchFamily="2" charset="-78"/>
              </a:rPr>
              <a:t> </a:t>
            </a:r>
            <a:r>
              <a:rPr lang="en-US" sz="2200" dirty="0" smtClean="0">
                <a:cs typeface="B Titr" panose="00000700000000000000" pitchFamily="2" charset="-78"/>
              </a:rPr>
              <a:t>دستگاه </a:t>
            </a:r>
            <a:r>
              <a:rPr lang="en-US" sz="2200" dirty="0">
                <a:cs typeface="B Titr" panose="00000700000000000000" pitchFamily="2" charset="-78"/>
              </a:rPr>
              <a:t>های اجرایی باید حسب میزان و نوع مراجعات اشخاص توان خواه آموزش های کافی را به کارکنان خود در خصوص نحوه رفتار با این مراجعه کنندگان ارائه دهند .</a:t>
            </a:r>
            <a:endParaRPr lang="en-US" dirty="0">
              <a:cs typeface="B Titr" panose="00000700000000000000" pitchFamily="2" charset="-78"/>
            </a:endParaRPr>
          </a:p>
          <a:p>
            <a:pPr algn="just" rtl="1"/>
            <a:r>
              <a:rPr lang="en-US" b="1" dirty="0" smtClean="0">
                <a:cs typeface="B Nazanin" panose="00000400000000000000" pitchFamily="2" charset="-78"/>
              </a:rPr>
              <a:t>4-</a:t>
            </a:r>
            <a:r>
              <a:rPr lang="en-US" dirty="0" smtClean="0">
                <a:cs typeface="B Nazanin" panose="00000400000000000000" pitchFamily="2" charset="-78"/>
              </a:rPr>
              <a:t> دستگاه </a:t>
            </a:r>
            <a:r>
              <a:rPr lang="en-US" dirty="0">
                <a:cs typeface="B Nazanin" panose="00000400000000000000" pitchFamily="2" charset="-78"/>
              </a:rPr>
              <a:t>های اجرایی باید سامانه و فناوری های اطلاعات و ارتباطات خود را جهت استفاده مستقلانه اشخاص توان خواه از خدمات آنها ارتقاء دهند .</a:t>
            </a:r>
            <a:endParaRPr lang="en-US" dirty="0">
              <a:cs typeface="B Nazanin" panose="00000400000000000000" pitchFamily="2" charset="-78"/>
            </a:endParaRPr>
          </a:p>
          <a:p>
            <a:pPr algn="just" rtl="1"/>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92696"/>
            <a:ext cx="7543800" cy="5400600"/>
          </a:xfrm>
        </p:spPr>
        <p:txBody>
          <a:bodyPr>
            <a:normAutofit fontScale="92500" lnSpcReduction="20000"/>
          </a:bodyPr>
          <a:lstStyle/>
          <a:p>
            <a:pPr marL="0" indent="0" algn="just" rtl="1">
              <a:buNone/>
            </a:pPr>
            <a:r>
              <a:rPr lang="en-US" sz="2200" b="1" dirty="0">
                <a:solidFill>
                  <a:srgbClr val="AC0000"/>
                </a:solidFill>
                <a:cs typeface="B Titr" panose="00000700000000000000" pitchFamily="2" charset="-78"/>
              </a:rPr>
              <a:t>ماده 12 – </a:t>
            </a:r>
            <a:r>
              <a:rPr lang="en-US" sz="2200" b="1" u="sng" dirty="0">
                <a:solidFill>
                  <a:srgbClr val="AC0000"/>
                </a:solidFill>
                <a:cs typeface="B Titr" panose="00000700000000000000" pitchFamily="2" charset="-78"/>
              </a:rPr>
              <a:t>حق رسیدگی به موقع و منصفانه به شکایات و اعتراضات</a:t>
            </a:r>
            <a:endParaRPr lang="en-US" sz="2200" b="1" u="sng" dirty="0">
              <a:solidFill>
                <a:srgbClr val="AC0000"/>
              </a:solidFill>
              <a:cs typeface="B Titr" panose="00000700000000000000" pitchFamily="2" charset="-78"/>
            </a:endParaRPr>
          </a:p>
          <a:p>
            <a:pPr algn="just" rtl="1"/>
            <a:r>
              <a:rPr lang="en-US" b="1" dirty="0" smtClean="0">
                <a:cs typeface="B Nazanin" panose="00000400000000000000" pitchFamily="2" charset="-78"/>
              </a:rPr>
              <a:t>1-</a:t>
            </a:r>
            <a:r>
              <a:rPr lang="en-US" dirty="0" smtClean="0">
                <a:cs typeface="B Nazanin" panose="00000400000000000000" pitchFamily="2" charset="-78"/>
              </a:rPr>
              <a:t> مردم </a:t>
            </a:r>
            <a:r>
              <a:rPr lang="en-US" dirty="0">
                <a:cs typeface="B Nazanin" panose="00000400000000000000" pitchFamily="2" charset="-78"/>
              </a:rPr>
              <a:t>حق دارند در تمامی مراجع اداری که به اختلاف، اعتراض یا شکایت آنها رسدگی می کنند </a:t>
            </a:r>
            <a:r>
              <a:rPr lang="en-US" sz="2200" dirty="0">
                <a:cs typeface="B Titr" panose="00000700000000000000" pitchFamily="2" charset="-78"/>
              </a:rPr>
              <a:t>از رسیدگی منصفانه و بیطرفانه برخوردار شده و حقوق آنها </a:t>
            </a:r>
            <a:r>
              <a:rPr lang="en-US" dirty="0">
                <a:cs typeface="B Nazanin" panose="00000400000000000000" pitchFamily="2" charset="-78"/>
              </a:rPr>
              <a:t>رعایت شود.</a:t>
            </a:r>
            <a:endParaRPr lang="en-US" dirty="0">
              <a:cs typeface="B Nazanin" panose="00000400000000000000" pitchFamily="2" charset="-78"/>
            </a:endParaRPr>
          </a:p>
          <a:p>
            <a:pPr algn="just" rtl="1"/>
            <a:r>
              <a:rPr lang="en-US" b="1" dirty="0" smtClean="0">
                <a:cs typeface="B Nazanin" panose="00000400000000000000" pitchFamily="2" charset="-78"/>
              </a:rPr>
              <a:t>2-</a:t>
            </a:r>
            <a:r>
              <a:rPr lang="en-US" dirty="0" smtClean="0">
                <a:cs typeface="B Nazanin" panose="00000400000000000000" pitchFamily="2" charset="-78"/>
              </a:rPr>
              <a:t> هر فردی </a:t>
            </a:r>
            <a:r>
              <a:rPr lang="en-US" dirty="0">
                <a:cs typeface="B Nazanin" panose="00000400000000000000" pitchFamily="2" charset="-78"/>
              </a:rPr>
              <a:t>در همه مراحل رسیدگی اداری حق </a:t>
            </a:r>
            <a:r>
              <a:rPr lang="en-US" sz="2200" dirty="0">
                <a:cs typeface="B Titr" panose="00000700000000000000" pitchFamily="2" charset="-78"/>
              </a:rPr>
              <a:t>استفاده از وکیل را دارد</a:t>
            </a:r>
            <a:r>
              <a:rPr lang="en-US" dirty="0">
                <a:cs typeface="B Nazanin" panose="00000400000000000000" pitchFamily="2" charset="-78"/>
              </a:rPr>
              <a:t> و باید از مهلت کافی جهت تنظیم و تکمیل پرونده ارائه ادله معرفی شهود یا پاسخ به مطالب مطرح شده علیه خود برخوردار باشد.</a:t>
            </a:r>
            <a:endParaRPr lang="en-US" dirty="0">
              <a:cs typeface="B Nazanin" panose="00000400000000000000" pitchFamily="2" charset="-78"/>
            </a:endParaRPr>
          </a:p>
          <a:p>
            <a:pPr algn="just" rtl="1"/>
            <a:r>
              <a:rPr lang="en-US" b="1" dirty="0" smtClean="0">
                <a:cs typeface="B Nazanin" panose="00000400000000000000" pitchFamily="2" charset="-78"/>
              </a:rPr>
              <a:t>3-</a:t>
            </a:r>
            <a:r>
              <a:rPr lang="en-US" dirty="0" smtClean="0">
                <a:cs typeface="B Nazanin" panose="00000400000000000000" pitchFamily="2" charset="-78"/>
              </a:rPr>
              <a:t> شخصی </a:t>
            </a:r>
            <a:r>
              <a:rPr lang="en-US" dirty="0">
                <a:cs typeface="B Nazanin" panose="00000400000000000000" pitchFamily="2" charset="-78"/>
              </a:rPr>
              <a:t>که در چارچوب قوانین و مقررات و </a:t>
            </a:r>
            <a:r>
              <a:rPr lang="en-US" sz="2200" dirty="0" smtClean="0">
                <a:cs typeface="B Titr" panose="00000700000000000000" pitchFamily="2" charset="-78"/>
              </a:rPr>
              <a:t>بدون </a:t>
            </a:r>
            <a:r>
              <a:rPr lang="en-US" sz="2200" dirty="0">
                <a:cs typeface="B Titr" panose="00000700000000000000" pitchFamily="2" charset="-78"/>
              </a:rPr>
              <a:t>استفاده از الفاظ توهین آمیز، از تصمیمات و اقدامات </a:t>
            </a:r>
            <a:r>
              <a:rPr lang="en-US" sz="2200" dirty="0" smtClean="0">
                <a:cs typeface="B Titr" panose="00000700000000000000" pitchFamily="2" charset="-78"/>
              </a:rPr>
              <a:t>دستگاه</a:t>
            </a:r>
            <a:r>
              <a:rPr lang="en-US" dirty="0" smtClean="0">
                <a:cs typeface="B Nazanin" panose="00000400000000000000" pitchFamily="2" charset="-78"/>
              </a:rPr>
              <a:t> </a:t>
            </a:r>
            <a:r>
              <a:rPr lang="en-US" dirty="0">
                <a:cs typeface="B Nazanin" panose="00000400000000000000" pitchFamily="2" charset="-78"/>
              </a:rPr>
              <a:t>اجرایی یا فرد مسئول در سطح رسانه ها انتقاد می کند، نباید به دلیل انتقاد یا تعقیب یا پیامد اداری یا فضایی از سوی مسئولین دستگاه مواجه شود.</a:t>
            </a:r>
            <a:endParaRPr lang="en-US" dirty="0">
              <a:cs typeface="B Nazanin" panose="00000400000000000000" pitchFamily="2" charset="-78"/>
            </a:endParaRPr>
          </a:p>
          <a:p>
            <a:pPr algn="just" rtl="1"/>
            <a:r>
              <a:rPr lang="en-US" b="1" dirty="0" smtClean="0">
                <a:cs typeface="B Nazanin" panose="00000400000000000000" pitchFamily="2" charset="-78"/>
              </a:rPr>
              <a:t>4-</a:t>
            </a:r>
            <a:r>
              <a:rPr lang="en-US" dirty="0" smtClean="0">
                <a:cs typeface="B Nazanin" panose="00000400000000000000" pitchFamily="2" charset="-78"/>
              </a:rPr>
              <a:t> درصورت </a:t>
            </a:r>
            <a:r>
              <a:rPr lang="en-US" dirty="0">
                <a:cs typeface="B Nazanin" panose="00000400000000000000" pitchFamily="2" charset="-78"/>
              </a:rPr>
              <a:t>بروز اختلاف بین مراجعان و متصدیان ارائه خدمت، مسئل واحد ذیربط باید بلافاصه به موضوع رسیدگی و آن را در چارچوب مقررات و با رعایت اخلاق اسلامی حل و فصل نماید.</a:t>
            </a:r>
            <a:endParaRPr lang="en-US" dirty="0">
              <a:cs typeface="B Nazanin" panose="00000400000000000000" pitchFamily="2" charset="-78"/>
            </a:endParaRPr>
          </a:p>
          <a:p>
            <a:pPr algn="just" rtl="1"/>
            <a:r>
              <a:rPr lang="en-US" b="1" dirty="0" smtClean="0">
                <a:cs typeface="B Nazanin" panose="00000400000000000000" pitchFamily="2" charset="-78"/>
              </a:rPr>
              <a:t>5-</a:t>
            </a:r>
            <a:r>
              <a:rPr lang="en-US" dirty="0" smtClean="0">
                <a:cs typeface="B Nazanin" panose="00000400000000000000" pitchFamily="2" charset="-78"/>
              </a:rPr>
              <a:t> اعتراض </a:t>
            </a:r>
            <a:r>
              <a:rPr lang="en-US" dirty="0">
                <a:cs typeface="B Nazanin" panose="00000400000000000000" pitchFamily="2" charset="-78"/>
              </a:rPr>
              <a:t>شخصی که مدعی است در حق او ظلم شده ، باید توسط مدیران و کارکنان دستگاه های اجرایی </a:t>
            </a:r>
            <a:r>
              <a:rPr lang="en-US" dirty="0" smtClean="0">
                <a:cs typeface="B Nazanin" panose="00000400000000000000" pitchFamily="2" charset="-78"/>
              </a:rPr>
              <a:t>بامدارا و </a:t>
            </a:r>
            <a:r>
              <a:rPr lang="en-US" dirty="0">
                <a:cs typeface="B Nazanin" panose="00000400000000000000" pitchFamily="2" charset="-78"/>
              </a:rPr>
              <a:t>اخلاق اسلامی، تحمل و با سعه صدر پاسخ داده شود.</a:t>
            </a:r>
            <a:endParaRPr lang="en-US" dirty="0">
              <a:cs typeface="B Nazanin" panose="00000400000000000000" pitchFamily="2" charset="-78"/>
            </a:endParaRPr>
          </a:p>
          <a:p>
            <a:pPr algn="just" rtl="1"/>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20688"/>
            <a:ext cx="7543800" cy="5472608"/>
          </a:xfrm>
        </p:spPr>
        <p:txBody>
          <a:bodyPr>
            <a:normAutofit lnSpcReduction="10000"/>
          </a:bodyPr>
          <a:lstStyle/>
          <a:p>
            <a:pPr marL="0" indent="0" algn="just" rtl="1">
              <a:buNone/>
            </a:pPr>
            <a:r>
              <a:rPr lang="en-US" sz="2000" dirty="0">
                <a:solidFill>
                  <a:srgbClr val="AC0000"/>
                </a:solidFill>
                <a:cs typeface="B Titr" panose="00000700000000000000" pitchFamily="2" charset="-78"/>
              </a:rPr>
              <a:t>ماده 13 – </a:t>
            </a:r>
            <a:r>
              <a:rPr lang="en-US" sz="2000" u="sng" dirty="0">
                <a:solidFill>
                  <a:srgbClr val="AC0000"/>
                </a:solidFill>
                <a:cs typeface="B Titr" panose="00000700000000000000" pitchFamily="2" charset="-78"/>
              </a:rPr>
              <a:t>حق جبران خسارات وارده در اثر قصور یا تقصیر دستگاه های اجرایی و کارکنان آن ها</a:t>
            </a:r>
            <a:endParaRPr lang="en-US" sz="2000" u="sng" dirty="0">
              <a:solidFill>
                <a:srgbClr val="AC0000"/>
              </a:solidFill>
              <a:cs typeface="B Titr" panose="00000700000000000000" pitchFamily="2" charset="-78"/>
            </a:endParaRPr>
          </a:p>
          <a:p>
            <a:pPr algn="just" rtl="1"/>
            <a:r>
              <a:rPr lang="en-US" b="1" dirty="0" smtClean="0">
                <a:cs typeface="B Nazanin" panose="00000400000000000000" pitchFamily="2" charset="-78"/>
              </a:rPr>
              <a:t>1-</a:t>
            </a:r>
            <a:r>
              <a:rPr lang="en-US" dirty="0" smtClean="0">
                <a:cs typeface="B Nazanin" panose="00000400000000000000" pitchFamily="2" charset="-78"/>
              </a:rPr>
              <a:t> دستگاه </a:t>
            </a:r>
            <a:r>
              <a:rPr lang="en-US" dirty="0">
                <a:cs typeface="B Nazanin" panose="00000400000000000000" pitchFamily="2" charset="-78"/>
              </a:rPr>
              <a:t>های اجرایی مکلفند حسب وظایف قانونی خود، در صورت وجود احتمال هر گونه تهدید علیه سلامت عمومی و یا بلایای طبیعی، نسبت به پیش بینی و هشدار به موقع و راه های دفع یا رفع آن به عموم مردم و به خصوص افراد در معرض تهدید، اقدام نمایند.</a:t>
            </a:r>
            <a:endParaRPr lang="en-US" dirty="0">
              <a:cs typeface="B Nazanin" panose="00000400000000000000" pitchFamily="2" charset="-78"/>
            </a:endParaRPr>
          </a:p>
          <a:p>
            <a:pPr algn="just" rtl="1"/>
            <a:r>
              <a:rPr lang="en-US" b="1" dirty="0" smtClean="0">
                <a:cs typeface="B Nazanin" panose="00000400000000000000" pitchFamily="2" charset="-78"/>
              </a:rPr>
              <a:t>2-</a:t>
            </a:r>
            <a:r>
              <a:rPr lang="en-US" dirty="0" smtClean="0">
                <a:cs typeface="B Nazanin" panose="00000400000000000000" pitchFamily="2" charset="-78"/>
              </a:rPr>
              <a:t> </a:t>
            </a:r>
            <a:r>
              <a:rPr lang="en-US" sz="2000" dirty="0" smtClean="0">
                <a:cs typeface="B Titr" panose="00000700000000000000" pitchFamily="2" charset="-78"/>
              </a:rPr>
              <a:t>دستگاه </a:t>
            </a:r>
            <a:r>
              <a:rPr lang="en-US" sz="2000" dirty="0">
                <a:cs typeface="B Titr" panose="00000700000000000000" pitchFamily="2" charset="-78"/>
              </a:rPr>
              <a:t>های اجرایی، مستول جبران خساراتی هستند که در نتیجه عیب و خرابی اشیاء یا اموال منقول یا غیر منقول متعلق یا تحت تصرف آن ها، به جان، مال و سایر حقوق دیگران وارد می شود.</a:t>
            </a:r>
            <a:endParaRPr lang="en-US" sz="2000" dirty="0">
              <a:cs typeface="B Titr" panose="00000700000000000000" pitchFamily="2" charset="-78"/>
            </a:endParaRPr>
          </a:p>
          <a:p>
            <a:pPr algn="just" rtl="1"/>
            <a:r>
              <a:rPr lang="en-US" b="1" dirty="0" smtClean="0">
                <a:cs typeface="B Nazanin" panose="00000400000000000000" pitchFamily="2" charset="-78"/>
              </a:rPr>
              <a:t>3-</a:t>
            </a:r>
            <a:r>
              <a:rPr lang="en-US" dirty="0" smtClean="0">
                <a:cs typeface="B Nazanin" panose="00000400000000000000" pitchFamily="2" charset="-78"/>
              </a:rPr>
              <a:t> مطابق </a:t>
            </a:r>
            <a:r>
              <a:rPr lang="en-US" dirty="0">
                <a:cs typeface="B Nazanin" panose="00000400000000000000" pitchFamily="2" charset="-78"/>
              </a:rPr>
              <a:t>فصل دهم از کتاب پنجم قانون مجازات اسلامی تحت عنوان " تقصیرات مقامات و مأمورین دولتی " دستگاه های اجرایی مسئول جبران آن دسته از خسارات مادی، معنوی و بدنی هستند که مستخدمان و کارکنان آن ها در نتیجه بی احتیاطی ، بی مبالاتی یا عدم رعایت قنوانین، مقررات یا نظامات مربوط </a:t>
            </a:r>
            <a:r>
              <a:rPr lang="en-US" dirty="0" smtClean="0">
                <a:cs typeface="B Nazanin" panose="00000400000000000000" pitchFamily="2" charset="-78"/>
              </a:rPr>
              <a:t>به انجام وظیفه </a:t>
            </a:r>
            <a:r>
              <a:rPr lang="en-US" dirty="0">
                <a:cs typeface="B Nazanin" panose="00000400000000000000" pitchFamily="2" charset="-78"/>
              </a:rPr>
              <a:t>یا به مناسبت آن به دیگران وارد یا در نتیجه نقص یا کمبود غیر متعارف امکانات و وسایل </a:t>
            </a:r>
            <a:r>
              <a:rPr lang="en-US" dirty="0" smtClean="0">
                <a:cs typeface="B Nazanin" panose="00000400000000000000" pitchFamily="2" charset="-78"/>
              </a:rPr>
              <a:t>اشخاص </a:t>
            </a:r>
            <a:r>
              <a:rPr lang="en-US" dirty="0">
                <a:cs typeface="B Nazanin" panose="00000400000000000000" pitchFamily="2" charset="-78"/>
              </a:rPr>
              <a:t>وارد می شود.</a:t>
            </a:r>
            <a:endParaRPr lang="en-US" dirty="0">
              <a:cs typeface="B Nazanin" panose="00000400000000000000" pitchFamily="2" charset="-78"/>
            </a:endParaRPr>
          </a:p>
          <a:p>
            <a:pPr algn="just" rtl="1"/>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fld>
            <a:endParaRPr lang="en-US"/>
          </a:p>
        </p:txBody>
      </p:sp>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620688"/>
            <a:ext cx="7543800" cy="5479504"/>
          </a:xfrm>
        </p:spPr>
        <p:txBody>
          <a:bodyPr>
            <a:normAutofit fontScale="85000" lnSpcReduction="20000"/>
          </a:bodyPr>
          <a:lstStyle/>
          <a:p>
            <a:pPr marL="0" indent="0" algn="ctr" rtl="1">
              <a:buNone/>
            </a:pPr>
            <a:r>
              <a:rPr lang="en-US" sz="2600" dirty="0">
                <a:solidFill>
                  <a:srgbClr val="AC0000"/>
                </a:solidFill>
                <a:cs typeface="B Titr" panose="00000700000000000000" pitchFamily="2" charset="-78"/>
              </a:rPr>
              <a:t>فصل چهارم- انتظارات از شهروندان برای رعایت حقوق دیگر شهروندان در نظام اداری</a:t>
            </a:r>
            <a:endParaRPr lang="en-US" sz="2600" dirty="0">
              <a:solidFill>
                <a:srgbClr val="AC0000"/>
              </a:solidFill>
              <a:cs typeface="B Titr" panose="00000700000000000000" pitchFamily="2" charset="-78"/>
            </a:endParaRPr>
          </a:p>
          <a:p>
            <a:pPr marL="0" indent="0" algn="just" rtl="1">
              <a:buNone/>
            </a:pPr>
            <a:r>
              <a:rPr lang="en-US" b="1" dirty="0" smtClean="0">
                <a:solidFill>
                  <a:srgbClr val="AC0000"/>
                </a:solidFill>
                <a:cs typeface="B Nazanin" panose="00000400000000000000" pitchFamily="2" charset="-78"/>
              </a:rPr>
              <a:t>ماده14- </a:t>
            </a:r>
            <a:r>
              <a:rPr lang="en-US" b="1" u="sng" dirty="0">
                <a:solidFill>
                  <a:srgbClr val="AC0000"/>
                </a:solidFill>
                <a:cs typeface="B Nazanin" panose="00000400000000000000" pitchFamily="2" charset="-78"/>
              </a:rPr>
              <a:t>از شهروندان انتظار می رود به منظور احترام و رعایت حقوق سایر افراد در مراجعه به دستگاه های اجرایی؛ نکات ذیل را مورد توجه قرار دهند:</a:t>
            </a:r>
            <a:endParaRPr lang="en-US" b="1" u="sng" dirty="0">
              <a:solidFill>
                <a:srgbClr val="AC0000"/>
              </a:solidFill>
              <a:cs typeface="B Nazanin" panose="00000400000000000000" pitchFamily="2" charset="-78"/>
            </a:endParaRPr>
          </a:p>
          <a:p>
            <a:pPr algn="just" rtl="1"/>
            <a:r>
              <a:rPr lang="en-US" b="1" dirty="0" smtClean="0">
                <a:cs typeface="B Nazanin" panose="00000400000000000000" pitchFamily="2" charset="-78"/>
              </a:rPr>
              <a:t>1-</a:t>
            </a:r>
            <a:r>
              <a:rPr lang="en-US" dirty="0" smtClean="0">
                <a:cs typeface="B Nazanin" panose="00000400000000000000" pitchFamily="2" charset="-78"/>
              </a:rPr>
              <a:t> به </a:t>
            </a:r>
            <a:r>
              <a:rPr lang="en-US" dirty="0">
                <a:cs typeface="B Nazanin" panose="00000400000000000000" pitchFamily="2" charset="-78"/>
              </a:rPr>
              <a:t>منظور رعایت حقوق سایر شهروندان و مساعدت در تأمین بهتر حقوق خود؛ همکاری لازم را در رعایت نظم و نوبت</a:t>
            </a:r>
            <a:r>
              <a:rPr lang="en-US" dirty="0" smtClean="0">
                <a:cs typeface="B Nazanin" panose="00000400000000000000" pitchFamily="2" charset="-78"/>
              </a:rPr>
              <a:t>؛ </a:t>
            </a:r>
            <a:r>
              <a:rPr lang="en-US" dirty="0">
                <a:cs typeface="B Titr" panose="00000700000000000000" pitchFamily="2" charset="-78"/>
              </a:rPr>
              <a:t>ارائه مدارک هویتی برای ورود و </a:t>
            </a:r>
            <a:r>
              <a:rPr lang="en-US" dirty="0" smtClean="0">
                <a:cs typeface="B Titr" panose="00000700000000000000" pitchFamily="2" charset="-78"/>
              </a:rPr>
              <a:t>خروج، </a:t>
            </a:r>
            <a:r>
              <a:rPr lang="en-US" dirty="0">
                <a:cs typeface="B Titr" panose="00000700000000000000" pitchFamily="2" charset="-78"/>
              </a:rPr>
              <a:t>ارائه اطلاعات و مدارک</a:t>
            </a:r>
            <a:r>
              <a:rPr lang="en-US" dirty="0">
                <a:cs typeface="B Nazanin" panose="00000400000000000000" pitchFamily="2" charset="-78"/>
              </a:rPr>
              <a:t> صحیح؛ به موقع و کامل برای تسریع در ارائه خدمت داشته باشند.</a:t>
            </a:r>
            <a:endParaRPr lang="en-US" dirty="0">
              <a:cs typeface="B Nazanin" panose="00000400000000000000" pitchFamily="2" charset="-78"/>
            </a:endParaRPr>
          </a:p>
          <a:p>
            <a:pPr algn="just" rtl="1"/>
            <a:r>
              <a:rPr lang="en-US" b="1" dirty="0" smtClean="0">
                <a:cs typeface="B Nazanin" panose="00000400000000000000" pitchFamily="2" charset="-78"/>
              </a:rPr>
              <a:t>2-</a:t>
            </a:r>
            <a:r>
              <a:rPr lang="en-US" dirty="0" smtClean="0">
                <a:cs typeface="B Nazanin" panose="00000400000000000000" pitchFamily="2" charset="-78"/>
              </a:rPr>
              <a:t> تصمیمات </a:t>
            </a:r>
            <a:r>
              <a:rPr lang="en-US" dirty="0">
                <a:cs typeface="B Nazanin" panose="00000400000000000000" pitchFamily="2" charset="-78"/>
              </a:rPr>
              <a:t>و اقدامات اداری مادام که نقض نشده اند؛ محترم شمرده شده و رعایت شوند و اعتراض به تصمیمات و اقدامات و درخواست تجدیدنظر در آنها با طرق پیشی بینی شده در قوانین و توسل به مراجع قانونی صورت گیرد.</a:t>
            </a:r>
            <a:endParaRPr lang="en-US" dirty="0">
              <a:cs typeface="B Nazanin" panose="00000400000000000000" pitchFamily="2" charset="-78"/>
            </a:endParaRPr>
          </a:p>
          <a:p>
            <a:pPr algn="just" rtl="1"/>
            <a:r>
              <a:rPr lang="en-US" b="1" dirty="0" smtClean="0">
                <a:cs typeface="B Nazanin" panose="00000400000000000000" pitchFamily="2" charset="-78"/>
              </a:rPr>
              <a:t>3-</a:t>
            </a:r>
            <a:r>
              <a:rPr lang="en-US" dirty="0" smtClean="0">
                <a:cs typeface="B Nazanin" panose="00000400000000000000" pitchFamily="2" charset="-78"/>
              </a:rPr>
              <a:t> خدمات </a:t>
            </a:r>
            <a:r>
              <a:rPr lang="en-US" dirty="0">
                <a:cs typeface="B Nazanin" panose="00000400000000000000" pitchFamily="2" charset="-78"/>
              </a:rPr>
              <a:t>و درخواست های اداری تنها در محیط اداری مطالبه شده و از درخواست خدمت توسط کارکنان در خارج از محیط اداره اجتناب شود.</a:t>
            </a:r>
            <a:endParaRPr lang="en-US" dirty="0">
              <a:cs typeface="B Nazanin" panose="00000400000000000000" pitchFamily="2" charset="-78"/>
            </a:endParaRPr>
          </a:p>
          <a:p>
            <a:pPr algn="just" rtl="1"/>
            <a:r>
              <a:rPr lang="en-US" b="1" dirty="0" smtClean="0">
                <a:cs typeface="B Nazanin" panose="00000400000000000000" pitchFamily="2" charset="-78"/>
              </a:rPr>
              <a:t>4-</a:t>
            </a:r>
            <a:r>
              <a:rPr lang="en-US" dirty="0" smtClean="0">
                <a:cs typeface="B Nazanin" panose="00000400000000000000" pitchFamily="2" charset="-78"/>
              </a:rPr>
              <a:t> به </a:t>
            </a:r>
            <a:r>
              <a:rPr lang="en-US" dirty="0">
                <a:cs typeface="B Nazanin" panose="00000400000000000000" pitchFamily="2" charset="-78"/>
              </a:rPr>
              <a:t>منظور مساعدت برای تأمین حقوق شهروندان در نظام اداری با کلیه آهاد جامعه در صورت مشاهده یا اطلاع از تخلفات اداری و نقض قوانین و مقررات در دستگاه های اجرایی؛ لازم است مشاهده یا اطلاع خود را به مراجع ذیربط گزارش کنند.</a:t>
            </a:r>
            <a:endParaRPr lang="en-US" dirty="0">
              <a:cs typeface="B Nazanin" panose="00000400000000000000" pitchFamily="2" charset="-78"/>
            </a:endParaRPr>
          </a:p>
          <a:p>
            <a:pPr algn="just" rtl="1"/>
            <a:r>
              <a:rPr lang="en-US" b="1" dirty="0" smtClean="0">
                <a:cs typeface="B Nazanin" panose="00000400000000000000" pitchFamily="2" charset="-78"/>
              </a:rPr>
              <a:t>5-</a:t>
            </a:r>
            <a:r>
              <a:rPr lang="en-US" dirty="0" smtClean="0">
                <a:cs typeface="B Nazanin" panose="00000400000000000000" pitchFamily="2" charset="-78"/>
              </a:rPr>
              <a:t> شایسته </a:t>
            </a:r>
            <a:r>
              <a:rPr lang="en-US" dirty="0">
                <a:cs typeface="B Nazanin" panose="00000400000000000000" pitchFamily="2" charset="-78"/>
              </a:rPr>
              <a:t>است جهت تسریع در رسیدگی؛ موارد مربوط به تخلفات اداری و نقض قوانین و مقررات ابتدا به مراجع نظارتی درون سازمانی هر دستگاه گزارش و در صورت عدم دریافت پاسخ قانع کننده به مراجع نظارتی برون سازمانی ارائه شود.</a:t>
            </a:r>
            <a:endParaRPr lang="en-US" dirty="0">
              <a:cs typeface="B Nazanin" panose="00000400000000000000" pitchFamily="2" charset="-78"/>
            </a:endParaRPr>
          </a:p>
          <a:p>
            <a:pPr algn="just" rtl="1"/>
            <a:r>
              <a:rPr lang="en-US" b="1" dirty="0" smtClean="0">
                <a:cs typeface="B Nazanin" panose="00000400000000000000" pitchFamily="2" charset="-78"/>
              </a:rPr>
              <a:t>تبصره-</a:t>
            </a:r>
            <a:r>
              <a:rPr lang="en-US" dirty="0" smtClean="0">
                <a:cs typeface="B Nazanin" panose="00000400000000000000" pitchFamily="2" charset="-78"/>
              </a:rPr>
              <a:t> </a:t>
            </a:r>
            <a:r>
              <a:rPr lang="en-US" dirty="0">
                <a:cs typeface="B Nazanin" panose="00000400000000000000" pitchFamily="2" charset="-78"/>
              </a:rPr>
              <a:t>عدم توجیح شهروندان به یکدیگر توسط مدیران و کارکنان دستگاه های اجرایی در مراحل رسیدگی؛ الزامی است.</a:t>
            </a:r>
            <a:endParaRPr lang="en-US" dirty="0">
              <a:cs typeface="B Nazanin" panose="00000400000000000000" pitchFamily="2" charset="-78"/>
            </a:endParaRPr>
          </a:p>
          <a:p>
            <a:pPr algn="just" rtl="1"/>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1920" y="685800"/>
            <a:ext cx="4453880" cy="5407496"/>
          </a:xfrm>
        </p:spPr>
        <p:txBody>
          <a:bodyPr>
            <a:normAutofit lnSpcReduction="10000"/>
          </a:bodyPr>
          <a:lstStyle/>
          <a:p>
            <a:pPr marL="0" indent="0" algn="just" rtl="1">
              <a:buNone/>
            </a:pPr>
            <a:r>
              <a:rPr lang="en-US" b="1" dirty="0">
                <a:cs typeface="B Nazanin" panose="00000400000000000000" pitchFamily="2" charset="-78"/>
              </a:rPr>
              <a:t>«...و به مجلس و دولت و دست‌اندركاران توصيه مي‌نمايم كه قدر اين ملت را بدانيد و در خدمت‌گذاري به آنان خصوصا مستضعفان و محرومان و ستمديدگان كه نور چشمان ما و اولياي نعم همه هستند و جمهوري اسلامي ره آورد آنان و فداكاري آنان تحقق پيدا كرد و بقاي آن نيز مرهون خدمات آنان است فروگذار نكنيد وخود را از مردم و آنان را از خود بدانيد و حكومت‌هاي طاغوتي را كه چپاولگراني بي فرهنگ و زورگوياني  تهي مغز بودند و هستند را هميشه محكوم نماييد، البته با اعمال انساني كه شايسته يك حكومت اسلامي است</a:t>
            </a:r>
            <a:r>
              <a:rPr lang="en-US" b="1" dirty="0" smtClean="0">
                <a:cs typeface="B Nazanin" panose="00000400000000000000" pitchFamily="2" charset="-78"/>
              </a:rPr>
              <a:t>»</a:t>
            </a:r>
            <a:endParaRPr lang="en-US" b="1" dirty="0" smtClean="0">
              <a:cs typeface="B Nazanin" panose="00000400000000000000" pitchFamily="2" charset="-78"/>
            </a:endParaRPr>
          </a:p>
          <a:p>
            <a:pPr marL="0" indent="0" algn="r" rtl="1">
              <a:buNone/>
            </a:pPr>
            <a:r>
              <a:rPr lang="en-US" sz="1600" dirty="0">
                <a:cs typeface="B Nazanin" panose="00000400000000000000" pitchFamily="2" charset="-78"/>
              </a:rPr>
              <a:t>صحيفه امام ، ج 21 ، ص </a:t>
            </a:r>
            <a:r>
              <a:rPr lang="en-US" sz="1600" dirty="0" smtClean="0">
                <a:cs typeface="B Nazanin" panose="00000400000000000000" pitchFamily="2" charset="-78"/>
              </a:rPr>
              <a:t>0412</a:t>
            </a:r>
            <a:endParaRPr lang="en-US" sz="1600" dirty="0" smtClean="0">
              <a:cs typeface="B Nazanin" panose="00000400000000000000" pitchFamily="2" charset="-78"/>
            </a:endParaRPr>
          </a:p>
          <a:p>
            <a:pPr marL="0" indent="0" algn="r" rtl="1">
              <a:buNone/>
            </a:pPr>
            <a:endParaRPr lang="en-US" sz="1600" dirty="0">
              <a:cs typeface="B Nazanin" panose="00000400000000000000" pitchFamily="2" charset="-78"/>
            </a:endParaRPr>
          </a:p>
        </p:txBody>
      </p:sp>
      <p:pic>
        <p:nvPicPr>
          <p:cNvPr id="1026" name="Picture 2"/>
          <p:cNvPicPr>
            <a:picLocks noChangeAspect="1" noChangeArrowheads="1"/>
          </p:cNvPicPr>
          <p:nvPr/>
        </p:nvPicPr>
        <p:blipFill>
          <a:blip r:embed="rId1">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39553" y="1052736"/>
            <a:ext cx="2880320" cy="330256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04664"/>
            <a:ext cx="7543800" cy="5688632"/>
          </a:xfrm>
        </p:spPr>
        <p:txBody>
          <a:bodyPr>
            <a:normAutofit fontScale="77500" lnSpcReduction="20000"/>
          </a:bodyPr>
          <a:lstStyle/>
          <a:p>
            <a:pPr marL="0" indent="0" algn="ctr" rtl="1">
              <a:buNone/>
            </a:pPr>
            <a:r>
              <a:rPr lang="en-US" sz="2800" dirty="0" smtClean="0">
                <a:solidFill>
                  <a:srgbClr val="AC0000"/>
                </a:solidFill>
                <a:cs typeface="B Titr" panose="00000700000000000000" pitchFamily="2" charset="-78"/>
              </a:rPr>
              <a:t>فصل پنجم- سازوکاراجرایی حقوق شهروندی در نظام اداری</a:t>
            </a:r>
            <a:endParaRPr lang="en-US" sz="2800" dirty="0" smtClean="0">
              <a:solidFill>
                <a:srgbClr val="AC0000"/>
              </a:solidFill>
              <a:cs typeface="B Titr" panose="00000700000000000000" pitchFamily="2" charset="-78"/>
            </a:endParaRPr>
          </a:p>
          <a:p>
            <a:pPr marL="0" indent="0" algn="just" rtl="1">
              <a:buNone/>
            </a:pPr>
            <a:r>
              <a:rPr lang="en-US" b="1" dirty="0">
                <a:solidFill>
                  <a:srgbClr val="AC0000"/>
                </a:solidFill>
                <a:cs typeface="B Titr" panose="00000700000000000000" pitchFamily="2" charset="-78"/>
              </a:rPr>
              <a:t>ماده 15- </a:t>
            </a:r>
            <a:r>
              <a:rPr lang="en-US" b="1" u="sng" dirty="0">
                <a:solidFill>
                  <a:srgbClr val="AC0000"/>
                </a:solidFill>
                <a:cs typeface="B Titr" panose="00000700000000000000" pitchFamily="2" charset="-78"/>
              </a:rPr>
              <a:t>قلمرو شمول مصوبه</a:t>
            </a:r>
            <a:endParaRPr lang="en-US" b="1" u="sng" dirty="0">
              <a:solidFill>
                <a:srgbClr val="AC0000"/>
              </a:solidFill>
              <a:cs typeface="B Titr" panose="00000700000000000000" pitchFamily="2" charset="-78"/>
            </a:endParaRPr>
          </a:p>
          <a:p>
            <a:pPr algn="just" rtl="1"/>
            <a:r>
              <a:rPr lang="en-US" dirty="0">
                <a:cs typeface="B Nazanin" panose="00000400000000000000" pitchFamily="2" charset="-78"/>
              </a:rPr>
              <a:t>تمامی دستگاه های اجرایی موضوع بند (ب) ماده (1) قانون برگزاری مناقصات مصوب سال 1383 و دستگاه های موضوع تبصره ذیل آن و نیز سایر دستگاه هایی که به نحوی از بودجه عمومی دولت استفاده می کنند، مشمول این مصوبه بوده و در این تصویب نامه «دستگاه اجرایی» نامیده می شوند.</a:t>
            </a:r>
            <a:endParaRPr lang="en-US" dirty="0">
              <a:cs typeface="B Nazanin" panose="00000400000000000000" pitchFamily="2" charset="-78"/>
            </a:endParaRPr>
          </a:p>
          <a:p>
            <a:pPr algn="just" rtl="1"/>
            <a:r>
              <a:rPr lang="en-US" b="1" dirty="0">
                <a:solidFill>
                  <a:srgbClr val="AC0000"/>
                </a:solidFill>
                <a:cs typeface="B Nazanin" panose="00000400000000000000" pitchFamily="2" charset="-78"/>
              </a:rPr>
              <a:t>تبصره: </a:t>
            </a:r>
            <a:r>
              <a:rPr lang="en-US" dirty="0">
                <a:cs typeface="B Titr" panose="00000700000000000000" pitchFamily="2" charset="-78"/>
              </a:rPr>
              <a:t>دستگاه های اجرایی موظفند در چارچوب وظایف نظارتی خود بر مراکز ارائه دهنده خدمات عمومی، مؤسسات خصوصی حرفه ای عهده دار ارائه خدمات، نهادهای صنفی و هر نوع مراکز با مؤسساتی که با اخذ مجوز از دستگاه های اجرایی، به ارائه خدمت به مردم می پردازند، رعایت تمام یا بخش های مرتبط این مصوبه را از سوی آنها الزامی و بر این امر نظارت کنند.</a:t>
            </a:r>
            <a:endParaRPr lang="en-US" dirty="0">
              <a:cs typeface="B Titr" panose="00000700000000000000" pitchFamily="2" charset="-78"/>
            </a:endParaRPr>
          </a:p>
          <a:p>
            <a:pPr marL="0" indent="0" algn="just" rtl="1">
              <a:buNone/>
            </a:pPr>
            <a:r>
              <a:rPr lang="en-US" sz="2500" b="1" dirty="0" smtClean="0">
                <a:solidFill>
                  <a:srgbClr val="AC0000"/>
                </a:solidFill>
                <a:cs typeface="B Titr" panose="00000700000000000000" pitchFamily="2" charset="-78"/>
              </a:rPr>
              <a:t>ماده 16- </a:t>
            </a:r>
            <a:r>
              <a:rPr lang="en-US" sz="2500" b="1" u="sng" dirty="0" smtClean="0">
                <a:solidFill>
                  <a:srgbClr val="AC0000"/>
                </a:solidFill>
                <a:cs typeface="B Titr" panose="00000700000000000000" pitchFamily="2" charset="-78"/>
              </a:rPr>
              <a:t>مسئولیت و فرآیند اجرا</a:t>
            </a:r>
            <a:endParaRPr lang="en-US" sz="2500" b="1" u="sng" dirty="0" smtClean="0">
              <a:solidFill>
                <a:srgbClr val="AC0000"/>
              </a:solidFill>
              <a:cs typeface="B Titr" panose="00000700000000000000" pitchFamily="2" charset="-78"/>
            </a:endParaRPr>
          </a:p>
          <a:p>
            <a:pPr algn="just" rtl="1"/>
            <a:r>
              <a:rPr lang="en-US" dirty="0" smtClean="0">
                <a:cs typeface="B Titr" panose="00000700000000000000" pitchFamily="2" charset="-78"/>
              </a:rPr>
              <a:t>1-بالاترین </a:t>
            </a:r>
            <a:r>
              <a:rPr lang="en-US" dirty="0">
                <a:cs typeface="B Titr" panose="00000700000000000000" pitchFamily="2" charset="-78"/>
              </a:rPr>
              <a:t>مقام دستگاه اجرایی، مسئول اجرای این مصوبه بوده و مدیران و کارکنان دستگاه های اجرایی مشمول در تمامی سطوح سازمانی، مکلف به رعایت مفاد آن هستند؛ </a:t>
            </a:r>
            <a:r>
              <a:rPr lang="en-US" dirty="0">
                <a:cs typeface="B Nazanin" panose="00000400000000000000" pitchFamily="2" charset="-78"/>
              </a:rPr>
              <a:t>همچنین مدیران موظفند متناسب با اختیارات، مأموریت ها و وظایف محوله، در جهت حسن اجرای این مصوبه، رفع موانع و همچنین ارزیابی نحوه اجرای آن، اقدامات لازم اعم از برنامه ریزی، سازماندهی، بهبود روش ها، آموزش کارکنان و تجهیز واحدهای مدیریت عملکرد، بازرسی و رسیدگی به شکایات (یا عناوین مشابه) را مطابق با دستورالعمل های ابلاغی سازمان اداری و استخدامی کشور، از جمله دستورالعمل اصلاح فرآیندها و روش های انجام کار، دستورالعمل استاندارد تارنماهای دستگاه های اجرایی و درگاه های استانی، آیین نامه اجرایی تبصره (1) ماده (25) قانون مدیریت خدمات کشوری و سایر موارد ابلاغی، انجام دهند.</a:t>
            </a:r>
            <a:endParaRPr lang="en-US" dirty="0">
              <a:cs typeface="B Nazanin" panose="00000400000000000000" pitchFamily="2" charset="-78"/>
            </a:endParaRPr>
          </a:p>
          <a:p>
            <a:pPr algn="just" rtl="1"/>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472608"/>
          </a:xfrm>
        </p:spPr>
        <p:txBody>
          <a:bodyPr>
            <a:normAutofit fontScale="92500"/>
          </a:bodyPr>
          <a:lstStyle/>
          <a:p>
            <a:pPr algn="just" rtl="1"/>
            <a:r>
              <a:rPr lang="en-US" b="1" dirty="0" smtClean="0">
                <a:cs typeface="B Nazanin" panose="00000400000000000000" pitchFamily="2" charset="-78"/>
              </a:rPr>
              <a:t>2-</a:t>
            </a:r>
            <a:r>
              <a:rPr lang="en-US" dirty="0" smtClean="0">
                <a:cs typeface="B Nazanin" panose="00000400000000000000" pitchFamily="2" charset="-78"/>
              </a:rPr>
              <a:t> </a:t>
            </a:r>
            <a:r>
              <a:rPr lang="en-US" sz="2200" dirty="0" smtClean="0">
                <a:cs typeface="B Titr" panose="00000700000000000000" pitchFamily="2" charset="-78"/>
              </a:rPr>
              <a:t>دستگاه </a:t>
            </a:r>
            <a:r>
              <a:rPr lang="en-US" sz="2200" dirty="0">
                <a:cs typeface="B Titr" panose="00000700000000000000" pitchFamily="2" charset="-78"/>
              </a:rPr>
              <a:t>های اجرایی مکلفند با اهتمام و اقدام سریع در جهت توسعه دولت الکترونیک، نیاز به مراجعه حضوری مردم را به حداقل برسانند.</a:t>
            </a:r>
            <a:endParaRPr lang="en-US" sz="2200" dirty="0">
              <a:cs typeface="B Titr" panose="00000700000000000000" pitchFamily="2" charset="-78"/>
            </a:endParaRPr>
          </a:p>
          <a:p>
            <a:pPr marL="0" indent="0" algn="just" rtl="1">
              <a:buNone/>
            </a:pPr>
            <a:r>
              <a:rPr lang="en-US" sz="2200" b="1" dirty="0">
                <a:solidFill>
                  <a:srgbClr val="AC0000"/>
                </a:solidFill>
                <a:cs typeface="B Titr" panose="00000700000000000000" pitchFamily="2" charset="-78"/>
              </a:rPr>
              <a:t>ماده 17- </a:t>
            </a:r>
            <a:r>
              <a:rPr lang="en-US" sz="2200" b="1" u="sng" dirty="0">
                <a:solidFill>
                  <a:srgbClr val="AC0000"/>
                </a:solidFill>
                <a:cs typeface="B Titr" panose="00000700000000000000" pitchFamily="2" charset="-78"/>
              </a:rPr>
              <a:t>ایجاد میز </a:t>
            </a:r>
            <a:r>
              <a:rPr lang="en-US" sz="2200" b="1" u="sng" dirty="0" smtClean="0">
                <a:solidFill>
                  <a:srgbClr val="AC0000"/>
                </a:solidFill>
                <a:cs typeface="B Titr" panose="00000700000000000000" pitchFamily="2" charset="-78"/>
              </a:rPr>
              <a:t>خدمت</a:t>
            </a:r>
            <a:endParaRPr lang="en-US" sz="2200" b="1" u="sng" dirty="0">
              <a:solidFill>
                <a:srgbClr val="AC0000"/>
              </a:solidFill>
              <a:cs typeface="B Titr" panose="00000700000000000000" pitchFamily="2" charset="-78"/>
            </a:endParaRPr>
          </a:p>
          <a:p>
            <a:pPr algn="just" rtl="1"/>
            <a:r>
              <a:rPr lang="en-US" b="1" dirty="0" smtClean="0">
                <a:cs typeface="B Nazanin" panose="00000400000000000000" pitchFamily="2" charset="-78"/>
              </a:rPr>
              <a:t>1-</a:t>
            </a:r>
            <a:r>
              <a:rPr lang="en-US" dirty="0" smtClean="0">
                <a:cs typeface="B Nazanin" panose="00000400000000000000" pitchFamily="2" charset="-78"/>
              </a:rPr>
              <a:t> در </a:t>
            </a:r>
            <a:r>
              <a:rPr lang="en-US" dirty="0">
                <a:cs typeface="B Nazanin" panose="00000400000000000000" pitchFamily="2" charset="-78"/>
              </a:rPr>
              <a:t>آن دسته از دستگاه های اجرایی که به طور متعارف مراجعین زیادی دارند؛ لازم است علاوه بر رعایت مفاد این مصوبه، واحد هماهنگ کننده ای تحت عنوان «میز خدمت» با حضور کارشناسان مطلع    اعطای اختیارات لازم تعبیه شود، به نحوی که مراجعین ضمن استقرار در محل انتظار    حتی المقدور به   حضور در واحدهای داخلی دستگاه، خدمت یا پاسخ مورد نیاز خود را صرفاً از طریق این میز دریافت نمایند. «میز خدمت» عهده دار وظایف مشروح زیر می باشد : </a:t>
            </a:r>
            <a:endParaRPr lang="en-US" dirty="0">
              <a:cs typeface="B Nazanin" panose="00000400000000000000" pitchFamily="2" charset="-78"/>
            </a:endParaRPr>
          </a:p>
          <a:p>
            <a:pPr algn="just" rtl="1"/>
            <a:r>
              <a:rPr lang="en-US" b="1" dirty="0">
                <a:cs typeface="B Nazanin" panose="00000400000000000000" pitchFamily="2" charset="-78"/>
              </a:rPr>
              <a:t>الف- </a:t>
            </a:r>
            <a:r>
              <a:rPr lang="en-US" dirty="0">
                <a:cs typeface="B Nazanin" panose="00000400000000000000" pitchFamily="2" charset="-78"/>
              </a:rPr>
              <a:t>ارائه اطلاعات و راهنمایی های لازم به مراجعین در ارتباط با امور مربوط.</a:t>
            </a:r>
            <a:endParaRPr lang="en-US" dirty="0">
              <a:cs typeface="B Nazanin" panose="00000400000000000000" pitchFamily="2" charset="-78"/>
            </a:endParaRPr>
          </a:p>
          <a:p>
            <a:pPr algn="just" rtl="1"/>
            <a:r>
              <a:rPr lang="en-US" b="1" dirty="0">
                <a:cs typeface="B Nazanin" panose="00000400000000000000" pitchFamily="2" charset="-78"/>
              </a:rPr>
              <a:t>ب- </a:t>
            </a:r>
            <a:r>
              <a:rPr lang="en-US" dirty="0">
                <a:cs typeface="B Nazanin" panose="00000400000000000000" pitchFamily="2" charset="-78"/>
              </a:rPr>
              <a:t>دریافت مدارک و درخواست های مراجعین.</a:t>
            </a:r>
            <a:endParaRPr lang="en-US" dirty="0">
              <a:cs typeface="B Nazanin" panose="00000400000000000000" pitchFamily="2" charset="-78"/>
            </a:endParaRPr>
          </a:p>
          <a:p>
            <a:pPr algn="just" rtl="1"/>
            <a:r>
              <a:rPr lang="en-US" b="1" dirty="0">
                <a:cs typeface="B Nazanin" panose="00000400000000000000" pitchFamily="2" charset="-78"/>
              </a:rPr>
              <a:t>ج-</a:t>
            </a:r>
            <a:r>
              <a:rPr lang="en-US" dirty="0">
                <a:cs typeface="B Nazanin" panose="00000400000000000000" pitchFamily="2" charset="-78"/>
              </a:rPr>
              <a:t> انجام امور و درخواست های متقاضیان درصورت امکان و در غیر اینصورت، اعلام تاریخ مراجعه بعدی یا زمان ارائه خدمت نهایی به مراجعین.</a:t>
            </a:r>
            <a:endParaRPr lang="en-US" dirty="0">
              <a:cs typeface="B Nazanin" panose="00000400000000000000" pitchFamily="2" charset="-78"/>
            </a:endParaRPr>
          </a:p>
          <a:p>
            <a:pPr algn="just" rtl="1"/>
            <a:r>
              <a:rPr lang="en-US" b="1" dirty="0">
                <a:cs typeface="B Nazanin" panose="00000400000000000000" pitchFamily="2" charset="-78"/>
              </a:rPr>
              <a:t>د-</a:t>
            </a:r>
            <a:r>
              <a:rPr lang="en-US" dirty="0">
                <a:cs typeface="B Nazanin" panose="00000400000000000000" pitchFamily="2" charset="-78"/>
              </a:rPr>
              <a:t> دریافت نتایج اقدامات انجام شده از واحدهای ذیربط و اعلام آن به مراجعین.</a:t>
            </a:r>
            <a:endParaRPr lang="en-US" dirty="0">
              <a:cs typeface="B Nazanin" panose="00000400000000000000" pitchFamily="2" charset="-78"/>
            </a:endParaRPr>
          </a:p>
          <a:p>
            <a:pPr algn="just" rtl="1"/>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fontScale="92500"/>
          </a:bodyPr>
          <a:lstStyle/>
          <a:p>
            <a:pPr algn="just" rtl="1"/>
            <a:r>
              <a:rPr lang="en-US" b="1" dirty="0">
                <a:cs typeface="B Nazanin" panose="00000400000000000000" pitchFamily="2" charset="-78"/>
              </a:rPr>
              <a:t>هـ-</a:t>
            </a:r>
            <a:r>
              <a:rPr lang="en-US" dirty="0">
                <a:cs typeface="B Nazanin" panose="00000400000000000000" pitchFamily="2" charset="-78"/>
              </a:rPr>
              <a:t> هدایت مراجعین به واحدهای مرتبط در موارد ضروری پس از انجام هماهنگی با واحد ذیربط.</a:t>
            </a:r>
            <a:endParaRPr lang="en-US" dirty="0">
              <a:cs typeface="B Nazanin" panose="00000400000000000000" pitchFamily="2" charset="-78"/>
            </a:endParaRPr>
          </a:p>
          <a:p>
            <a:pPr algn="just" rtl="1"/>
            <a:r>
              <a:rPr lang="en-US" b="1" dirty="0" smtClean="0">
                <a:cs typeface="B Nazanin" panose="00000400000000000000" pitchFamily="2" charset="-78"/>
              </a:rPr>
              <a:t>2-</a:t>
            </a:r>
            <a:r>
              <a:rPr lang="en-US" dirty="0" smtClean="0">
                <a:cs typeface="B Nazanin" panose="00000400000000000000" pitchFamily="2" charset="-78"/>
              </a:rPr>
              <a:t> واحدهای </a:t>
            </a:r>
            <a:r>
              <a:rPr lang="en-US" dirty="0">
                <a:cs typeface="B Nazanin" panose="00000400000000000000" pitchFamily="2" charset="-78"/>
              </a:rPr>
              <a:t>مدیریت عملکرد، بازرسی و رسیدگی به شکایات یا عناوین مشابه در دستگاه های اجرایی موظفند هر 3 ماه یک بار گزارشی از عملکرد «میز خدمت» را به بالاترین مقام دستگاه ارائه دهند.</a:t>
            </a:r>
            <a:endParaRPr lang="en-US" dirty="0">
              <a:cs typeface="B Nazanin" panose="00000400000000000000" pitchFamily="2" charset="-78"/>
            </a:endParaRPr>
          </a:p>
          <a:p>
            <a:pPr marL="0" indent="0" algn="just" rtl="1">
              <a:buNone/>
            </a:pPr>
            <a:r>
              <a:rPr lang="en-US" sz="2200" dirty="0">
                <a:solidFill>
                  <a:srgbClr val="AC0000"/>
                </a:solidFill>
                <a:cs typeface="B Titr" panose="00000700000000000000" pitchFamily="2" charset="-78"/>
              </a:rPr>
              <a:t>ماده 18- </a:t>
            </a:r>
            <a:r>
              <a:rPr lang="en-US" sz="2200" u="sng" dirty="0">
                <a:solidFill>
                  <a:srgbClr val="AC0000"/>
                </a:solidFill>
                <a:cs typeface="B Titr" panose="00000700000000000000" pitchFamily="2" charset="-78"/>
              </a:rPr>
              <a:t>مسئولیت راهبری و نظارت</a:t>
            </a:r>
            <a:endParaRPr lang="en-US" sz="2200" u="sng" dirty="0">
              <a:solidFill>
                <a:srgbClr val="AC0000"/>
              </a:solidFill>
              <a:cs typeface="B Titr" panose="00000700000000000000" pitchFamily="2" charset="-78"/>
            </a:endParaRPr>
          </a:p>
          <a:p>
            <a:pPr algn="just" rtl="1"/>
            <a:r>
              <a:rPr lang="en-US" b="1" dirty="0" smtClean="0">
                <a:cs typeface="B Nazanin" panose="00000400000000000000" pitchFamily="2" charset="-78"/>
              </a:rPr>
              <a:t>1-</a:t>
            </a:r>
            <a:r>
              <a:rPr lang="en-US" dirty="0" smtClean="0">
                <a:cs typeface="B Nazanin" panose="00000400000000000000" pitchFamily="2" charset="-78"/>
              </a:rPr>
              <a:t> مسئولیت </a:t>
            </a:r>
            <a:r>
              <a:rPr lang="en-US" dirty="0">
                <a:cs typeface="B Nazanin" panose="00000400000000000000" pitchFamily="2" charset="-78"/>
              </a:rPr>
              <a:t>هدایت، راهبری، پیگیری و نظارت بر اجرای این مصوبه در سطح ملی به عهده سازمان اداری و استخدامی کشور و در سطح استان به عهده استاندار است.</a:t>
            </a:r>
            <a:endParaRPr lang="en-US" dirty="0">
              <a:cs typeface="B Nazanin" panose="00000400000000000000" pitchFamily="2" charset="-78"/>
            </a:endParaRPr>
          </a:p>
          <a:p>
            <a:pPr algn="just" rtl="1"/>
            <a:r>
              <a:rPr lang="en-US" b="1" dirty="0" smtClean="0">
                <a:cs typeface="B Nazanin" panose="00000400000000000000" pitchFamily="2" charset="-78"/>
              </a:rPr>
              <a:t>2-</a:t>
            </a:r>
            <a:r>
              <a:rPr lang="en-US" dirty="0" smtClean="0">
                <a:cs typeface="B Nazanin" panose="00000400000000000000" pitchFamily="2" charset="-78"/>
              </a:rPr>
              <a:t> نظارت </a:t>
            </a:r>
            <a:r>
              <a:rPr lang="en-US" dirty="0">
                <a:cs typeface="B Nazanin" panose="00000400000000000000" pitchFamily="2" charset="-78"/>
              </a:rPr>
              <a:t>نظام یافته بر حسن اجرای این مصوبه و ارتقای مستمر حمایت از حقوق مردم در نظام اداری، تهیه و ابلاغ شیوه نامه های اجرایی و همچنین تدوین برنامه های اطلاع رسانی، آموزش و فرهنگ سازی بر عهده سازمان اداری و استخدامی کشور است و سازمان می تواند کارگروه های ضروری را با حضور نمایندگان دستگاه های اجرایی و همچنین تشکل های مردم نهاد قانونی تشکیل دهد. همچنین سازمان با اعزام بازرسان و گروه های بازرسی مطلع و مجرب بر حسن اجرای این مصوبه در دستگاه های مشمول نظارت خواهد کرد.</a:t>
            </a:r>
            <a:endParaRPr lang="en-US" dirty="0">
              <a:cs typeface="B Nazanin" panose="00000400000000000000" pitchFamily="2" charset="-78"/>
            </a:endParaRPr>
          </a:p>
          <a:p>
            <a:pPr algn="just" rtl="1"/>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lstStyle/>
          <a:p>
            <a:pPr algn="just" rtl="1"/>
            <a:r>
              <a:rPr lang="en-US" b="1" dirty="0" smtClean="0">
                <a:cs typeface="B Nazanin" panose="00000400000000000000" pitchFamily="2" charset="-78"/>
              </a:rPr>
              <a:t>3-</a:t>
            </a:r>
            <a:r>
              <a:rPr lang="en-US" dirty="0" smtClean="0">
                <a:cs typeface="B Nazanin" panose="00000400000000000000" pitchFamily="2" charset="-78"/>
              </a:rPr>
              <a:t> وزارت </a:t>
            </a:r>
            <a:r>
              <a:rPr lang="en-US" dirty="0">
                <a:cs typeface="B Nazanin" panose="00000400000000000000" pitchFamily="2" charset="-78"/>
              </a:rPr>
              <a:t>کشور موظف است با همکاری سازمان اداری و استخدامی کشور زمینه شکل گیری تشکل های مردم نهاد در امر مراقبت از حقوق شهروندان در نظام اداری را فراهم نماید، به گونه ای که این تشکل ها بتوانند در چارچوب موازین قانونی برای تأمین حقوق شهروندان در نظام اداری، ایفای نقش نمایند.</a:t>
            </a:r>
            <a:endParaRPr lang="en-US" dirty="0">
              <a:cs typeface="B Nazanin" panose="00000400000000000000" pitchFamily="2" charset="-78"/>
            </a:endParaRPr>
          </a:p>
          <a:p>
            <a:pPr algn="just" rtl="1"/>
            <a:r>
              <a:rPr lang="en-US" b="1" dirty="0" smtClean="0">
                <a:cs typeface="B Nazanin" panose="00000400000000000000" pitchFamily="2" charset="-78"/>
              </a:rPr>
              <a:t>4-</a:t>
            </a:r>
            <a:r>
              <a:rPr lang="en-US" dirty="0" smtClean="0">
                <a:cs typeface="B Nazanin" panose="00000400000000000000" pitchFamily="2" charset="-78"/>
              </a:rPr>
              <a:t>بالاترین </a:t>
            </a:r>
            <a:r>
              <a:rPr lang="en-US" dirty="0">
                <a:cs typeface="B Nazanin" panose="00000400000000000000" pitchFamily="2" charset="-78"/>
              </a:rPr>
              <a:t>مقام دستگاه های اجرایی مشمول و استانداران موظفند گزارش های تحلیلی نحوه  مصوبه را به </a:t>
            </a:r>
            <a:r>
              <a:rPr lang="en-US" dirty="0" smtClean="0">
                <a:cs typeface="B Nazanin" panose="00000400000000000000" pitchFamily="2" charset="-78"/>
              </a:rPr>
              <a:t>صورت دوره ای تهیه و به سازمان اداری و استخدامی کشور ارسال نمایند.</a:t>
            </a:r>
            <a:endParaRPr lang="en-US" dirty="0">
              <a:cs typeface="B Nazanin" panose="00000400000000000000" pitchFamily="2" charset="-78"/>
            </a:endParaRPr>
          </a:p>
          <a:p>
            <a:pPr algn="just" rtl="1"/>
            <a:r>
              <a:rPr lang="en-US" b="1" dirty="0" smtClean="0">
                <a:cs typeface="B Nazanin" panose="00000400000000000000" pitchFamily="2" charset="-78"/>
              </a:rPr>
              <a:t>5-</a:t>
            </a:r>
            <a:endParaRPr lang="en-US" b="1" dirty="0" smtClean="0">
              <a:cs typeface="B Nazanin" panose="00000400000000000000" pitchFamily="2" charset="-78"/>
            </a:endParaRPr>
          </a:p>
          <a:p>
            <a:pPr algn="just" rtl="1"/>
            <a:r>
              <a:rPr lang="en-US" b="1" dirty="0" smtClean="0">
                <a:cs typeface="B Nazanin" panose="00000400000000000000" pitchFamily="2" charset="-78"/>
              </a:rPr>
              <a:t>6-</a:t>
            </a:r>
            <a:r>
              <a:rPr lang="en-US" dirty="0" smtClean="0">
                <a:cs typeface="B Nazanin" panose="00000400000000000000" pitchFamily="2" charset="-78"/>
              </a:rPr>
              <a:t> </a:t>
            </a:r>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544616"/>
          </a:xfrm>
        </p:spPr>
        <p:txBody>
          <a:bodyPr/>
          <a:lstStyle/>
          <a:p>
            <a:pPr marL="0" indent="0" algn="just" rtl="1">
              <a:buNone/>
            </a:pPr>
            <a:r>
              <a:rPr lang="en-US" sz="2000" dirty="0" smtClean="0">
                <a:solidFill>
                  <a:srgbClr val="AC0000"/>
                </a:solidFill>
                <a:cs typeface="B Titr" panose="00000700000000000000" pitchFamily="2" charset="-78"/>
              </a:rPr>
              <a:t>ماده 19- </a:t>
            </a:r>
            <a:r>
              <a:rPr lang="en-US" sz="2000" u="sng" dirty="0" smtClean="0">
                <a:solidFill>
                  <a:srgbClr val="AC0000"/>
                </a:solidFill>
                <a:cs typeface="B Titr" panose="00000700000000000000" pitchFamily="2" charset="-78"/>
              </a:rPr>
              <a:t>ضمانت اجرا </a:t>
            </a:r>
            <a:endParaRPr lang="en-US" sz="2000" u="sng" dirty="0" smtClean="0">
              <a:solidFill>
                <a:srgbClr val="AC0000"/>
              </a:solidFill>
              <a:cs typeface="B Titr" panose="00000700000000000000" pitchFamily="2" charset="-78"/>
            </a:endParaRPr>
          </a:p>
          <a:p>
            <a:pPr algn="just" rtl="1"/>
            <a:r>
              <a:rPr lang="en-US" dirty="0" smtClean="0">
                <a:cs typeface="B Nazanin" panose="00000400000000000000" pitchFamily="2" charset="-78"/>
              </a:rPr>
              <a:t>نقض یا عدم رعایت حقوق و الزامات مندرج در این مصوبه و دستورالعمل های آن در چارچوب ماده ی (20) آیین نامه ی اجرایی قانون رسیدگی به تخلفات اداری کارمندان حسب مورد از مصادیق بندهای ماده (8) قانون رسیدگی به تخلفات اداری کارمندان محسوب می شود و شکایات واصله از مردم یا دستگاه های نظارتی ضمن بررسی و تطبیق با مقررات توسط واحدهای ذیربط لبرا یاحقاق حقوق آنان از منظر تخلفات مدیران و کارکنان دستگاه های اجرایی در هیات های رسیدگی به تخلفات اداری مربوط مورد رسیدگی قرار خواهند گرفت.</a:t>
            </a:r>
            <a:endParaRPr lang="en-US" dirty="0" smtClean="0">
              <a:cs typeface="B Nazanin" panose="00000400000000000000" pitchFamily="2" charset="-78"/>
            </a:endParaRPr>
          </a:p>
          <a:p>
            <a:pPr algn="just" rtl="1"/>
            <a:endParaRPr lang="en-US" dirty="0">
              <a:cs typeface="B Nazanin" panose="00000400000000000000" pitchFamily="2" charset="-78"/>
            </a:endParaRPr>
          </a:p>
          <a:p>
            <a:pPr algn="just" rtl="1"/>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620000" y="6304235"/>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3928" y="692696"/>
            <a:ext cx="4447456" cy="5407496"/>
          </a:xfrm>
        </p:spPr>
        <p:txBody>
          <a:bodyPr/>
          <a:lstStyle/>
          <a:p>
            <a:pPr marL="0" indent="0" algn="just" rtl="1">
              <a:buNone/>
            </a:pPr>
            <a:r>
              <a:rPr lang="en-US" b="1" dirty="0">
                <a:cs typeface="B Nazanin" panose="00000400000000000000" pitchFamily="2" charset="-78"/>
              </a:rPr>
              <a:t>«ممكن است ما انواع و اقسام كارها  و برنامه‌ها را پيش رو داشته باشيم و اجرا كنيم. بايد در ميان آن‌ها آن چه </a:t>
            </a:r>
            <a:r>
              <a:rPr lang="en-US" b="1" dirty="0" smtClean="0">
                <a:cs typeface="B Nazanin" panose="00000400000000000000" pitchFamily="2" charset="-78"/>
              </a:rPr>
              <a:t>خدمت‌رساني عميق‌تر </a:t>
            </a:r>
            <a:r>
              <a:rPr lang="en-US" b="1" dirty="0">
                <a:cs typeface="B Nazanin" panose="00000400000000000000" pitchFamily="2" charset="-78"/>
              </a:rPr>
              <a:t>و ماندگارتر و زودبازده‌تر محسوب مي‌شود، اولويت پيدا كند. به ويژه اين كارها بايد بيشتر در خدمت قشرهاي مستضعف و محروم و محتاج جامعه صورت گيرد.» </a:t>
            </a:r>
            <a:endParaRPr lang="en-US" b="1" dirty="0" smtClean="0">
              <a:cs typeface="B Nazanin" panose="00000400000000000000" pitchFamily="2" charset="-78"/>
            </a:endParaRPr>
          </a:p>
          <a:p>
            <a:pPr marL="0" indent="0" algn="just" rtl="1">
              <a:buNone/>
            </a:pPr>
            <a:endParaRPr lang="en-US" b="1" dirty="0">
              <a:cs typeface="B Nazanin" panose="00000400000000000000" pitchFamily="2" charset="-78"/>
            </a:endParaRPr>
          </a:p>
          <a:p>
            <a:pPr marL="0" indent="0" algn="just" rtl="1">
              <a:buNone/>
            </a:pPr>
            <a:endParaRPr lang="en-US" b="1" dirty="0" smtClean="0">
              <a:cs typeface="B Nazanin" panose="00000400000000000000" pitchFamily="2" charset="-78"/>
            </a:endParaRPr>
          </a:p>
          <a:p>
            <a:pPr marL="0" indent="0" algn="just" rtl="1">
              <a:buNone/>
            </a:pPr>
            <a:endParaRPr lang="en-US" b="1" dirty="0">
              <a:cs typeface="B Nazanin" panose="00000400000000000000" pitchFamily="2" charset="-78"/>
            </a:endParaRPr>
          </a:p>
          <a:p>
            <a:pPr marL="0" indent="0" algn="just" rtl="1">
              <a:buNone/>
            </a:pPr>
            <a:endParaRPr lang="en-US" b="1" dirty="0">
              <a:cs typeface="B Nazanin" panose="00000400000000000000" pitchFamily="2" charset="-78"/>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79984" y="1196752"/>
            <a:ext cx="2880320" cy="325149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lstStyle/>
          <a:p>
            <a:endParaRPr lang="en-US" dirty="0"/>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fld>
            <a:endParaRPr lang="en-US"/>
          </a:p>
        </p:txBody>
      </p:sp>
      <p:sp>
        <p:nvSpPr>
          <p:cNvPr id="6" name="Snip Diagonal Corner Rectangle 5"/>
          <p:cNvSpPr/>
          <p:nvPr/>
        </p:nvSpPr>
        <p:spPr>
          <a:xfrm>
            <a:off x="1763688" y="1916832"/>
            <a:ext cx="5688632" cy="2808312"/>
          </a:xfrm>
          <a:prstGeom prst="snip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cs typeface="B Titr" panose="00000700000000000000" pitchFamily="2" charset="-78"/>
              </a:rPr>
              <a:t>حقوق شهروندی در نظام اداری</a:t>
            </a:r>
            <a:endParaRPr lang="en-US" sz="2800" dirty="0">
              <a:cs typeface="B Titr" panose="00000700000000000000" pitchFamily="2" charset="-78"/>
            </a:endParaRPr>
          </a:p>
        </p:txBody>
      </p:sp>
    </p:spTree>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544616"/>
          </a:xfrm>
        </p:spPr>
        <p:txBody>
          <a:bodyPr>
            <a:normAutofit/>
          </a:bodyPr>
          <a:lstStyle/>
          <a:p>
            <a:pPr marL="0" indent="0" algn="ctr" rtl="1">
              <a:buNone/>
            </a:pPr>
            <a:r>
              <a:rPr lang="en-US" sz="2000" dirty="0" smtClean="0">
                <a:solidFill>
                  <a:srgbClr val="AC0000"/>
                </a:solidFill>
                <a:effectLst>
                  <a:outerShdw blurRad="38100" dist="38100" dir="2700000" algn="tl">
                    <a:srgbClr val="000000">
                      <a:alpha val="43137"/>
                    </a:srgbClr>
                  </a:outerShdw>
                </a:effectLst>
                <a:cs typeface="B Titr" panose="00000700000000000000" pitchFamily="2" charset="-78"/>
              </a:rPr>
              <a:t>فصل اول: اصول و مبانی</a:t>
            </a:r>
            <a:endParaRPr lang="en-US" sz="2000" dirty="0" smtClean="0">
              <a:solidFill>
                <a:srgbClr val="AC0000"/>
              </a:solidFill>
              <a:effectLst>
                <a:outerShdw blurRad="38100" dist="38100" dir="2700000" algn="tl">
                  <a:srgbClr val="000000">
                    <a:alpha val="43137"/>
                  </a:srgbClr>
                </a:outerShdw>
              </a:effectLst>
              <a:cs typeface="B Titr" panose="00000700000000000000" pitchFamily="2" charset="-78"/>
            </a:endParaRPr>
          </a:p>
          <a:p>
            <a:pPr marL="0" indent="0" algn="ctr" rtl="1">
              <a:buNone/>
            </a:pPr>
            <a:endParaRPr lang="en-US" sz="2000" dirty="0" smtClean="0">
              <a:solidFill>
                <a:srgbClr val="AC0000"/>
              </a:solidFill>
              <a:effectLst>
                <a:outerShdw blurRad="38100" dist="38100" dir="2700000" algn="tl">
                  <a:srgbClr val="000000">
                    <a:alpha val="43137"/>
                  </a:srgbClr>
                </a:outerShdw>
              </a:effectLst>
              <a:cs typeface="B Titr" panose="00000700000000000000" pitchFamily="2" charset="-78"/>
            </a:endParaRPr>
          </a:p>
          <a:p>
            <a:pPr marL="0" indent="0" algn="just" rtl="1">
              <a:buNone/>
            </a:pPr>
            <a:r>
              <a:rPr lang="en-US" sz="2000" dirty="0" smtClean="0">
                <a:solidFill>
                  <a:srgbClr val="AC0000"/>
                </a:solidFill>
                <a:cs typeface="B Titr" panose="00000700000000000000" pitchFamily="2" charset="-78"/>
              </a:rPr>
              <a:t>ماده 1- </a:t>
            </a:r>
            <a:r>
              <a:rPr lang="en-US" sz="2000" u="sng" dirty="0" smtClean="0">
                <a:solidFill>
                  <a:srgbClr val="AC0000"/>
                </a:solidFill>
                <a:cs typeface="B Titr" panose="00000700000000000000" pitchFamily="2" charset="-78"/>
              </a:rPr>
              <a:t>اصول و مبانی حقوق شهروندی در نظام اداری منبعث از منشور حقوق شهروندی عبارتند از: </a:t>
            </a:r>
            <a:endParaRPr lang="en-US" sz="2000" u="sng" dirty="0" smtClean="0">
              <a:solidFill>
                <a:srgbClr val="AC0000"/>
              </a:solidFill>
              <a:cs typeface="B Titr" panose="00000700000000000000" pitchFamily="2" charset="-78"/>
            </a:endParaRPr>
          </a:p>
          <a:p>
            <a:pPr algn="just" rtl="1"/>
            <a:r>
              <a:rPr lang="en-US" b="1" dirty="0" smtClean="0">
                <a:cs typeface="B Nazanin" panose="00000400000000000000" pitchFamily="2" charset="-78"/>
              </a:rPr>
              <a:t>1-</a:t>
            </a:r>
            <a:r>
              <a:rPr lang="en-US" dirty="0" smtClean="0">
                <a:cs typeface="B Nazanin" panose="00000400000000000000" pitchFamily="2" charset="-78"/>
              </a:rPr>
              <a:t> اداره شایسته امور کشور </a:t>
            </a:r>
            <a:r>
              <a:rPr lang="en-US" sz="2000" dirty="0" smtClean="0">
                <a:cs typeface="B Titr" panose="00000700000000000000" pitchFamily="2" charset="-78"/>
              </a:rPr>
              <a:t>بر پایه ی قانون مداری، کارآمدی، پاسخگویی، شفافیت، عدالت </a:t>
            </a:r>
            <a:r>
              <a:rPr lang="en-US" dirty="0" smtClean="0">
                <a:cs typeface="B Nazanin" panose="00000400000000000000" pitchFamily="2" charset="-78"/>
              </a:rPr>
              <a:t>و انصاف توسط همه مسئولین و کارکنان دستگاه های اجرایی الزامی است.</a:t>
            </a:r>
            <a:endParaRPr lang="en-US" dirty="0" smtClean="0">
              <a:cs typeface="B Nazanin" panose="00000400000000000000" pitchFamily="2" charset="-78"/>
            </a:endParaRPr>
          </a:p>
          <a:p>
            <a:pPr algn="just" rtl="1"/>
            <a:r>
              <a:rPr lang="en-US" b="1" dirty="0" smtClean="0">
                <a:cs typeface="B Nazanin" panose="00000400000000000000" pitchFamily="2" charset="-78"/>
              </a:rPr>
              <a:t>2-</a:t>
            </a:r>
            <a:r>
              <a:rPr lang="en-US" dirty="0" smtClean="0">
                <a:cs typeface="B Nazanin" panose="00000400000000000000" pitchFamily="2" charset="-78"/>
              </a:rPr>
              <a:t> رعایت قانون و انجام امور اداری مردم مبتنی </a:t>
            </a:r>
            <a:r>
              <a:rPr lang="en-US" sz="2000" dirty="0" smtClean="0">
                <a:cs typeface="B Titr" panose="00000700000000000000" pitchFamily="2" charset="-78"/>
              </a:rPr>
              <a:t>بر اصل بی طرفی و پرهیز از هرگونه پیش داوری، منفعت جویی یا غرض ورزی شخصی بدون در نظر گرفتن گرایش های سیاسی، قومی و رابطه خویشاوندی، توسط همه مسئولین و کارکنان دستگاههای اجرایی الزامی است.</a:t>
            </a:r>
            <a:endParaRPr lang="en-US" dirty="0" smtClean="0">
              <a:cs typeface="B Titr" panose="00000700000000000000" pitchFamily="2" charset="-78"/>
            </a:endParaRPr>
          </a:p>
          <a:p>
            <a:pPr algn="just" rtl="1"/>
            <a:r>
              <a:rPr lang="en-US" b="1" dirty="0" smtClean="0">
                <a:cs typeface="B Nazanin" panose="00000400000000000000" pitchFamily="2" charset="-78"/>
              </a:rPr>
              <a:t>3-</a:t>
            </a:r>
            <a:r>
              <a:rPr lang="en-US" dirty="0" smtClean="0">
                <a:cs typeface="B Nazanin" panose="00000400000000000000" pitchFamily="2" charset="-78"/>
              </a:rPr>
              <a:t> امکان دسترسی سهل و بدم تبعیض شهروندان به مراجع </a:t>
            </a:r>
            <a:r>
              <a:rPr lang="en-US" sz="2000" dirty="0" smtClean="0">
                <a:cs typeface="B Titr" panose="00000700000000000000" pitchFamily="2" charset="-78"/>
              </a:rPr>
              <a:t>صالح و بی طرف قضایی، اداری و نظارتی،</a:t>
            </a:r>
            <a:r>
              <a:rPr lang="en-US" dirty="0" smtClean="0">
                <a:cs typeface="B Nazanin" panose="00000400000000000000" pitchFamily="2" charset="-78"/>
              </a:rPr>
              <a:t> به منظور دادخواهی آزادانه برای شهروندانی که تصمیمات نهادهای اداری و یا کارکنان را خلاف قوانین و مقررات بدانند.</a:t>
            </a:r>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24328"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lstStyle/>
          <a:p>
            <a:pPr algn="just" rtl="1"/>
            <a:r>
              <a:rPr lang="en-US" b="1" dirty="0" smtClean="0">
                <a:cs typeface="B Nazanin" panose="00000400000000000000" pitchFamily="2" charset="-78"/>
              </a:rPr>
              <a:t>4-</a:t>
            </a:r>
            <a:r>
              <a:rPr lang="en-US" dirty="0" smtClean="0">
                <a:cs typeface="B Nazanin" panose="00000400000000000000" pitchFamily="2" charset="-78"/>
              </a:rPr>
              <a:t> </a:t>
            </a:r>
            <a:r>
              <a:rPr lang="en-US" sz="2000" dirty="0" smtClean="0">
                <a:cs typeface="B Titr" panose="00000700000000000000" pitchFamily="2" charset="-78"/>
              </a:rPr>
              <a:t>الزام به اطلاع رسانی تصمیمات و اقدامات اداری همه مسئولین و کارکنان دستگاه های اجرایی، که به نوعی حقوق و منافع مشروع شهروندان را تحت تاثیر قرار می دهند.</a:t>
            </a:r>
            <a:endParaRPr lang="en-US" sz="2000" dirty="0" smtClean="0">
              <a:cs typeface="B Titr" panose="00000700000000000000" pitchFamily="2" charset="-78"/>
            </a:endParaRPr>
          </a:p>
          <a:p>
            <a:pPr algn="just" rtl="1"/>
            <a:r>
              <a:rPr lang="en-US" b="1" dirty="0" smtClean="0">
                <a:cs typeface="B Nazanin" panose="00000400000000000000" pitchFamily="2" charset="-78"/>
              </a:rPr>
              <a:t>5-</a:t>
            </a:r>
            <a:r>
              <a:rPr lang="en-US" dirty="0" smtClean="0">
                <a:cs typeface="B Nazanin" panose="00000400000000000000" pitchFamily="2" charset="-78"/>
              </a:rPr>
              <a:t> امکان دسترسی مستمر شهروندان به مدیران و کارکنان دستگاه های اجرایی برای پاسخگویی و ارائه راهنمایی های لازم در چارچوب وظایف محوله.</a:t>
            </a:r>
            <a:endParaRPr lang="en-US" dirty="0" smtClean="0">
              <a:cs typeface="B Nazanin" panose="00000400000000000000" pitchFamily="2" charset="-78"/>
            </a:endParaRPr>
          </a:p>
          <a:p>
            <a:pPr algn="just" rtl="1"/>
            <a:r>
              <a:rPr lang="en-US" b="1" dirty="0" smtClean="0">
                <a:cs typeface="B Nazanin" panose="00000400000000000000" pitchFamily="2" charset="-78"/>
              </a:rPr>
              <a:t>6-</a:t>
            </a:r>
            <a:r>
              <a:rPr lang="en-US" dirty="0" smtClean="0">
                <a:cs typeface="B Nazanin" panose="00000400000000000000" pitchFamily="2" charset="-78"/>
              </a:rPr>
              <a:t> الزام به ارائه و انتشار مستمر اطلاعات غیر طبقه بندی شده مورد نیاز شهروندان توسط دستگاه های اجرایی.</a:t>
            </a:r>
            <a:endParaRPr lang="en-US" dirty="0" smtClean="0">
              <a:cs typeface="B Nazanin" panose="00000400000000000000" pitchFamily="2" charset="-78"/>
            </a:endParaRPr>
          </a:p>
          <a:p>
            <a:pPr algn="just" rtl="1"/>
            <a:r>
              <a:rPr lang="en-US" b="1" dirty="0" smtClean="0">
                <a:cs typeface="B Nazanin" panose="00000400000000000000" pitchFamily="2" charset="-78"/>
              </a:rPr>
              <a:t>7-</a:t>
            </a:r>
            <a:r>
              <a:rPr lang="en-US" dirty="0" smtClean="0">
                <a:cs typeface="B Nazanin" panose="00000400000000000000" pitchFamily="2" charset="-78"/>
              </a:rPr>
              <a:t> امکان دسترسی شهروندان به اطلاعات شخصی خود که توسط اشخاص و موسسات ارائه دهنده خدمات عمومی جمع آوری و نگهداری می شود و اجتناب از ارائه اطلاعات خصوصی شهروندان به دیگران، بدون وجود قانون الزام آور با رضایت خود فرد.</a:t>
            </a:r>
            <a:endParaRPr lang="en-US" dirty="0" smtClean="0">
              <a:cs typeface="B Nazanin" panose="00000400000000000000" pitchFamily="2" charset="-78"/>
            </a:endParaRPr>
          </a:p>
          <a:p>
            <a:pPr algn="just" rtl="1"/>
            <a:r>
              <a:rPr lang="en-US" b="1" dirty="0" smtClean="0">
                <a:cs typeface="B Nazanin" panose="00000400000000000000" pitchFamily="2" charset="-78"/>
              </a:rPr>
              <a:t>8-</a:t>
            </a:r>
            <a:r>
              <a:rPr lang="en-US" dirty="0" smtClean="0">
                <a:cs typeface="B Nazanin" panose="00000400000000000000" pitchFamily="2" charset="-78"/>
              </a:rPr>
              <a:t> امکان بهره گیری غیر تبعیض آمیز شهروندان از مزایای دولت الکترونیک و خدمات الکترونیکی، فرصت های آموزشی و توانمندسازی کاربران در نظام اداری.</a:t>
            </a:r>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lnSpcReduction="10000"/>
          </a:bodyPr>
          <a:lstStyle/>
          <a:p>
            <a:pPr marL="0" indent="0" algn="just" rtl="1">
              <a:buNone/>
            </a:pPr>
            <a:r>
              <a:rPr lang="en-US" dirty="0" smtClean="0">
                <a:cs typeface="B Nazanin" panose="00000400000000000000" pitchFamily="2" charset="-78"/>
              </a:rPr>
              <a:t>9- فراهم کردن زمینه قانونی بهره گیری شهروندان از فرصت های شغلی مناسب و حقوق و مزایای برابر زنان و مردان در قبال کار یکسان و اجتناب از رویکردهای سلیقه ای، جانحی، تبعیض آمیز و روش های ناقض حریم خصوصی در فرآیند جذب و گزینش.</a:t>
            </a:r>
            <a:endParaRPr lang="en-US" dirty="0" smtClean="0">
              <a:cs typeface="B Nazanin" panose="00000400000000000000" pitchFamily="2" charset="-78"/>
            </a:endParaRPr>
          </a:p>
          <a:p>
            <a:pPr marL="0" indent="0" algn="ctr" rtl="1">
              <a:buNone/>
            </a:pPr>
            <a:r>
              <a:rPr lang="en-US" sz="2000" dirty="0" smtClean="0">
                <a:solidFill>
                  <a:srgbClr val="AC0000"/>
                </a:solidFill>
                <a:effectLst>
                  <a:outerShdw blurRad="38100" dist="38100" dir="2700000" algn="tl">
                    <a:srgbClr val="000000">
                      <a:alpha val="43137"/>
                    </a:srgbClr>
                  </a:outerShdw>
                </a:effectLst>
                <a:cs typeface="B Titr" panose="00000700000000000000" pitchFamily="2" charset="-78"/>
              </a:rPr>
              <a:t>فصل دوم: مصادیق حقوق شهروندی در نظام اداری</a:t>
            </a:r>
            <a:endParaRPr lang="en-US" sz="2000" dirty="0" smtClean="0">
              <a:solidFill>
                <a:srgbClr val="AC0000"/>
              </a:solidFill>
              <a:effectLst>
                <a:outerShdw blurRad="38100" dist="38100" dir="2700000" algn="tl">
                  <a:srgbClr val="000000">
                    <a:alpha val="43137"/>
                  </a:srgbClr>
                </a:outerShdw>
              </a:effectLst>
              <a:cs typeface="B Titr" panose="00000700000000000000" pitchFamily="2" charset="-78"/>
            </a:endParaRPr>
          </a:p>
          <a:p>
            <a:pPr marL="0" indent="0" algn="just" rtl="1">
              <a:buNone/>
            </a:pPr>
            <a:r>
              <a:rPr lang="en-US" sz="2000" b="1" dirty="0" smtClean="0">
                <a:solidFill>
                  <a:srgbClr val="AC0000"/>
                </a:solidFill>
                <a:cs typeface="B Titr" panose="00000700000000000000" pitchFamily="2" charset="-78"/>
              </a:rPr>
              <a:t>ماده 2-</a:t>
            </a:r>
            <a:r>
              <a:rPr lang="en-US" sz="2000" dirty="0" smtClean="0">
                <a:solidFill>
                  <a:srgbClr val="AC0000"/>
                </a:solidFill>
                <a:cs typeface="B Titr" panose="00000700000000000000" pitchFamily="2" charset="-78"/>
              </a:rPr>
              <a:t> </a:t>
            </a:r>
            <a:r>
              <a:rPr lang="en-US" sz="2000" b="1" u="sng" dirty="0" smtClean="0">
                <a:solidFill>
                  <a:srgbClr val="AC0000"/>
                </a:solidFill>
                <a:cs typeface="B Titr" panose="00000700000000000000" pitchFamily="2" charset="-78"/>
              </a:rPr>
              <a:t>مصادیق حقوق شهروندی در نظام اداری عبارتند از:</a:t>
            </a:r>
            <a:endParaRPr lang="en-US" sz="2000" b="1" u="sng" dirty="0" smtClean="0">
              <a:solidFill>
                <a:srgbClr val="AC0000"/>
              </a:solidFill>
              <a:cs typeface="B Titr" panose="00000700000000000000" pitchFamily="2" charset="-78"/>
            </a:endParaRPr>
          </a:p>
          <a:p>
            <a:pPr marL="0" indent="0" algn="just" rtl="1">
              <a:buNone/>
            </a:pPr>
            <a:r>
              <a:rPr lang="en-US" b="1" dirty="0" smtClean="0">
                <a:solidFill>
                  <a:schemeClr val="tx1"/>
                </a:solidFill>
                <a:cs typeface="B Nazanin" panose="00000400000000000000" pitchFamily="2" charset="-78"/>
              </a:rPr>
              <a:t>1-</a:t>
            </a:r>
            <a:r>
              <a:rPr lang="en-US" dirty="0" smtClean="0">
                <a:solidFill>
                  <a:schemeClr val="tx1"/>
                </a:solidFill>
                <a:cs typeface="B Nazanin" panose="00000400000000000000" pitchFamily="2" charset="-78"/>
              </a:rPr>
              <a:t> حق برخورداری از </a:t>
            </a:r>
            <a:r>
              <a:rPr lang="en-US" sz="2000" dirty="0" smtClean="0">
                <a:solidFill>
                  <a:schemeClr val="tx1"/>
                </a:solidFill>
                <a:cs typeface="B Titr" panose="00000700000000000000" pitchFamily="2" charset="-78"/>
              </a:rPr>
              <a:t>کرامت انسانی و رفتار محترمانه و اسلامی.</a:t>
            </a:r>
            <a:endParaRPr lang="en-US" sz="2000" dirty="0" smtClean="0">
              <a:solidFill>
                <a:schemeClr val="tx1"/>
              </a:solidFill>
              <a:cs typeface="B Titr" panose="00000700000000000000" pitchFamily="2" charset="-78"/>
            </a:endParaRPr>
          </a:p>
          <a:p>
            <a:pPr marL="0" indent="0" algn="just" rtl="1">
              <a:buNone/>
            </a:pPr>
            <a:r>
              <a:rPr lang="en-US" b="1" dirty="0" smtClean="0">
                <a:solidFill>
                  <a:schemeClr val="tx1"/>
                </a:solidFill>
                <a:cs typeface="B Nazanin" panose="00000400000000000000" pitchFamily="2" charset="-78"/>
              </a:rPr>
              <a:t>2- </a:t>
            </a:r>
            <a:r>
              <a:rPr lang="en-US" dirty="0" smtClean="0">
                <a:solidFill>
                  <a:schemeClr val="tx1"/>
                </a:solidFill>
                <a:cs typeface="B Nazanin" panose="00000400000000000000" pitchFamily="2" charset="-78"/>
              </a:rPr>
              <a:t>حق برخورداری از </a:t>
            </a:r>
            <a:r>
              <a:rPr lang="en-US" sz="2000" dirty="0" smtClean="0">
                <a:solidFill>
                  <a:schemeClr val="tx1"/>
                </a:solidFill>
                <a:cs typeface="B Titr" panose="00000700000000000000" pitchFamily="2" charset="-78"/>
              </a:rPr>
              <a:t>اعمال بی طرفانه قوانین و مقررات.</a:t>
            </a:r>
            <a:endParaRPr lang="en-US" sz="2000" dirty="0" smtClean="0">
              <a:solidFill>
                <a:schemeClr val="tx1"/>
              </a:solidFill>
              <a:cs typeface="B Titr" panose="00000700000000000000" pitchFamily="2" charset="-78"/>
            </a:endParaRPr>
          </a:p>
          <a:p>
            <a:pPr marL="0" indent="0" algn="just" rtl="1">
              <a:buNone/>
            </a:pPr>
            <a:r>
              <a:rPr lang="en-US" b="1" dirty="0" smtClean="0">
                <a:solidFill>
                  <a:schemeClr val="tx1"/>
                </a:solidFill>
                <a:cs typeface="B Nazanin" panose="00000400000000000000" pitchFamily="2" charset="-78"/>
              </a:rPr>
              <a:t>3-</a:t>
            </a:r>
            <a:r>
              <a:rPr lang="en-US" dirty="0" smtClean="0">
                <a:solidFill>
                  <a:schemeClr val="tx1"/>
                </a:solidFill>
                <a:cs typeface="B Nazanin" panose="00000400000000000000" pitchFamily="2" charset="-78"/>
              </a:rPr>
              <a:t> حق </a:t>
            </a:r>
            <a:r>
              <a:rPr lang="en-US" sz="2000" dirty="0" smtClean="0">
                <a:solidFill>
                  <a:schemeClr val="tx1"/>
                </a:solidFill>
                <a:cs typeface="B Titr" panose="00000700000000000000" pitchFamily="2" charset="-78"/>
              </a:rPr>
              <a:t>مصون بودن از تبعیض در نظام ها، فرآیندها و تصمیمات اداری</a:t>
            </a:r>
            <a:r>
              <a:rPr lang="en-US" dirty="0" smtClean="0">
                <a:solidFill>
                  <a:schemeClr val="tx1"/>
                </a:solidFill>
                <a:cs typeface="B Nazanin" panose="00000400000000000000" pitchFamily="2" charset="-78"/>
              </a:rPr>
              <a:t>.</a:t>
            </a:r>
            <a:endParaRPr lang="en-US" dirty="0" smtClean="0">
              <a:solidFill>
                <a:schemeClr val="tx1"/>
              </a:solidFill>
              <a:cs typeface="B Nazanin" panose="00000400000000000000" pitchFamily="2" charset="-78"/>
            </a:endParaRPr>
          </a:p>
          <a:p>
            <a:pPr marL="0" indent="0" algn="just" rtl="1">
              <a:buNone/>
            </a:pPr>
            <a:r>
              <a:rPr lang="en-US" b="1" dirty="0" smtClean="0">
                <a:solidFill>
                  <a:schemeClr val="tx1"/>
                </a:solidFill>
                <a:cs typeface="B Nazanin" panose="00000400000000000000" pitchFamily="2" charset="-78"/>
              </a:rPr>
              <a:t>4-</a:t>
            </a:r>
            <a:r>
              <a:rPr lang="en-US" dirty="0" smtClean="0">
                <a:solidFill>
                  <a:schemeClr val="tx1"/>
                </a:solidFill>
                <a:cs typeface="B Nazanin" panose="00000400000000000000" pitchFamily="2" charset="-78"/>
              </a:rPr>
              <a:t> حق </a:t>
            </a:r>
            <a:r>
              <a:rPr lang="en-US" sz="2000" dirty="0" smtClean="0">
                <a:solidFill>
                  <a:schemeClr val="tx1"/>
                </a:solidFill>
                <a:cs typeface="B Titr" panose="00000700000000000000" pitchFamily="2" charset="-78"/>
              </a:rPr>
              <a:t>دسترسی آسان و سریع به خدمات اداری.</a:t>
            </a:r>
            <a:endParaRPr lang="en-US" sz="2000" dirty="0" smtClean="0">
              <a:solidFill>
                <a:schemeClr val="tx1"/>
              </a:solidFill>
              <a:cs typeface="B Titr" panose="00000700000000000000" pitchFamily="2" charset="-78"/>
            </a:endParaRPr>
          </a:p>
          <a:p>
            <a:pPr marL="0" indent="0" algn="just" rtl="1">
              <a:buNone/>
            </a:pPr>
            <a:r>
              <a:rPr lang="en-US" b="1" dirty="0" smtClean="0">
                <a:solidFill>
                  <a:schemeClr val="tx1"/>
                </a:solidFill>
                <a:cs typeface="B Nazanin" panose="00000400000000000000" pitchFamily="2" charset="-78"/>
              </a:rPr>
              <a:t>5-</a:t>
            </a:r>
            <a:r>
              <a:rPr lang="en-US" dirty="0" smtClean="0">
                <a:solidFill>
                  <a:schemeClr val="tx1"/>
                </a:solidFill>
                <a:cs typeface="B Nazanin" panose="00000400000000000000" pitchFamily="2" charset="-78"/>
              </a:rPr>
              <a:t> حق </a:t>
            </a:r>
            <a:r>
              <a:rPr lang="en-US" sz="2000" dirty="0" smtClean="0">
                <a:solidFill>
                  <a:schemeClr val="tx1"/>
                </a:solidFill>
                <a:cs typeface="B Titr" panose="00000700000000000000" pitchFamily="2" charset="-78"/>
              </a:rPr>
              <a:t>حفظ و رعایت حریم خصوصی همه افراد.</a:t>
            </a:r>
            <a:endParaRPr lang="en-US" sz="2000" dirty="0" smtClean="0">
              <a:solidFill>
                <a:schemeClr val="tx1"/>
              </a:solidFill>
              <a:cs typeface="B Titr" panose="00000700000000000000" pitchFamily="2" charset="-78"/>
            </a:endParaRPr>
          </a:p>
          <a:p>
            <a:pPr marL="0" indent="0" algn="just" rtl="1">
              <a:buNone/>
            </a:pPr>
            <a:r>
              <a:rPr lang="en-US" b="1" dirty="0" smtClean="0">
                <a:solidFill>
                  <a:schemeClr val="tx1"/>
                </a:solidFill>
                <a:cs typeface="B Nazanin" panose="00000400000000000000" pitchFamily="2" charset="-78"/>
              </a:rPr>
              <a:t>6-</a:t>
            </a:r>
            <a:r>
              <a:rPr lang="en-US" dirty="0" smtClean="0">
                <a:solidFill>
                  <a:schemeClr val="tx1"/>
                </a:solidFill>
                <a:cs typeface="B Nazanin" panose="00000400000000000000" pitchFamily="2" charset="-78"/>
              </a:rPr>
              <a:t> حق آگاهی به موقع از تصمیمات و فرآیندهای اداری و دسترسی به اطلاعات مورد نیاز.</a:t>
            </a:r>
            <a:endParaRPr lang="en-US" dirty="0" smtClean="0">
              <a:solidFill>
                <a:schemeClr val="tx1"/>
              </a:solidFill>
              <a:cs typeface="B Nazanin" panose="00000400000000000000" pitchFamily="2" charset="-78"/>
            </a:endParaRPr>
          </a:p>
          <a:p>
            <a:pPr marL="0" indent="0" algn="just" rtl="1">
              <a:buNone/>
            </a:pPr>
            <a:r>
              <a:rPr lang="en-US" b="1" dirty="0" smtClean="0">
                <a:solidFill>
                  <a:schemeClr val="tx1"/>
                </a:solidFill>
                <a:cs typeface="B Nazanin" panose="00000400000000000000" pitchFamily="2" charset="-78"/>
              </a:rPr>
              <a:t>7- </a:t>
            </a:r>
            <a:r>
              <a:rPr lang="en-US" dirty="0" smtClean="0">
                <a:solidFill>
                  <a:schemeClr val="tx1"/>
                </a:solidFill>
                <a:cs typeface="B Nazanin" panose="00000400000000000000" pitchFamily="2" charset="-78"/>
              </a:rPr>
              <a:t>حق اظهار نظر آزاد و ارائه پشنهاد در مورد تصمیمات و فرآیندهای اداری.</a:t>
            </a:r>
            <a:endParaRPr lang="en-US" dirty="0" smtClean="0">
              <a:solidFill>
                <a:schemeClr val="tx1"/>
              </a:solidFill>
              <a:cs typeface="B Nazanin" panose="00000400000000000000" pitchFamily="2" charset="-78"/>
            </a:endParaRPr>
          </a:p>
          <a:p>
            <a:pPr marL="0" indent="0" algn="just" rtl="1">
              <a:buNone/>
            </a:pPr>
            <a:endParaRPr lang="en-US" dirty="0">
              <a:solidFill>
                <a:srgbClr val="AC0000"/>
              </a:solidFill>
              <a:cs typeface="B Nazanin" panose="000004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472608"/>
          </a:xfrm>
        </p:spPr>
        <p:txBody>
          <a:bodyPr/>
          <a:lstStyle/>
          <a:p>
            <a:pPr algn="just" rtl="1"/>
            <a:r>
              <a:rPr lang="en-US" b="1" dirty="0" smtClean="0">
                <a:cs typeface="B Nazanin" panose="00000400000000000000" pitchFamily="2" charset="-78"/>
              </a:rPr>
              <a:t>8-</a:t>
            </a:r>
            <a:r>
              <a:rPr lang="en-US" dirty="0" smtClean="0">
                <a:cs typeface="B Nazanin" panose="00000400000000000000" pitchFamily="2" charset="-78"/>
              </a:rPr>
              <a:t> حق </a:t>
            </a:r>
            <a:r>
              <a:rPr lang="en-US" sz="2000" dirty="0" smtClean="0">
                <a:cs typeface="B Titr" panose="00000700000000000000" pitchFamily="2" charset="-78"/>
              </a:rPr>
              <a:t>مصون بودن از شروط اجحاف آمیز در توافق ها، معاملات و قراردادهای اداری.</a:t>
            </a:r>
            <a:endParaRPr lang="en-US" dirty="0" smtClean="0">
              <a:cs typeface="B Titr" panose="00000700000000000000" pitchFamily="2" charset="-78"/>
            </a:endParaRPr>
          </a:p>
          <a:p>
            <a:pPr algn="just" rtl="1"/>
            <a:r>
              <a:rPr lang="en-US" b="1" dirty="0" smtClean="0">
                <a:cs typeface="B Nazanin" panose="00000400000000000000" pitchFamily="2" charset="-78"/>
              </a:rPr>
              <a:t>9-</a:t>
            </a:r>
            <a:r>
              <a:rPr lang="en-US" dirty="0" smtClean="0">
                <a:cs typeface="B Nazanin" panose="00000400000000000000" pitchFamily="2" charset="-78"/>
              </a:rPr>
              <a:t> حق </a:t>
            </a:r>
            <a:r>
              <a:rPr lang="en-US" sz="2000" dirty="0" smtClean="0">
                <a:cs typeface="B Titr" panose="00000700000000000000" pitchFamily="2" charset="-78"/>
              </a:rPr>
              <a:t>اشخاص توانخواه در برخورداری کامل و سریع از امتیازات خاص قانونی.</a:t>
            </a:r>
            <a:endParaRPr lang="en-US" dirty="0" smtClean="0">
              <a:cs typeface="B Titr" panose="00000700000000000000" pitchFamily="2" charset="-78"/>
            </a:endParaRPr>
          </a:p>
          <a:p>
            <a:pPr algn="just" rtl="1"/>
            <a:r>
              <a:rPr lang="en-US" b="1" dirty="0" smtClean="0">
                <a:cs typeface="B Nazanin" panose="00000400000000000000" pitchFamily="2" charset="-78"/>
              </a:rPr>
              <a:t>10-</a:t>
            </a:r>
            <a:r>
              <a:rPr lang="en-US" dirty="0" smtClean="0">
                <a:cs typeface="B Nazanin" panose="00000400000000000000" pitchFamily="2" charset="-78"/>
              </a:rPr>
              <a:t> حق </a:t>
            </a:r>
            <a:r>
              <a:rPr lang="en-US" sz="2000" dirty="0" smtClean="0">
                <a:cs typeface="B Titr" panose="00000700000000000000" pitchFamily="2" charset="-78"/>
              </a:rPr>
              <a:t>رسیدگی به موقع و منصفانه به شکایات و اعتراضات.</a:t>
            </a:r>
            <a:endParaRPr lang="en-US" sz="2000" dirty="0" smtClean="0">
              <a:cs typeface="B Titr" panose="00000700000000000000" pitchFamily="2" charset="-78"/>
            </a:endParaRPr>
          </a:p>
          <a:p>
            <a:pPr algn="just" rtl="1"/>
            <a:r>
              <a:rPr lang="en-US" b="1" dirty="0" smtClean="0">
                <a:cs typeface="B Nazanin" panose="00000400000000000000" pitchFamily="2" charset="-78"/>
              </a:rPr>
              <a:t>11-</a:t>
            </a:r>
            <a:r>
              <a:rPr lang="en-US" dirty="0" smtClean="0">
                <a:cs typeface="B Nazanin" panose="00000400000000000000" pitchFamily="2" charset="-78"/>
              </a:rPr>
              <a:t> حق </a:t>
            </a:r>
            <a:r>
              <a:rPr lang="en-US" sz="2000" dirty="0" smtClean="0">
                <a:cs typeface="B Titr" panose="00000700000000000000" pitchFamily="2" charset="-78"/>
              </a:rPr>
              <a:t>جبران خسارات وارده در اثر قصور یا تقصیر دستگاه های اجرایی و کارکنان آنها.</a:t>
            </a:r>
            <a:endParaRPr lang="en-US" dirty="0" smtClean="0">
              <a:cs typeface="B Titr" panose="00000700000000000000" pitchFamily="2" charset="-78"/>
            </a:endParaRPr>
          </a:p>
          <a:p>
            <a:pPr marL="0" indent="0" algn="ctr" rtl="1">
              <a:buNone/>
            </a:pPr>
            <a:r>
              <a:rPr lang="en-US" sz="2000" dirty="0" smtClean="0">
                <a:solidFill>
                  <a:srgbClr val="AC0000"/>
                </a:solidFill>
                <a:effectLst>
                  <a:outerShdw blurRad="38100" dist="38100" dir="2700000" algn="tl">
                    <a:srgbClr val="000000">
                      <a:alpha val="43137"/>
                    </a:srgbClr>
                  </a:outerShdw>
                </a:effectLst>
                <a:cs typeface="B Titr" panose="00000700000000000000" pitchFamily="2" charset="-78"/>
              </a:rPr>
              <a:t>فصل سوم: تکالیف کارکنان و دستگاه های اجرایی نسبت به حقوق شهروندی در نظام اداری</a:t>
            </a:r>
            <a:endParaRPr lang="en-US" sz="2000" dirty="0" smtClean="0">
              <a:solidFill>
                <a:srgbClr val="AC0000"/>
              </a:solidFill>
              <a:effectLst>
                <a:outerShdw blurRad="38100" dist="38100" dir="2700000" algn="tl">
                  <a:srgbClr val="000000">
                    <a:alpha val="43137"/>
                  </a:srgbClr>
                </a:outerShdw>
              </a:effectLst>
              <a:cs typeface="B Titr" panose="00000700000000000000" pitchFamily="2" charset="-78"/>
            </a:endParaRPr>
          </a:p>
          <a:p>
            <a:pPr marL="0" indent="0" algn="just" rtl="1">
              <a:buNone/>
            </a:pPr>
            <a:r>
              <a:rPr lang="en-US" sz="2000" dirty="0" smtClean="0">
                <a:solidFill>
                  <a:srgbClr val="AC0000"/>
                </a:solidFill>
                <a:cs typeface="B Titr" panose="00000700000000000000" pitchFamily="2" charset="-78"/>
              </a:rPr>
              <a:t>ماده 3- </a:t>
            </a:r>
            <a:r>
              <a:rPr lang="en-US" sz="2000" u="sng" dirty="0" smtClean="0">
                <a:solidFill>
                  <a:srgbClr val="AC0000"/>
                </a:solidFill>
                <a:cs typeface="B Titr" panose="00000700000000000000" pitchFamily="2" charset="-78"/>
              </a:rPr>
              <a:t>حق برخورداری از کرامت انسانی و رفتار محترمانه و اسلامی</a:t>
            </a:r>
            <a:endParaRPr lang="en-US" sz="2000" u="sng" dirty="0" smtClean="0">
              <a:solidFill>
                <a:srgbClr val="AC0000"/>
              </a:solidFill>
              <a:cs typeface="B Titr" panose="00000700000000000000" pitchFamily="2" charset="-78"/>
            </a:endParaRPr>
          </a:p>
          <a:p>
            <a:pPr algn="just" rtl="1"/>
            <a:r>
              <a:rPr lang="en-US" b="1" dirty="0" smtClean="0">
                <a:cs typeface="B Nazanin" panose="00000400000000000000" pitchFamily="2" charset="-78"/>
              </a:rPr>
              <a:t>1-</a:t>
            </a:r>
            <a:r>
              <a:rPr lang="en-US" dirty="0" smtClean="0">
                <a:cs typeface="B Nazanin" panose="00000400000000000000" pitchFamily="2" charset="-78"/>
              </a:rPr>
              <a:t> دستگاه های اجرایی در تمامی فعالیت های اطلاع رسانی، دعوت نامه ها، آگهی ها، ابلاغ ها، و هشدارها باید </a:t>
            </a:r>
            <a:r>
              <a:rPr lang="en-US" sz="2000" dirty="0" smtClean="0">
                <a:cs typeface="B Titr" panose="00000700000000000000" pitchFamily="2" charset="-78"/>
              </a:rPr>
              <a:t>ادبیات محترمانه و غیر تحکم آمیز استفاده نمایند.</a:t>
            </a:r>
            <a:endParaRPr lang="en-US" dirty="0">
              <a:cs typeface="B Titr" panose="00000700000000000000" pitchFamily="2" charset="-78"/>
            </a:endParaRPr>
          </a:p>
        </p:txBody>
      </p:sp>
      <p:sp>
        <p:nvSpPr>
          <p:cNvPr id="4" name="Footer Placeholder 3"/>
          <p:cNvSpPr>
            <a:spLocks noGrp="1"/>
          </p:cNvSpPr>
          <p:nvPr>
            <p:ph type="ftr" sz="quarter" idx="11"/>
          </p:nvPr>
        </p:nvSpPr>
        <p:spPr/>
        <p:txBody>
          <a:bodyPr/>
          <a:lstStyle/>
          <a:p>
            <a:r>
              <a:rPr lang="en-US"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fld>
            <a:endParaRPr lang="en-US" dirty="0"/>
          </a:p>
        </p:txBody>
      </p:sp>
    </p:spTree>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0</TotalTime>
  <Words>26700</Words>
  <Application>WPS Presentation</Application>
  <PresentationFormat>On-screen Show (4:3)</PresentationFormat>
  <Paragraphs>360</Paragraphs>
  <Slides>34</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34</vt:i4>
      </vt:variant>
    </vt:vector>
  </HeadingPairs>
  <TitlesOfParts>
    <vt:vector size="45" baseType="lpstr">
      <vt:lpstr>Arial</vt:lpstr>
      <vt:lpstr>SimSun</vt:lpstr>
      <vt:lpstr>Wingdings</vt:lpstr>
      <vt:lpstr>B Nazanin</vt:lpstr>
      <vt:lpstr>B Titr</vt:lpstr>
      <vt:lpstr>Times New Roman</vt:lpstr>
      <vt:lpstr>Microsoft YaHei</vt:lpstr>
      <vt:lpstr>Arial Unicode MS</vt:lpstr>
      <vt:lpstr>Impact</vt:lpstr>
      <vt:lpstr>Calibri</vt:lpstr>
      <vt:lpstr>NewsPrint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maryam eskandari</dc:creator>
  <cp:lastModifiedBy>m.molayi</cp:lastModifiedBy>
  <cp:revision>140</cp:revision>
  <dcterms:created xsi:type="dcterms:W3CDTF">2017-09-18T03:52:00Z</dcterms:created>
  <dcterms:modified xsi:type="dcterms:W3CDTF">2023-12-28T04:26:50Z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8A67B2C5C5C046108E73C234CD1B6480_13</vt:lpwstr>
  </property>
  <property fmtid="{D5CDD505-2E9C-101B-9397-08002B2CF9AE}" pid="3" name="KSOProductBuildVer">
    <vt:lpwstr>1033-12.2.0.13359</vt:lpwstr>
  </property>
</Properties>
</file>