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68" r:id="rId4"/>
    <p:sldId id="257" r:id="rId5"/>
    <p:sldId id="258" r:id="rId6"/>
    <p:sldId id="259" r:id="rId7"/>
    <p:sldId id="260" r:id="rId8"/>
    <p:sldId id="261" r:id="rId9"/>
    <p:sldId id="262" r:id="rId10"/>
    <p:sldId id="263" r:id="rId11"/>
    <p:sldId id="264" r:id="rId12"/>
    <p:sldId id="270" r:id="rId13"/>
    <p:sldId id="271" r:id="rId14"/>
    <p:sldId id="265" r:id="rId15"/>
    <p:sldId id="269" r:id="rId16"/>
    <p:sldId id="266"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50" d="100"/>
          <a:sy n="50" d="100"/>
        </p:scale>
        <p:origin x="3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3CCF097C-F7B1-41DF-AE2F-8245E61936F9}" type="datetimeFigureOut">
              <a:rPr lang="en-US" smtClean="0"/>
              <a:t>1/1/2024</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073DADC2-CCE5-43EF-81E3-C79F797214B0}"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861333180"/>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F097C-F7B1-41DF-AE2F-8245E61936F9}" type="datetimeFigureOut">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ADC2-CCE5-43EF-81E3-C79F797214B0}" type="slidenum">
              <a:rPr lang="en-US" smtClean="0"/>
              <a:t>‹#›</a:t>
            </a:fld>
            <a:endParaRPr lang="en-US"/>
          </a:p>
        </p:txBody>
      </p:sp>
    </p:spTree>
    <p:extLst>
      <p:ext uri="{BB962C8B-B14F-4D97-AF65-F5344CB8AC3E}">
        <p14:creationId xmlns:p14="http://schemas.microsoft.com/office/powerpoint/2010/main" val="426558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CCF097C-F7B1-41DF-AE2F-8245E61936F9}" type="datetimeFigureOut">
              <a:rPr lang="en-US" smtClean="0"/>
              <a:t>1/1/2024</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073DADC2-CCE5-43EF-81E3-C79F797214B0}"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43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F097C-F7B1-41DF-AE2F-8245E61936F9}" type="datetimeFigureOut">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ADC2-CCE5-43EF-81E3-C79F797214B0}" type="slidenum">
              <a:rPr lang="en-US" smtClean="0"/>
              <a:t>‹#›</a:t>
            </a:fld>
            <a:endParaRPr lang="en-US"/>
          </a:p>
        </p:txBody>
      </p:sp>
    </p:spTree>
    <p:extLst>
      <p:ext uri="{BB962C8B-B14F-4D97-AF65-F5344CB8AC3E}">
        <p14:creationId xmlns:p14="http://schemas.microsoft.com/office/powerpoint/2010/main" val="2523619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CCF097C-F7B1-41DF-AE2F-8245E61936F9}" type="datetimeFigureOut">
              <a:rPr lang="en-US" smtClean="0"/>
              <a:t>1/1/2024</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073DADC2-CCE5-43EF-81E3-C79F797214B0}"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398557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CF097C-F7B1-41DF-AE2F-8245E61936F9}" type="datetimeFigureOut">
              <a:rPr lang="en-US" smtClean="0"/>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DADC2-CCE5-43EF-81E3-C79F797214B0}" type="slidenum">
              <a:rPr lang="en-US" smtClean="0"/>
              <a:t>‹#›</a:t>
            </a:fld>
            <a:endParaRPr lang="en-US"/>
          </a:p>
        </p:txBody>
      </p:sp>
    </p:spTree>
    <p:extLst>
      <p:ext uri="{BB962C8B-B14F-4D97-AF65-F5344CB8AC3E}">
        <p14:creationId xmlns:p14="http://schemas.microsoft.com/office/powerpoint/2010/main" val="337413329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CF097C-F7B1-41DF-AE2F-8245E61936F9}" type="datetimeFigureOut">
              <a:rPr lang="en-US" smtClean="0"/>
              <a:t>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DADC2-CCE5-43EF-81E3-C79F797214B0}" type="slidenum">
              <a:rPr lang="en-US" smtClean="0"/>
              <a:t>‹#›</a:t>
            </a:fld>
            <a:endParaRPr lang="en-US"/>
          </a:p>
        </p:txBody>
      </p:sp>
    </p:spTree>
    <p:extLst>
      <p:ext uri="{BB962C8B-B14F-4D97-AF65-F5344CB8AC3E}">
        <p14:creationId xmlns:p14="http://schemas.microsoft.com/office/powerpoint/2010/main" val="350672316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CF097C-F7B1-41DF-AE2F-8245E61936F9}" type="datetimeFigureOut">
              <a:rPr lang="en-US" smtClean="0"/>
              <a:t>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DADC2-CCE5-43EF-81E3-C79F797214B0}" type="slidenum">
              <a:rPr lang="en-US" smtClean="0"/>
              <a:t>‹#›</a:t>
            </a:fld>
            <a:endParaRPr lang="en-US"/>
          </a:p>
        </p:txBody>
      </p:sp>
    </p:spTree>
    <p:extLst>
      <p:ext uri="{BB962C8B-B14F-4D97-AF65-F5344CB8AC3E}">
        <p14:creationId xmlns:p14="http://schemas.microsoft.com/office/powerpoint/2010/main" val="372908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3CCF097C-F7B1-41DF-AE2F-8245E61936F9}" type="datetimeFigureOut">
              <a:rPr lang="en-US" smtClean="0"/>
              <a:t>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DADC2-CCE5-43EF-81E3-C79F797214B0}" type="slidenum">
              <a:rPr lang="en-US" smtClean="0"/>
              <a:t>‹#›</a:t>
            </a:fld>
            <a:endParaRPr lang="en-US"/>
          </a:p>
        </p:txBody>
      </p:sp>
    </p:spTree>
    <p:extLst>
      <p:ext uri="{BB962C8B-B14F-4D97-AF65-F5344CB8AC3E}">
        <p14:creationId xmlns:p14="http://schemas.microsoft.com/office/powerpoint/2010/main" val="2658229304"/>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CCF097C-F7B1-41DF-AE2F-8245E61936F9}" type="datetimeFigureOut">
              <a:rPr lang="en-US" smtClean="0"/>
              <a:t>1/1/2024</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073DADC2-CCE5-43EF-81E3-C79F797214B0}" type="slidenum">
              <a:rPr lang="en-US" smtClean="0"/>
              <a:t>‹#›</a:t>
            </a:fld>
            <a:endParaRPr lang="en-US"/>
          </a:p>
        </p:txBody>
      </p:sp>
    </p:spTree>
    <p:extLst>
      <p:ext uri="{BB962C8B-B14F-4D97-AF65-F5344CB8AC3E}">
        <p14:creationId xmlns:p14="http://schemas.microsoft.com/office/powerpoint/2010/main" val="3147256519"/>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CCF097C-F7B1-41DF-AE2F-8245E61936F9}" type="datetimeFigureOut">
              <a:rPr lang="en-US" smtClean="0"/>
              <a:t>1/1/2024</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073DADC2-CCE5-43EF-81E3-C79F797214B0}" type="slidenum">
              <a:rPr lang="en-US" smtClean="0"/>
              <a:t>‹#›</a:t>
            </a:fld>
            <a:endParaRPr lang="en-US"/>
          </a:p>
        </p:txBody>
      </p:sp>
    </p:spTree>
    <p:extLst>
      <p:ext uri="{BB962C8B-B14F-4D97-AF65-F5344CB8AC3E}">
        <p14:creationId xmlns:p14="http://schemas.microsoft.com/office/powerpoint/2010/main" val="374481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CCF097C-F7B1-41DF-AE2F-8245E61936F9}" type="datetimeFigureOut">
              <a:rPr lang="en-US" smtClean="0"/>
              <a:t>1/1/2024</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073DADC2-CCE5-43EF-81E3-C79F797214B0}"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0770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rtl="1"/>
            <a:r>
              <a:rPr lang="en-CA" sz="5400" dirty="0" smtClean="0">
                <a:latin typeface="IranNastaliq" panose="02000503000000020003" pitchFamily="2" charset="0"/>
                <a:cs typeface="IranNastaliq" panose="02000503000000020003" pitchFamily="2" charset="0"/>
              </a:rPr>
              <a:t/>
            </a:r>
            <a:br>
              <a:rPr lang="en-CA" sz="5400" dirty="0" smtClean="0">
                <a:latin typeface="IranNastaliq" panose="02000503000000020003" pitchFamily="2" charset="0"/>
                <a:cs typeface="IranNastaliq" panose="02000503000000020003" pitchFamily="2" charset="0"/>
              </a:rPr>
            </a:br>
            <a:r>
              <a:rPr lang="fa-IR" sz="5400" dirty="0" smtClean="0">
                <a:latin typeface="IranNastaliq" panose="02000503000000020003" pitchFamily="2" charset="0"/>
                <a:cs typeface="IranNastaliq" panose="02000503000000020003" pitchFamily="2" charset="0"/>
              </a:rPr>
              <a:t>ویژگی های خبر در رسانه های اجتماعی</a:t>
            </a:r>
            <a:endParaRPr lang="en-US" sz="5400" dirty="0">
              <a:latin typeface="IranNastaliq" panose="02000503000000020003" pitchFamily="2" charset="0"/>
              <a:cs typeface="IranNastaliq" panose="02000503000000020003" pitchFamily="2" charset="0"/>
            </a:endParaRPr>
          </a:p>
        </p:txBody>
      </p:sp>
      <p:sp>
        <p:nvSpPr>
          <p:cNvPr id="3" name="Subtitle 2"/>
          <p:cNvSpPr>
            <a:spLocks noGrp="1"/>
          </p:cNvSpPr>
          <p:nvPr>
            <p:ph type="subTitle" idx="1"/>
          </p:nvPr>
        </p:nvSpPr>
        <p:spPr/>
        <p:txBody>
          <a:bodyPr/>
          <a:lstStyle/>
          <a:p>
            <a:r>
              <a:rPr lang="fa-IR" dirty="0" smtClean="0">
                <a:cs typeface="B Titr" panose="00000700000000000000" pitchFamily="2" charset="-78"/>
              </a:rPr>
              <a:t>دکتر </a:t>
            </a:r>
            <a:r>
              <a:rPr lang="fa-IR" dirty="0" smtClean="0">
                <a:cs typeface="B Titr" panose="00000700000000000000" pitchFamily="2" charset="-78"/>
              </a:rPr>
              <a:t>علیرضا مرادی</a:t>
            </a:r>
            <a:endParaRPr lang="en-US" dirty="0">
              <a:cs typeface="B Titr" panose="00000700000000000000" pitchFamily="2" charset="-78"/>
            </a:endParaRPr>
          </a:p>
        </p:txBody>
      </p:sp>
    </p:spTree>
    <p:extLst>
      <p:ext uri="{BB962C8B-B14F-4D97-AF65-F5344CB8AC3E}">
        <p14:creationId xmlns:p14="http://schemas.microsoft.com/office/powerpoint/2010/main" val="1946261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cs typeface="B Titr" panose="00000700000000000000" pitchFamily="2" charset="-78"/>
              </a:rPr>
              <a:t>توئیتر</a:t>
            </a:r>
            <a:endParaRPr lang="en-US" sz="3600" dirty="0">
              <a:cs typeface="B Titr" panose="00000700000000000000" pitchFamily="2" charset="-78"/>
            </a:endParaRPr>
          </a:p>
        </p:txBody>
      </p:sp>
      <p:sp>
        <p:nvSpPr>
          <p:cNvPr id="3" name="Text Placeholder 2"/>
          <p:cNvSpPr>
            <a:spLocks noGrp="1"/>
          </p:cNvSpPr>
          <p:nvPr>
            <p:ph type="body" idx="1"/>
          </p:nvPr>
        </p:nvSpPr>
        <p:spPr/>
        <p:txBody>
          <a:bodyPr/>
          <a:lstStyle/>
          <a:p>
            <a:pPr algn="ctr" rtl="1"/>
            <a:r>
              <a:rPr lang="fa-IR" dirty="0" smtClean="0">
                <a:cs typeface="B Titr" panose="00000700000000000000" pitchFamily="2" charset="-78"/>
              </a:rPr>
              <a:t>ضعف ها</a:t>
            </a:r>
            <a:endParaRPr lang="en-US" dirty="0">
              <a:cs typeface="B Titr" panose="00000700000000000000" pitchFamily="2" charset="-78"/>
            </a:endParaRPr>
          </a:p>
        </p:txBody>
      </p:sp>
      <p:sp>
        <p:nvSpPr>
          <p:cNvPr id="4" name="Content Placeholder 3"/>
          <p:cNvSpPr>
            <a:spLocks noGrp="1"/>
          </p:cNvSpPr>
          <p:nvPr>
            <p:ph sz="half" idx="2"/>
          </p:nvPr>
        </p:nvSpPr>
        <p:spPr/>
        <p:txBody>
          <a:bodyPr/>
          <a:lstStyle/>
          <a:p>
            <a:pPr algn="r" rtl="1"/>
            <a:r>
              <a:rPr lang="fa-IR" dirty="0"/>
              <a:t>سرعت و سهولت می تواند یک نقطه ضعف باشد</a:t>
            </a:r>
          </a:p>
          <a:p>
            <a:pPr algn="r" rtl="1"/>
            <a:r>
              <a:rPr lang="fa-IR" dirty="0"/>
              <a:t>محدودیت پست 140 کاراکتری اجازه ایده های پیچیده را نمی دهد</a:t>
            </a:r>
          </a:p>
          <a:p>
            <a:pPr algn="r" rtl="1"/>
            <a:r>
              <a:rPr lang="fa-IR" dirty="0"/>
              <a:t>به دلیل استفاده زیاد به سختی قابل توجه است</a:t>
            </a:r>
          </a:p>
          <a:p>
            <a:pPr algn="r" rtl="1"/>
            <a:r>
              <a:rPr lang="fa-IR" dirty="0"/>
              <a:t>اطلاعات نادرست در جریان اخبار فوری</a:t>
            </a:r>
            <a:endParaRPr lang="en-US" dirty="0"/>
          </a:p>
        </p:txBody>
      </p:sp>
      <p:sp>
        <p:nvSpPr>
          <p:cNvPr id="5" name="Text Placeholder 4"/>
          <p:cNvSpPr>
            <a:spLocks noGrp="1"/>
          </p:cNvSpPr>
          <p:nvPr>
            <p:ph type="body" sz="quarter" idx="3"/>
          </p:nvPr>
        </p:nvSpPr>
        <p:spPr/>
        <p:txBody>
          <a:bodyPr/>
          <a:lstStyle/>
          <a:p>
            <a:pPr algn="ctr" rtl="1"/>
            <a:r>
              <a:rPr lang="fa-IR" dirty="0" smtClean="0">
                <a:cs typeface="B Titr" panose="00000700000000000000" pitchFamily="2" charset="-78"/>
              </a:rPr>
              <a:t>قوت ها</a:t>
            </a:r>
            <a:endParaRPr lang="en-US" dirty="0">
              <a:cs typeface="B Titr" panose="00000700000000000000" pitchFamily="2" charset="-78"/>
            </a:endParaRPr>
          </a:p>
        </p:txBody>
      </p:sp>
      <p:sp>
        <p:nvSpPr>
          <p:cNvPr id="6" name="Content Placeholder 5"/>
          <p:cNvSpPr>
            <a:spLocks noGrp="1"/>
          </p:cNvSpPr>
          <p:nvPr>
            <p:ph sz="quarter" idx="4"/>
          </p:nvPr>
        </p:nvSpPr>
        <p:spPr/>
        <p:txBody>
          <a:bodyPr>
            <a:normAutofit fontScale="85000" lnSpcReduction="20000"/>
          </a:bodyPr>
          <a:lstStyle/>
          <a:p>
            <a:pPr algn="r" rtl="1"/>
            <a:r>
              <a:rPr lang="fa-IR" dirty="0"/>
              <a:t>رفتن به اخبار فوری</a:t>
            </a:r>
          </a:p>
          <a:p>
            <a:pPr algn="r" rtl="1"/>
            <a:r>
              <a:rPr lang="fa-IR" dirty="0"/>
              <a:t>گزارش شاهدان عینی از رویدادهای خبری در زمان واقعی</a:t>
            </a:r>
          </a:p>
          <a:p>
            <a:pPr algn="r" rtl="1"/>
            <a:r>
              <a:rPr lang="fa-IR" dirty="0"/>
              <a:t>خبرنگاران می توانند از هشتگ ها، کلمات کلیدی و مکان ها برای یافتن و پیگیری اخبار فوری استفاده کنند</a:t>
            </a:r>
          </a:p>
          <a:p>
            <a:pPr algn="r" rtl="1"/>
            <a:r>
              <a:rPr lang="fa-IR" dirty="0"/>
              <a:t>با مقایسه توییت ها و مکان ها، خبرنگاران می توانند منابع را بیابند و حساب ها را تأیید کنند</a:t>
            </a:r>
          </a:p>
          <a:p>
            <a:pPr algn="r" rtl="1"/>
            <a:r>
              <a:rPr lang="fa-IR" dirty="0"/>
              <a:t>برای ترویج پوشش خوب است</a:t>
            </a:r>
            <a:endParaRPr lang="en-US" dirty="0"/>
          </a:p>
        </p:txBody>
      </p:sp>
    </p:spTree>
    <p:extLst>
      <p:ext uri="{BB962C8B-B14F-4D97-AF65-F5344CB8AC3E}">
        <p14:creationId xmlns:p14="http://schemas.microsoft.com/office/powerpoint/2010/main" val="3269130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a:cs typeface="B Titr" panose="00000700000000000000" pitchFamily="2" charset="-78"/>
              </a:rPr>
              <a:t>چه زمانی باید از توییتر به صورت روزنامه نگاری استفاده کرد</a:t>
            </a:r>
            <a:endParaRPr lang="en-US" sz="3600" dirty="0">
              <a:cs typeface="B Titr" panose="00000700000000000000" pitchFamily="2" charset="-78"/>
            </a:endParaRPr>
          </a:p>
        </p:txBody>
      </p:sp>
      <p:sp>
        <p:nvSpPr>
          <p:cNvPr id="3" name="Content Placeholder 2"/>
          <p:cNvSpPr>
            <a:spLocks noGrp="1"/>
          </p:cNvSpPr>
          <p:nvPr>
            <p:ph idx="1"/>
          </p:nvPr>
        </p:nvSpPr>
        <p:spPr/>
        <p:txBody>
          <a:bodyPr/>
          <a:lstStyle/>
          <a:p>
            <a:pPr algn="r" rtl="1"/>
            <a:r>
              <a:rPr lang="fa-IR" dirty="0">
                <a:cs typeface="B Titr" panose="00000700000000000000" pitchFamily="2" charset="-78"/>
              </a:rPr>
              <a:t>قبل، حین و بعد از رویداد توییت کنید</a:t>
            </a:r>
          </a:p>
          <a:p>
            <a:pPr algn="r" rtl="1"/>
            <a:r>
              <a:rPr lang="fa-IR" dirty="0">
                <a:cs typeface="B Titr" panose="00000700000000000000" pitchFamily="2" charset="-78"/>
              </a:rPr>
              <a:t>از توییتر در جمع‌آوری اخبار برای جمع‌سپاری ایده‌ها و افراد استفاده کنید</a:t>
            </a:r>
          </a:p>
          <a:p>
            <a:pPr algn="r" rtl="1"/>
            <a:r>
              <a:rPr lang="fa-IR" dirty="0">
                <a:cs typeface="B Titr" panose="00000700000000000000" pitchFamily="2" charset="-78"/>
              </a:rPr>
              <a:t>از توییتر برای تبلیغ یک رویداد آینده استفاده کنید</a:t>
            </a:r>
          </a:p>
          <a:p>
            <a:pPr algn="r" rtl="1"/>
            <a:r>
              <a:rPr lang="fa-IR" dirty="0">
                <a:cs typeface="B Titr" panose="00000700000000000000" pitchFamily="2" charset="-78"/>
              </a:rPr>
              <a:t>توییت در طول رویداد - آن را از ابتدا تا انتها دنبال کنید</a:t>
            </a:r>
          </a:p>
          <a:p>
            <a:pPr algn="r" rtl="1"/>
            <a:r>
              <a:rPr lang="fa-IR" dirty="0">
                <a:cs typeface="B Titr" panose="00000700000000000000" pitchFamily="2" charset="-78"/>
              </a:rPr>
              <a:t>از مبانی روزنامه نگاری استفاده کنید - منصفانه و دقیق باشید</a:t>
            </a:r>
            <a:endParaRPr lang="en-US" dirty="0">
              <a:cs typeface="B Titr" panose="00000700000000000000" pitchFamily="2" charset="-78"/>
            </a:endParaRPr>
          </a:p>
        </p:txBody>
      </p:sp>
    </p:spTree>
    <p:extLst>
      <p:ext uri="{BB962C8B-B14F-4D97-AF65-F5344CB8AC3E}">
        <p14:creationId xmlns:p14="http://schemas.microsoft.com/office/powerpoint/2010/main" val="1383587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cs typeface="B Titr" panose="00000700000000000000" pitchFamily="2" charset="-78"/>
              </a:rPr>
              <a:t>انتقادات به روزنامه نگاری رسانه های اجتماعی</a:t>
            </a:r>
            <a:endParaRPr lang="en-US" sz="3600" dirty="0">
              <a:cs typeface="B Titr" panose="00000700000000000000" pitchFamily="2" charset="-78"/>
            </a:endParaRPr>
          </a:p>
        </p:txBody>
      </p:sp>
      <p:sp>
        <p:nvSpPr>
          <p:cNvPr id="3" name="Content Placeholder 2"/>
          <p:cNvSpPr>
            <a:spLocks noGrp="1"/>
          </p:cNvSpPr>
          <p:nvPr>
            <p:ph idx="1"/>
          </p:nvPr>
        </p:nvSpPr>
        <p:spPr/>
        <p:txBody>
          <a:bodyPr/>
          <a:lstStyle/>
          <a:p>
            <a:pPr algn="r" rtl="1">
              <a:lnSpc>
                <a:spcPct val="80000"/>
              </a:lnSpc>
              <a:buNone/>
            </a:pPr>
            <a:r>
              <a:rPr lang="fa-IR" altLang="en-US" b="1" dirty="0">
                <a:cs typeface="B Mitra" panose="00000400000000000000" pitchFamily="2" charset="-78"/>
              </a:rPr>
              <a:t>نیویورک تایمزانتقادات جدی به روزنامه نگاری شهروندی وارد کرده است</a:t>
            </a:r>
            <a:r>
              <a:rPr lang="en-US" altLang="en-US" b="1" dirty="0">
                <a:cs typeface="B Mitra" panose="00000400000000000000" pitchFamily="2" charset="-78"/>
              </a:rPr>
              <a:t>:</a:t>
            </a:r>
            <a:endParaRPr lang="fa-IR" altLang="en-US" b="1" dirty="0">
              <a:cs typeface="B Mitra" panose="00000400000000000000" pitchFamily="2" charset="-78"/>
            </a:endParaRPr>
          </a:p>
          <a:p>
            <a:pPr algn="r" rtl="1">
              <a:lnSpc>
                <a:spcPct val="80000"/>
              </a:lnSpc>
              <a:buNone/>
            </a:pPr>
            <a:r>
              <a:rPr lang="fa-IR" altLang="en-US" b="1" dirty="0">
                <a:cs typeface="B Mitra" panose="00000400000000000000" pitchFamily="2" charset="-78"/>
              </a:rPr>
              <a:t>1 – نزدیک شدن واقعیت (</a:t>
            </a:r>
            <a:r>
              <a:rPr lang="en-US" altLang="en-US" b="1" dirty="0">
                <a:cs typeface="B Mitra" panose="00000400000000000000" pitchFamily="2" charset="-78"/>
              </a:rPr>
              <a:t>Objectivity</a:t>
            </a:r>
            <a:r>
              <a:rPr lang="fa-IR" altLang="en-US" b="1" dirty="0">
                <a:cs typeface="B Mitra" panose="00000400000000000000" pitchFamily="2" charset="-78"/>
              </a:rPr>
              <a:t>) به شایعه و دروغ پردازی؛</a:t>
            </a:r>
          </a:p>
          <a:p>
            <a:pPr algn="r" rtl="1">
              <a:lnSpc>
                <a:spcPct val="80000"/>
              </a:lnSpc>
              <a:buNone/>
            </a:pPr>
            <a:r>
              <a:rPr lang="fa-IR" altLang="en-US" b="1" dirty="0">
                <a:cs typeface="B Mitra" panose="00000400000000000000" pitchFamily="2" charset="-78"/>
              </a:rPr>
              <a:t>2 – بی توجهی به سه رکن حساس </a:t>
            </a:r>
            <a:r>
              <a:rPr lang="en-US" altLang="en-US" b="1" dirty="0">
                <a:cs typeface="B Mitra" panose="00000400000000000000" pitchFamily="2" charset="-78"/>
              </a:rPr>
              <a:t>E </a:t>
            </a:r>
            <a:r>
              <a:rPr lang="fa-IR" altLang="en-US" b="1" dirty="0">
                <a:cs typeface="B Mitra" panose="00000400000000000000" pitchFamily="2" charset="-78"/>
              </a:rPr>
              <a:t>؛</a:t>
            </a:r>
          </a:p>
          <a:p>
            <a:pPr algn="r" rtl="1">
              <a:lnSpc>
                <a:spcPct val="80000"/>
              </a:lnSpc>
              <a:buNone/>
            </a:pPr>
            <a:r>
              <a:rPr lang="en-US" altLang="en-US" b="1" dirty="0">
                <a:cs typeface="B Mitra" panose="00000400000000000000" pitchFamily="2" charset="-78"/>
              </a:rPr>
              <a:t> </a:t>
            </a:r>
            <a:r>
              <a:rPr lang="fa-IR" altLang="en-US" b="1" dirty="0">
                <a:cs typeface="B Mitra" panose="00000400000000000000" pitchFamily="2" charset="-78"/>
              </a:rPr>
              <a:t> </a:t>
            </a:r>
            <a:r>
              <a:rPr lang="fa-IR" altLang="en-US" b="1" dirty="0">
                <a:solidFill>
                  <a:srgbClr val="FF0000"/>
                </a:solidFill>
                <a:cs typeface="B Mitra" panose="00000400000000000000" pitchFamily="2" charset="-78"/>
              </a:rPr>
              <a:t>( اخلاقیات ) </a:t>
            </a:r>
            <a:r>
              <a:rPr lang="en-US" altLang="en-US" b="1" dirty="0">
                <a:cs typeface="B Mitra" panose="00000400000000000000" pitchFamily="2" charset="-78"/>
              </a:rPr>
              <a:t>Ethics</a:t>
            </a:r>
            <a:endParaRPr lang="fa-IR" altLang="en-US" b="1" dirty="0">
              <a:cs typeface="B Mitra" panose="00000400000000000000" pitchFamily="2" charset="-78"/>
            </a:endParaRPr>
          </a:p>
          <a:p>
            <a:pPr algn="r" rtl="1">
              <a:lnSpc>
                <a:spcPct val="80000"/>
              </a:lnSpc>
              <a:buNone/>
            </a:pPr>
            <a:r>
              <a:rPr lang="fa-IR" altLang="en-US" b="1" dirty="0">
                <a:cs typeface="B Mitra" panose="00000400000000000000" pitchFamily="2" charset="-78"/>
              </a:rPr>
              <a:t> </a:t>
            </a:r>
            <a:r>
              <a:rPr lang="fa-IR" altLang="en-US" b="1" dirty="0">
                <a:solidFill>
                  <a:srgbClr val="FF0000"/>
                </a:solidFill>
                <a:cs typeface="B Mitra" panose="00000400000000000000" pitchFamily="2" charset="-78"/>
              </a:rPr>
              <a:t>( اقتصادیات ) </a:t>
            </a:r>
            <a:r>
              <a:rPr lang="en-US" altLang="en-US" b="1" dirty="0">
                <a:cs typeface="B Mitra" panose="00000400000000000000" pitchFamily="2" charset="-78"/>
              </a:rPr>
              <a:t>Economics </a:t>
            </a:r>
            <a:endParaRPr lang="fa-IR" altLang="en-US" b="1" dirty="0">
              <a:cs typeface="B Mitra" panose="00000400000000000000" pitchFamily="2" charset="-78"/>
            </a:endParaRPr>
          </a:p>
          <a:p>
            <a:pPr algn="r" rtl="1">
              <a:lnSpc>
                <a:spcPct val="80000"/>
              </a:lnSpc>
              <a:buNone/>
            </a:pPr>
            <a:r>
              <a:rPr lang="fa-IR" altLang="en-US" b="1" dirty="0">
                <a:cs typeface="B Mitra" panose="00000400000000000000" pitchFamily="2" charset="-78"/>
              </a:rPr>
              <a:t> </a:t>
            </a:r>
            <a:r>
              <a:rPr lang="fa-IR" altLang="en-US" b="1" dirty="0">
                <a:solidFill>
                  <a:srgbClr val="FF0000"/>
                </a:solidFill>
                <a:cs typeface="B Mitra" panose="00000400000000000000" pitchFamily="2" charset="-78"/>
              </a:rPr>
              <a:t>( معرفت‌شناسی ) </a:t>
            </a:r>
            <a:r>
              <a:rPr lang="en-US" altLang="en-US" b="1" dirty="0">
                <a:cs typeface="B Mitra" panose="00000400000000000000" pitchFamily="2" charset="-78"/>
              </a:rPr>
              <a:t>Epistemology </a:t>
            </a:r>
            <a:endParaRPr lang="fa-IR" altLang="en-US" b="1" dirty="0">
              <a:cs typeface="B Mitra" panose="00000400000000000000" pitchFamily="2" charset="-78"/>
            </a:endParaRPr>
          </a:p>
          <a:p>
            <a:pPr algn="r" rtl="1">
              <a:lnSpc>
                <a:spcPct val="80000"/>
              </a:lnSpc>
              <a:buNone/>
            </a:pPr>
            <a:r>
              <a:rPr lang="fa-IR" altLang="en-US" b="1" dirty="0">
                <a:cs typeface="B Mitra" panose="00000400000000000000" pitchFamily="2" charset="-78"/>
              </a:rPr>
              <a:t>3 – مطالب فاقد کیفیت و محتوا؛</a:t>
            </a:r>
          </a:p>
          <a:p>
            <a:pPr algn="r" rtl="1">
              <a:lnSpc>
                <a:spcPct val="80000"/>
              </a:lnSpc>
              <a:buNone/>
            </a:pPr>
            <a:r>
              <a:rPr lang="fa-IR" altLang="en-US" b="1" dirty="0">
                <a:cs typeface="B Mitra" panose="00000400000000000000" pitchFamily="2" charset="-78"/>
              </a:rPr>
              <a:t>4 – محدوده اندک مخاطب و جهان شمول نبودن؛</a:t>
            </a:r>
            <a:endParaRPr lang="en-US" altLang="en-US" b="1" dirty="0">
              <a:cs typeface="B Mitra" panose="00000400000000000000" pitchFamily="2" charset="-78"/>
            </a:endParaRPr>
          </a:p>
          <a:p>
            <a:pPr algn="r" rtl="1">
              <a:lnSpc>
                <a:spcPct val="80000"/>
              </a:lnSpc>
              <a:buNone/>
            </a:pPr>
            <a:r>
              <a:rPr lang="fa-IR" altLang="en-US" b="1" dirty="0">
                <a:cs typeface="B Mitra" panose="00000400000000000000" pitchFamily="2" charset="-78"/>
              </a:rPr>
              <a:t>5 – کپی‌رایت.</a:t>
            </a:r>
            <a:endParaRPr lang="en-US" altLang="en-US" b="1" dirty="0">
              <a:cs typeface="B Mitra" panose="00000400000000000000" pitchFamily="2" charset="-78"/>
            </a:endParaRPr>
          </a:p>
          <a:p>
            <a:pPr algn="r" rtl="1"/>
            <a:endParaRPr lang="en-US" dirty="0"/>
          </a:p>
        </p:txBody>
      </p:sp>
    </p:spTree>
    <p:extLst>
      <p:ext uri="{BB962C8B-B14F-4D97-AF65-F5344CB8AC3E}">
        <p14:creationId xmlns:p14="http://schemas.microsoft.com/office/powerpoint/2010/main" val="1360091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نقاط عطف</a:t>
            </a:r>
            <a:endParaRPr lang="en-US" dirty="0"/>
          </a:p>
        </p:txBody>
      </p:sp>
      <p:sp>
        <p:nvSpPr>
          <p:cNvPr id="3" name="Content Placeholder 2"/>
          <p:cNvSpPr>
            <a:spLocks noGrp="1"/>
          </p:cNvSpPr>
          <p:nvPr>
            <p:ph idx="1"/>
          </p:nvPr>
        </p:nvSpPr>
        <p:spPr/>
        <p:txBody>
          <a:bodyPr>
            <a:normAutofit/>
          </a:bodyPr>
          <a:lstStyle/>
          <a:p>
            <a:pPr algn="r" rtl="1"/>
            <a:r>
              <a:rPr lang="fa-IR" altLang="en-US" b="1" dirty="0">
                <a:cs typeface="B Mitra" panose="00000400000000000000" pitchFamily="2" charset="-78"/>
              </a:rPr>
              <a:t>حوادثی همچون 11 سپتامبر، حوادث تروریستی لندن و طوفان سونامی نطقه عطفی در نحوه گزارش دهی از رویدادها تبدیل شدند</a:t>
            </a:r>
            <a:r>
              <a:rPr lang="fa-IR" altLang="en-US" b="1" dirty="0" smtClean="0">
                <a:cs typeface="B Mitra" panose="00000400000000000000" pitchFamily="2" charset="-78"/>
              </a:rPr>
              <a:t>.</a:t>
            </a:r>
            <a:endParaRPr lang="fa-IR" altLang="en-US" b="1" dirty="0">
              <a:cs typeface="B Mitra" panose="00000400000000000000" pitchFamily="2" charset="-78"/>
            </a:endParaRPr>
          </a:p>
          <a:p>
            <a:pPr algn="r" rtl="1"/>
            <a:r>
              <a:rPr lang="fa-IR" altLang="en-US" b="1" dirty="0">
                <a:cs typeface="B Mitra" panose="00000400000000000000" pitchFamily="2" charset="-78"/>
              </a:rPr>
              <a:t>مردم با استفاده از فناوری</a:t>
            </a:r>
            <a:r>
              <a:rPr lang="fa-IR" altLang="en-US" b="1" dirty="0"/>
              <a:t>‌</a:t>
            </a:r>
            <a:r>
              <a:rPr lang="fa-IR" altLang="en-US" b="1" dirty="0">
                <a:cs typeface="B Mitra" panose="00000400000000000000" pitchFamily="2" charset="-78"/>
              </a:rPr>
              <a:t>های همراه خود مانند دوربین</a:t>
            </a:r>
            <a:r>
              <a:rPr lang="fa-IR" altLang="en-US" b="1" dirty="0"/>
              <a:t>‌</a:t>
            </a:r>
            <a:r>
              <a:rPr lang="fa-IR" altLang="en-US" b="1" dirty="0">
                <a:cs typeface="B Mitra" panose="00000400000000000000" pitchFamily="2" charset="-78"/>
              </a:rPr>
              <a:t>ها و موبایل</a:t>
            </a:r>
            <a:r>
              <a:rPr lang="fa-IR" altLang="en-US" b="1" dirty="0"/>
              <a:t>‌</a:t>
            </a:r>
            <a:r>
              <a:rPr lang="fa-IR" altLang="en-US" b="1" dirty="0">
                <a:cs typeface="B Mitra" panose="00000400000000000000" pitchFamily="2" charset="-78"/>
              </a:rPr>
              <a:t>های دوربین دار که عکس و فیلم می</a:t>
            </a:r>
            <a:r>
              <a:rPr lang="fa-IR" altLang="en-US" b="1" dirty="0"/>
              <a:t>‌</a:t>
            </a:r>
            <a:r>
              <a:rPr lang="fa-IR" altLang="en-US" b="1" dirty="0">
                <a:cs typeface="B Mitra" panose="00000400000000000000" pitchFamily="2" charset="-78"/>
              </a:rPr>
              <a:t>گرفتند از یک سو و خود به عنوان یک شاهد ماجرا از سوی دیگر موجی از اخبار را به راه </a:t>
            </a:r>
            <a:r>
              <a:rPr lang="fa-IR" altLang="en-US" b="1" dirty="0" smtClean="0">
                <a:cs typeface="B Mitra" panose="00000400000000000000" pitchFamily="2" charset="-78"/>
              </a:rPr>
              <a:t>انداختند.</a:t>
            </a:r>
          </a:p>
          <a:p>
            <a:pPr algn="r" rtl="1"/>
            <a:r>
              <a:rPr lang="fa-IR" altLang="en-US" b="1" dirty="0">
                <a:cs typeface="B Mitra" panose="00000400000000000000" pitchFamily="2" charset="-78"/>
              </a:rPr>
              <a:t>اینترنت به مردم صدایی جدید داد تا نوعی از ”خودنگاری“ در کنار ”رسانه</a:t>
            </a:r>
            <a:r>
              <a:rPr lang="fa-IR" altLang="en-US" b="1" dirty="0"/>
              <a:t>‌</a:t>
            </a:r>
            <a:r>
              <a:rPr lang="fa-IR" altLang="en-US" b="1" dirty="0">
                <a:cs typeface="B Mitra" panose="00000400000000000000" pitchFamily="2" charset="-78"/>
              </a:rPr>
              <a:t>نگاری“ شکل بگیرد.</a:t>
            </a:r>
            <a:endParaRPr lang="en-US" altLang="en-US" b="1" dirty="0">
              <a:cs typeface="B Mitra" panose="00000400000000000000" pitchFamily="2" charset="-78"/>
            </a:endParaRPr>
          </a:p>
          <a:p>
            <a:pPr algn="r" rtl="1"/>
            <a:r>
              <a:rPr lang="ar-SA" altLang="en-US" b="1" dirty="0">
                <a:cs typeface="B Mitra" panose="00000400000000000000" pitchFamily="2" charset="-78"/>
              </a:rPr>
              <a:t>فناوری مولتی مدیا ساده در استفاده و به اندازه کافی ارزان و در دسترس همگان با بودجه متوسط قرار گرفت</a:t>
            </a:r>
            <a:r>
              <a:rPr lang="fa-IR" altLang="en-US" b="1" dirty="0">
                <a:cs typeface="B Mitra" panose="00000400000000000000" pitchFamily="2" charset="-78"/>
              </a:rPr>
              <a:t>.</a:t>
            </a:r>
            <a:endParaRPr lang="en-US" altLang="en-US" b="1" dirty="0">
              <a:cs typeface="B Mitra" panose="00000400000000000000" pitchFamily="2" charset="-78"/>
            </a:endParaRPr>
          </a:p>
          <a:p>
            <a:pPr algn="r" rtl="1"/>
            <a:r>
              <a:rPr lang="fa-IR" altLang="en-US" b="1" dirty="0">
                <a:cs typeface="B Mitra" panose="00000400000000000000" pitchFamily="2" charset="-78"/>
              </a:rPr>
              <a:t> این رویدادها ارزش روزنامه نگاری شهروندی را برجسته کرد.</a:t>
            </a:r>
            <a:endParaRPr lang="en-US" altLang="en-US" b="1" dirty="0">
              <a:cs typeface="B Mitra" panose="00000400000000000000" pitchFamily="2" charset="-78"/>
            </a:endParaRPr>
          </a:p>
          <a:p>
            <a:pPr algn="r">
              <a:buFont typeface="Wingdings" panose="05000000000000000000" pitchFamily="2" charset="2"/>
              <a:buNone/>
            </a:pPr>
            <a:endParaRPr lang="en-US" altLang="en-US" b="1" dirty="0"/>
          </a:p>
          <a:p>
            <a:pPr algn="r" rtl="1"/>
            <a:endParaRPr lang="fa-IR" altLang="en-US" b="1" dirty="0">
              <a:cs typeface="B Mitra" panose="00000400000000000000" pitchFamily="2" charset="-78"/>
            </a:endParaRPr>
          </a:p>
          <a:p>
            <a:endParaRPr lang="en-US" dirty="0"/>
          </a:p>
        </p:txBody>
      </p:sp>
    </p:spTree>
    <p:extLst>
      <p:ext uri="{BB962C8B-B14F-4D97-AF65-F5344CB8AC3E}">
        <p14:creationId xmlns:p14="http://schemas.microsoft.com/office/powerpoint/2010/main" val="3455093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a:t>مدیریت رسانه های اجتماعی حرفه ای خود</a:t>
            </a:r>
            <a:endParaRPr lang="en-US" dirty="0"/>
          </a:p>
        </p:txBody>
      </p:sp>
      <p:sp>
        <p:nvSpPr>
          <p:cNvPr id="3" name="Content Placeholder 2"/>
          <p:cNvSpPr>
            <a:spLocks noGrp="1"/>
          </p:cNvSpPr>
          <p:nvPr>
            <p:ph idx="1"/>
          </p:nvPr>
        </p:nvSpPr>
        <p:spPr/>
        <p:txBody>
          <a:bodyPr/>
          <a:lstStyle/>
          <a:p>
            <a:pPr algn="r" rtl="1"/>
            <a:r>
              <a:rPr lang="fa-IR" b="1" dirty="0">
                <a:cs typeface="B Mitra" panose="00000400000000000000" pitchFamily="2" charset="-78"/>
              </a:rPr>
              <a:t>بنابراین... شما یک حساب شخصی، یک حساب روزنامه نگار و یک حساب کاربری دارید که برای نشریه یا وب سایتی که تولید می کنید مدیریت می کنید - چگونه همه آن را پیگیری می کنید؟</a:t>
            </a:r>
          </a:p>
          <a:p>
            <a:pPr algn="r" rtl="1"/>
            <a:r>
              <a:rPr lang="fa-IR" b="1" dirty="0">
                <a:cs typeface="B Mitra" panose="00000400000000000000" pitchFamily="2" charset="-78"/>
              </a:rPr>
              <a:t>ابزارهای مدیریت رسانه های </a:t>
            </a:r>
            <a:r>
              <a:rPr lang="fa-IR" b="1" dirty="0" smtClean="0">
                <a:cs typeface="B Mitra" panose="00000400000000000000" pitchFamily="2" charset="-78"/>
              </a:rPr>
              <a:t>اجتماعی</a:t>
            </a:r>
          </a:p>
          <a:p>
            <a:pPr marL="0" indent="0" algn="l">
              <a:buNone/>
            </a:pPr>
            <a:r>
              <a:rPr lang="en-US" dirty="0" err="1"/>
              <a:t>Hootsuite</a:t>
            </a:r>
            <a:endParaRPr lang="en-US" dirty="0"/>
          </a:p>
          <a:p>
            <a:pPr marL="0" indent="0" algn="l">
              <a:buNone/>
            </a:pPr>
            <a:r>
              <a:rPr lang="en-US" dirty="0" err="1"/>
              <a:t>Tweetdeck</a:t>
            </a:r>
            <a:endParaRPr lang="en-US" dirty="0"/>
          </a:p>
          <a:p>
            <a:pPr marL="0" indent="0" algn="l">
              <a:buNone/>
            </a:pPr>
            <a:r>
              <a:rPr lang="en-US" dirty="0" err="1"/>
              <a:t>Storify</a:t>
            </a:r>
            <a:endParaRPr lang="fa-IR" dirty="0"/>
          </a:p>
        </p:txBody>
      </p:sp>
    </p:spTree>
    <p:extLst>
      <p:ext uri="{BB962C8B-B14F-4D97-AF65-F5344CB8AC3E}">
        <p14:creationId xmlns:p14="http://schemas.microsoft.com/office/powerpoint/2010/main" val="1370294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Geofeedia</a:t>
            </a:r>
            <a:endParaRPr lang="en-US" dirty="0"/>
          </a:p>
        </p:txBody>
      </p:sp>
      <p:sp>
        <p:nvSpPr>
          <p:cNvPr id="3" name="Content Placeholder 2"/>
          <p:cNvSpPr>
            <a:spLocks noGrp="1"/>
          </p:cNvSpPr>
          <p:nvPr>
            <p:ph idx="1"/>
          </p:nvPr>
        </p:nvSpPr>
        <p:spPr/>
        <p:txBody>
          <a:bodyPr/>
          <a:lstStyle/>
          <a:p>
            <a:pPr algn="r" rtl="1"/>
            <a:r>
              <a:rPr lang="en-US" b="1" dirty="0">
                <a:cs typeface="B Mitra" panose="00000400000000000000" pitchFamily="2" charset="-78"/>
              </a:rPr>
              <a:t>Geofeedia.com </a:t>
            </a:r>
            <a:r>
              <a:rPr lang="fa-IR" b="1" dirty="0">
                <a:cs typeface="B Mitra" panose="00000400000000000000" pitchFamily="2" charset="-78"/>
              </a:rPr>
              <a:t>به شما امکان می‌دهد عکس‌ها، ویدیوهای ارسال شده در وب‌سایت‌های رسانه‌های اجتماعی اینستاگرام، فلیکر، یوتیوب، پیکاسا، توییتر را جستجو </a:t>
            </a:r>
            <a:r>
              <a:rPr lang="fa-IR" b="1" dirty="0" smtClean="0">
                <a:cs typeface="B Mitra" panose="00000400000000000000" pitchFamily="2" charset="-78"/>
              </a:rPr>
              <a:t>کنید</a:t>
            </a:r>
          </a:p>
          <a:p>
            <a:pPr algn="r" rtl="1"/>
            <a:r>
              <a:rPr lang="fa-IR" b="1" dirty="0" smtClean="0">
                <a:cs typeface="B Mitra" panose="00000400000000000000" pitchFamily="2" charset="-78"/>
              </a:rPr>
              <a:t>همه داده ها بر مبنای موقعیت جغرافیایی روی </a:t>
            </a:r>
            <a:r>
              <a:rPr lang="fa-IR" b="1" dirty="0">
                <a:cs typeface="B Mitra" panose="00000400000000000000" pitchFamily="2" charset="-78"/>
              </a:rPr>
              <a:t>نقشه ترسیم شده‌اند </a:t>
            </a:r>
            <a:endParaRPr lang="fa-IR" b="1" dirty="0" smtClean="0">
              <a:cs typeface="B Mitra" panose="00000400000000000000" pitchFamily="2" charset="-78"/>
            </a:endParaRPr>
          </a:p>
          <a:p>
            <a:pPr algn="r" rtl="1"/>
            <a:r>
              <a:rPr lang="fa-IR" b="1" dirty="0" smtClean="0">
                <a:cs typeface="B Mitra" panose="00000400000000000000" pitchFamily="2" charset="-78"/>
              </a:rPr>
              <a:t> </a:t>
            </a:r>
            <a:r>
              <a:rPr lang="fa-IR" b="1" dirty="0">
                <a:cs typeface="B Mitra" panose="00000400000000000000" pitchFamily="2" charset="-78"/>
              </a:rPr>
              <a:t>مرتب‌سازی بر اساس محدوده تاریخ و فیلتر محتوا </a:t>
            </a:r>
            <a:endParaRPr lang="fa-IR" b="1" dirty="0" smtClean="0">
              <a:cs typeface="B Mitra" panose="00000400000000000000" pitchFamily="2" charset="-78"/>
            </a:endParaRPr>
          </a:p>
          <a:p>
            <a:pPr algn="r" rtl="1"/>
            <a:r>
              <a:rPr lang="fa-IR" b="1" dirty="0" smtClean="0">
                <a:cs typeface="B Mitra" panose="00000400000000000000" pitchFamily="2" charset="-78"/>
              </a:rPr>
              <a:t> </a:t>
            </a:r>
            <a:r>
              <a:rPr lang="fa-IR" b="1" dirty="0">
                <a:cs typeface="B Mitra" panose="00000400000000000000" pitchFamily="2" charset="-78"/>
              </a:rPr>
              <a:t>کاربردهای احتمالی: </a:t>
            </a:r>
            <a:r>
              <a:rPr lang="fa-IR" b="1" dirty="0" smtClean="0">
                <a:cs typeface="B Mitra" panose="00000400000000000000" pitchFamily="2" charset="-78"/>
              </a:rPr>
              <a:t> </a:t>
            </a:r>
            <a:r>
              <a:rPr lang="fa-IR" b="1" dirty="0">
                <a:cs typeface="B Mitra" panose="00000400000000000000" pitchFamily="2" charset="-78"/>
              </a:rPr>
              <a:t>جستجوی عکس‌های پیرامون اخبار فوری </a:t>
            </a:r>
            <a:r>
              <a:rPr lang="fa-IR" b="1" dirty="0" smtClean="0">
                <a:cs typeface="B Mitra" panose="00000400000000000000" pitchFamily="2" charset="-78"/>
              </a:rPr>
              <a:t>یک رویداد</a:t>
            </a:r>
          </a:p>
          <a:p>
            <a:pPr algn="r" rtl="1"/>
            <a:r>
              <a:rPr lang="fa-IR" b="1" dirty="0" smtClean="0">
                <a:cs typeface="B Mitra" panose="00000400000000000000" pitchFamily="2" charset="-78"/>
              </a:rPr>
              <a:t> </a:t>
            </a:r>
            <a:r>
              <a:rPr lang="fa-IR" b="1" dirty="0">
                <a:cs typeface="B Mitra" panose="00000400000000000000" pitchFamily="2" charset="-78"/>
              </a:rPr>
              <a:t>• از آنجا، یافتن شاهدان احتمالی برای داستان‌ها </a:t>
            </a:r>
            <a:endParaRPr lang="fa-IR" b="1" dirty="0" smtClean="0">
              <a:cs typeface="B Mitra" panose="00000400000000000000" pitchFamily="2" charset="-78"/>
            </a:endParaRPr>
          </a:p>
          <a:p>
            <a:pPr algn="r" rtl="1"/>
            <a:r>
              <a:rPr lang="fa-IR" b="1" dirty="0" smtClean="0">
                <a:cs typeface="B Mitra" panose="00000400000000000000" pitchFamily="2" charset="-78"/>
              </a:rPr>
              <a:t>رایگان </a:t>
            </a:r>
            <a:r>
              <a:rPr lang="fa-IR" b="1" dirty="0">
                <a:cs typeface="B Mitra" panose="00000400000000000000" pitchFamily="2" charset="-78"/>
              </a:rPr>
              <a:t>نیست، و هزینه‌ها می‌تواند متفاوت باشد، اما می‌توانید برای یک آزمایش رایگان ثبت‌نام کنید</a:t>
            </a:r>
            <a:endParaRPr lang="en-US" b="1" dirty="0">
              <a:cs typeface="B Mitra" panose="00000400000000000000" pitchFamily="2" charset="-78"/>
            </a:endParaRPr>
          </a:p>
        </p:txBody>
      </p:sp>
    </p:spTree>
    <p:extLst>
      <p:ext uri="{BB962C8B-B14F-4D97-AF65-F5344CB8AC3E}">
        <p14:creationId xmlns:p14="http://schemas.microsoft.com/office/powerpoint/2010/main" val="464816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a:cs typeface="B Titr" panose="00000700000000000000" pitchFamily="2" charset="-78"/>
              </a:rPr>
              <a:t>رسیدگی به حساب حرفه ای روزنامه نگاری شما</a:t>
            </a:r>
            <a:endParaRPr lang="en-US" sz="3600" dirty="0">
              <a:cs typeface="B Titr" panose="00000700000000000000" pitchFamily="2" charset="-78"/>
            </a:endParaRPr>
          </a:p>
        </p:txBody>
      </p:sp>
      <p:sp>
        <p:nvSpPr>
          <p:cNvPr id="3" name="Content Placeholder 2"/>
          <p:cNvSpPr>
            <a:spLocks noGrp="1"/>
          </p:cNvSpPr>
          <p:nvPr>
            <p:ph idx="1"/>
          </p:nvPr>
        </p:nvSpPr>
        <p:spPr/>
        <p:txBody>
          <a:bodyPr/>
          <a:lstStyle/>
          <a:p>
            <a:pPr algn="r" rtl="1"/>
            <a:r>
              <a:rPr lang="fa-IR" b="1" dirty="0">
                <a:cs typeface="B Mitra" panose="00000400000000000000" pitchFamily="2" charset="-78"/>
              </a:rPr>
              <a:t>این واقعیت را پنهان نکنید که شما یک روزنامه نگار هستید - شفافیت</a:t>
            </a:r>
          </a:p>
          <a:p>
            <a:pPr algn="r" rtl="1"/>
            <a:r>
              <a:rPr lang="fa-IR" b="1" dirty="0">
                <a:cs typeface="B Mitra" panose="00000400000000000000" pitchFamily="2" charset="-78"/>
              </a:rPr>
              <a:t>چیزی نگویید که دوست ندارید در صفحه اول روزنامه ببینید</a:t>
            </a:r>
          </a:p>
          <a:p>
            <a:pPr algn="r" rtl="1"/>
            <a:r>
              <a:rPr lang="fa-IR" b="1" dirty="0">
                <a:cs typeface="B Mitra" panose="00000400000000000000" pitchFamily="2" charset="-78"/>
              </a:rPr>
              <a:t>چیزهای شرم آور یا آزاردهنده نگویید</a:t>
            </a:r>
          </a:p>
          <a:p>
            <a:pPr algn="r" rtl="1"/>
            <a:r>
              <a:rPr lang="fa-IR" b="1" dirty="0">
                <a:cs typeface="B Mitra" panose="00000400000000000000" pitchFamily="2" charset="-78"/>
              </a:rPr>
              <a:t>با یکی از مخاطبان بحث نکنید</a:t>
            </a:r>
          </a:p>
          <a:p>
            <a:pPr algn="r" rtl="1"/>
            <a:r>
              <a:rPr lang="fa-IR" b="1" dirty="0">
                <a:cs typeface="B Mitra" panose="00000400000000000000" pitchFamily="2" charset="-78"/>
              </a:rPr>
              <a:t>وقتی عصبانی هستید توییت نکنید</a:t>
            </a:r>
          </a:p>
          <a:p>
            <a:pPr algn="r" rtl="1"/>
            <a:r>
              <a:rPr lang="fa-IR" b="1" dirty="0">
                <a:cs typeface="B Mitra" panose="00000400000000000000" pitchFamily="2" charset="-78"/>
              </a:rPr>
              <a:t>بدون منبع یابی اطلاعات را سرقت یا پست نکنید</a:t>
            </a:r>
          </a:p>
          <a:p>
            <a:pPr algn="r" rtl="1"/>
            <a:r>
              <a:rPr lang="fa-IR" b="1" dirty="0">
                <a:cs typeface="B Mitra" panose="00000400000000000000" pitchFamily="2" charset="-78"/>
              </a:rPr>
              <a:t>فقط در وسط پوشش متوقف نشوید - به صحبت کردن ادامه دهید</a:t>
            </a:r>
          </a:p>
          <a:p>
            <a:pPr algn="r" rtl="1"/>
            <a:r>
              <a:rPr lang="fa-IR" b="1" dirty="0">
                <a:cs typeface="B Mitra" panose="00000400000000000000" pitchFamily="2" charset="-78"/>
              </a:rPr>
              <a:t>صبور </a:t>
            </a:r>
            <a:r>
              <a:rPr lang="fa-IR" b="1" dirty="0" smtClean="0">
                <a:cs typeface="B Mitra" panose="00000400000000000000" pitchFamily="2" charset="-78"/>
              </a:rPr>
              <a:t>و </a:t>
            </a:r>
            <a:r>
              <a:rPr lang="fa-IR" b="1" dirty="0">
                <a:cs typeface="B Mitra" panose="00000400000000000000" pitchFamily="2" charset="-78"/>
              </a:rPr>
              <a:t>درگیر باشید - به مخاطبان خود فرصت پاسخگویی بدهید</a:t>
            </a:r>
            <a:endParaRPr lang="en-US" b="1" dirty="0">
              <a:cs typeface="B Mitra" panose="00000400000000000000" pitchFamily="2" charset="-78"/>
            </a:endParaRPr>
          </a:p>
        </p:txBody>
      </p:sp>
    </p:spTree>
    <p:extLst>
      <p:ext uri="{BB962C8B-B14F-4D97-AF65-F5344CB8AC3E}">
        <p14:creationId xmlns:p14="http://schemas.microsoft.com/office/powerpoint/2010/main" val="94931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اینفوگرافیک</a:t>
            </a:r>
            <a:endParaRPr lang="en-US" dirty="0"/>
          </a:p>
        </p:txBody>
      </p:sp>
      <p:sp>
        <p:nvSpPr>
          <p:cNvPr id="4" name="Content Placeholder 2"/>
          <p:cNvSpPr>
            <a:spLocks noGrp="1"/>
          </p:cNvSpPr>
          <p:nvPr>
            <p:ph idx="1"/>
          </p:nvPr>
        </p:nvSpPr>
        <p:spPr>
          <a:ln>
            <a:solidFill>
              <a:srgbClr val="FF0000"/>
            </a:solidFill>
            <a:miter lim="800000"/>
            <a:headEnd/>
            <a:tailEnd/>
          </a:ln>
        </p:spPr>
        <p:txBody>
          <a:bodyPr/>
          <a:lstStyle/>
          <a:p>
            <a:pPr algn="r">
              <a:buFont typeface="Wingdings" panose="05000000000000000000" pitchFamily="2" charset="2"/>
              <a:buNone/>
            </a:pPr>
            <a:r>
              <a:rPr lang="fa-IR" altLang="en-US" sz="2400" dirty="0" smtClean="0">
                <a:cs typeface="B Mitra" panose="00000400000000000000" pitchFamily="2" charset="-78"/>
              </a:rPr>
              <a:t>واژه "اینفوگرافیک " یا " گرافیک خبری " اصطلاحی است برای یکی از کاربردهای خبری گرافیک . </a:t>
            </a:r>
          </a:p>
          <a:p>
            <a:pPr algn="r">
              <a:buFont typeface="Wingdings" panose="05000000000000000000" pitchFamily="2" charset="2"/>
              <a:buNone/>
            </a:pPr>
            <a:r>
              <a:rPr lang="fa-IR" altLang="en-US" sz="2400" dirty="0" smtClean="0">
                <a:cs typeface="B Mitra" panose="00000400000000000000" pitchFamily="2" charset="-78"/>
              </a:rPr>
              <a:t>گرافیک ابزار اصلی ارسال و انتقال خبر است. یعنی خبر بوسیله گرافیک بیان می‌شود نه بوسیله نوشتار (در رسانه‌های مکتوب ) و نه بوسیله گفتار (در رسانه‌های صوتی- تصویری مثل تلویزیون ). اما اینطور هم نیست که هر خبری را با اینفوگرافیک بتوان ارائه داد. خبری این قابلیت را دارد که سه ویژگی داشته باشد : اول قابلیت مصور شدن را داشته باشد یعنی بتوان آن را به زبان تصویر ترجمه کرد طوری که مفاهیم بصری آن برای مخاطبان خبر قابل فهم باشد. دوم خبر همراه شرح و توضیح بیاید. این توضیحات پیش شرط تصویرسازی خبر است. ویژگی سوم مخاطبان عام است. خبری که مخاطب خاص دارد نیازی هم به اینفوگرافیک ندارد.</a:t>
            </a:r>
            <a:endParaRPr lang="en-US" altLang="en-US" sz="2400" dirty="0" smtClean="0">
              <a:cs typeface="B Mitra" panose="00000400000000000000" pitchFamily="2" charset="-78"/>
            </a:endParaRPr>
          </a:p>
        </p:txBody>
      </p:sp>
    </p:spTree>
    <p:extLst>
      <p:ext uri="{BB962C8B-B14F-4D97-AF65-F5344CB8AC3E}">
        <p14:creationId xmlns:p14="http://schemas.microsoft.com/office/powerpoint/2010/main" val="263973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latin typeface="IranNastaliq" panose="02000503000000020003" pitchFamily="2" charset="0"/>
                <a:cs typeface="B Titr" panose="00000700000000000000" pitchFamily="2" charset="-78"/>
              </a:rPr>
              <a:t>روزنامه نگاری سنتی/روزنامه نگاری سایبری</a:t>
            </a:r>
            <a:endParaRPr lang="en-US" sz="3200" dirty="0">
              <a:latin typeface="IranNastaliq" panose="02000503000000020003" pitchFamily="2" charset="0"/>
              <a:cs typeface="B Titr" panose="00000700000000000000" pitchFamily="2" charset="-78"/>
            </a:endParaRPr>
          </a:p>
        </p:txBody>
      </p:sp>
      <p:sp>
        <p:nvSpPr>
          <p:cNvPr id="3" name="Content Placeholder 2"/>
          <p:cNvSpPr>
            <a:spLocks noGrp="1"/>
          </p:cNvSpPr>
          <p:nvPr>
            <p:ph idx="1"/>
          </p:nvPr>
        </p:nvSpPr>
        <p:spPr>
          <a:xfrm>
            <a:off x="1573968" y="2438400"/>
            <a:ext cx="10130304" cy="3651504"/>
          </a:xfrm>
        </p:spPr>
        <p:txBody>
          <a:bodyPr>
            <a:normAutofit fontScale="92500" lnSpcReduction="10000"/>
          </a:bodyPr>
          <a:lstStyle/>
          <a:p>
            <a:pPr algn="r" rtl="1"/>
            <a:r>
              <a:rPr lang="fa-IR" b="1" dirty="0">
                <a:cs typeface="B Mitra" panose="00000400000000000000" pitchFamily="2" charset="-78"/>
              </a:rPr>
              <a:t>در بیشتر تاریخ </a:t>
            </a:r>
            <a:r>
              <a:rPr lang="fa-IR" b="1" dirty="0" smtClean="0">
                <a:cs typeface="B Mitra" panose="00000400000000000000" pitchFamily="2" charset="-78"/>
              </a:rPr>
              <a:t>روزنامه نگاری، </a:t>
            </a:r>
            <a:r>
              <a:rPr lang="fa-IR" b="1" dirty="0">
                <a:cs typeface="B Mitra" panose="00000400000000000000" pitchFamily="2" charset="-78"/>
              </a:rPr>
              <a:t>روزنامه ها بر تولید و انتشار اخبار مسلط بودند. جریان اطلاعات با استفاده از رویکرد "از بالا به پایین" توزیع می شد</a:t>
            </a:r>
            <a:r>
              <a:rPr lang="fa-IR" b="1" dirty="0" smtClean="0">
                <a:cs typeface="B Mitra" panose="00000400000000000000" pitchFamily="2" charset="-78"/>
              </a:rPr>
              <a:t>.</a:t>
            </a:r>
          </a:p>
          <a:p>
            <a:pPr algn="r" rtl="1"/>
            <a:r>
              <a:rPr lang="fa-IR" b="1" dirty="0" smtClean="0">
                <a:cs typeface="B Mitra" panose="00000400000000000000" pitchFamily="2" charset="-78"/>
              </a:rPr>
              <a:t>تغییر در نقش </a:t>
            </a:r>
            <a:r>
              <a:rPr lang="fa-IR" b="1" dirty="0">
                <a:cs typeface="B Mitra" panose="00000400000000000000" pitchFamily="2" charset="-78"/>
              </a:rPr>
              <a:t>دروازه‌بان </a:t>
            </a:r>
            <a:r>
              <a:rPr lang="fa-IR" b="1" dirty="0" smtClean="0">
                <a:cs typeface="B Mitra" panose="00000400000000000000" pitchFamily="2" charset="-78"/>
              </a:rPr>
              <a:t>خبری: </a:t>
            </a:r>
            <a:r>
              <a:rPr lang="fa-IR" b="1" dirty="0">
                <a:cs typeface="B Mitra" panose="00000400000000000000" pitchFamily="2" charset="-78"/>
              </a:rPr>
              <a:t>«واسطه» یا واسطه‌ای که مصرف‌کنندگان اطلاعات خود را از آن دریافت می‌کنند که به‌طور سنتی توسط شرکت‌های خبری بزرگ و رسانه‌های اصلی اشغال شده است</a:t>
            </a:r>
            <a:r>
              <a:rPr lang="fa-IR" b="1" dirty="0" smtClean="0">
                <a:cs typeface="B Mitra" panose="00000400000000000000" pitchFamily="2" charset="-78"/>
              </a:rPr>
              <a:t>.</a:t>
            </a:r>
          </a:p>
          <a:p>
            <a:pPr algn="r" rtl="1"/>
            <a:r>
              <a:rPr lang="en-US" b="1" dirty="0">
                <a:cs typeface="B Mitra" panose="00000400000000000000" pitchFamily="2" charset="-78"/>
              </a:rPr>
              <a:t>Web 2.0 </a:t>
            </a:r>
            <a:r>
              <a:rPr lang="fa-IR" b="1" dirty="0">
                <a:cs typeface="B Mitra" panose="00000400000000000000" pitchFamily="2" charset="-78"/>
              </a:rPr>
              <a:t>شامل ویژگی‌ها و عملکردهایی است که در گذشته در دسترس </a:t>
            </a:r>
            <a:r>
              <a:rPr lang="fa-IR" b="1" dirty="0" smtClean="0">
                <a:cs typeface="B Mitra" panose="00000400000000000000" pitchFamily="2" charset="-78"/>
              </a:rPr>
              <a:t>نبودند</a:t>
            </a:r>
          </a:p>
          <a:p>
            <a:pPr algn="r" rtl="1"/>
            <a:r>
              <a:rPr lang="fa-IR" b="1" dirty="0" smtClean="0">
                <a:cs typeface="B Mitra" panose="00000400000000000000" pitchFamily="2" charset="-78"/>
              </a:rPr>
              <a:t>اجازه </a:t>
            </a:r>
            <a:r>
              <a:rPr lang="fa-IR" b="1" dirty="0">
                <a:cs typeface="B Mitra" panose="00000400000000000000" pitchFamily="2" charset="-78"/>
              </a:rPr>
              <a:t>به </a:t>
            </a:r>
            <a:r>
              <a:rPr lang="fa-IR" b="1" dirty="0" smtClean="0">
                <a:cs typeface="B Mitra" panose="00000400000000000000" pitchFamily="2" charset="-78"/>
              </a:rPr>
              <a:t>ایجاد ارتباط </a:t>
            </a:r>
            <a:r>
              <a:rPr lang="fa-IR" b="1" dirty="0">
                <a:cs typeface="B Mitra" panose="00000400000000000000" pitchFamily="2" charset="-78"/>
              </a:rPr>
              <a:t>و شبکه‌سازی بین کاربران </a:t>
            </a:r>
            <a:r>
              <a:rPr lang="fa-IR" b="1" dirty="0" smtClean="0">
                <a:cs typeface="B Mitra" panose="00000400000000000000" pitchFamily="2" charset="-78"/>
              </a:rPr>
              <a:t>اینترنت.</a:t>
            </a:r>
          </a:p>
          <a:p>
            <a:pPr algn="r" rtl="1"/>
            <a:r>
              <a:rPr lang="fa-IR" b="1" dirty="0" smtClean="0">
                <a:cs typeface="B Mitra" panose="00000400000000000000" pitchFamily="2" charset="-78"/>
              </a:rPr>
              <a:t> </a:t>
            </a:r>
            <a:r>
              <a:rPr lang="fa-IR" b="1" dirty="0">
                <a:cs typeface="B Mitra" panose="00000400000000000000" pitchFamily="2" charset="-78"/>
              </a:rPr>
              <a:t>برخی از نمونه‌هایی از ویژگی‌هایی که به عنوان بخشی از </a:t>
            </a:r>
            <a:r>
              <a:rPr lang="en-US" b="1" dirty="0">
                <a:cs typeface="B Mitra" panose="00000400000000000000" pitchFamily="2" charset="-78"/>
              </a:rPr>
              <a:t>Web 2.0 </a:t>
            </a:r>
            <a:r>
              <a:rPr lang="fa-IR" b="1" dirty="0">
                <a:cs typeface="B Mitra" panose="00000400000000000000" pitchFamily="2" charset="-78"/>
              </a:rPr>
              <a:t>در نظر گرفته می‌شوند عبارتند از: - وبلاگ‌ها - ویکی‌ها - شبکه‌های اجتماعی - برنامه‌های کاربردی </a:t>
            </a:r>
            <a:r>
              <a:rPr lang="fa-IR" b="1" dirty="0" smtClean="0">
                <a:cs typeface="B Mitra" panose="00000400000000000000" pitchFamily="2" charset="-78"/>
              </a:rPr>
              <a:t>وب</a:t>
            </a:r>
          </a:p>
          <a:p>
            <a:pPr algn="r" rtl="1"/>
            <a:r>
              <a:rPr lang="fa-IR" b="1" dirty="0">
                <a:cs typeface="B Mitra" panose="00000400000000000000" pitchFamily="2" charset="-78"/>
              </a:rPr>
              <a:t>روزنامه‌نگاری شهروندی از هر نوع می‌تواند عمیق‌تر در کسب‌وکارها و امور خبرسازان تحقیق کند. آنها می‌توانند اطلاعات را به‌طور گسترده‌تر و سریع‌تر منتشر کنند.</a:t>
            </a:r>
            <a:endParaRPr lang="en-US" b="1" dirty="0">
              <a:cs typeface="B Mitra" panose="00000400000000000000" pitchFamily="2" charset="-78"/>
            </a:endParaRPr>
          </a:p>
        </p:txBody>
      </p:sp>
    </p:spTree>
    <p:extLst>
      <p:ext uri="{BB962C8B-B14F-4D97-AF65-F5344CB8AC3E}">
        <p14:creationId xmlns:p14="http://schemas.microsoft.com/office/powerpoint/2010/main" val="419165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تغییر در الگوهای توزیع خبر</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gn="just" rtl="1">
              <a:lnSpc>
                <a:spcPct val="200000"/>
              </a:lnSpc>
            </a:pPr>
            <a:r>
              <a:rPr lang="fa-IR" b="1" dirty="0">
                <a:cs typeface="B Mitra" panose="00000400000000000000" pitchFamily="2" charset="-78"/>
              </a:rPr>
              <a:t>توزیع اخبار پلتفرم های رسانه های اجتماعی به تسریع جریان اطلاعات کمک کرده است افزایش روزنامه نگاری شهروندی به مصرف کنندگان منابع بیشتری برای بازیابی اخبارشان داده است. رسانه های اصلی اکنون نقش توزیع کننده اخبار را با شهروندان روزنامه نگار به اشتراک می گذارند.</a:t>
            </a:r>
            <a:endParaRPr lang="en-US" b="1" dirty="0">
              <a:cs typeface="B Mitra" panose="00000400000000000000" pitchFamily="2" charset="-78"/>
            </a:endParaRPr>
          </a:p>
        </p:txBody>
      </p:sp>
    </p:spTree>
    <p:extLst>
      <p:ext uri="{BB962C8B-B14F-4D97-AF65-F5344CB8AC3E}">
        <p14:creationId xmlns:p14="http://schemas.microsoft.com/office/powerpoint/2010/main" val="3105544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cs typeface="B Titr" panose="00000700000000000000" pitchFamily="2" charset="-78"/>
              </a:rPr>
              <a:t>رسانه های اجتماعی روزنامه نگاری را تغییر داده اند</a:t>
            </a:r>
            <a:endParaRPr lang="en-US" sz="3600" dirty="0">
              <a:cs typeface="B Titr" panose="00000700000000000000" pitchFamily="2" charset="-78"/>
            </a:endParaRPr>
          </a:p>
        </p:txBody>
      </p:sp>
      <p:sp>
        <p:nvSpPr>
          <p:cNvPr id="3" name="Content Placeholder 2"/>
          <p:cNvSpPr>
            <a:spLocks noGrp="1"/>
          </p:cNvSpPr>
          <p:nvPr>
            <p:ph idx="1"/>
          </p:nvPr>
        </p:nvSpPr>
        <p:spPr/>
        <p:txBody>
          <a:bodyPr/>
          <a:lstStyle/>
          <a:p>
            <a:pPr algn="just" rtl="1">
              <a:lnSpc>
                <a:spcPct val="200000"/>
              </a:lnSpc>
            </a:pPr>
            <a:r>
              <a:rPr lang="fa-IR" b="1" dirty="0" smtClean="0">
                <a:cs typeface="B Mitra" panose="00000400000000000000" pitchFamily="2" charset="-78"/>
              </a:rPr>
              <a:t>زمانی خوانندگان داستان ها و روزنامه نگاران را با برداشتن یک روزنامه یا مجله، کلیک کردن بر روی تلویزیون یا روشن کردن رادیو پیدا می کردند.</a:t>
            </a:r>
          </a:p>
          <a:p>
            <a:pPr algn="just" rtl="1">
              <a:lnSpc>
                <a:spcPct val="200000"/>
              </a:lnSpc>
            </a:pPr>
            <a:r>
              <a:rPr lang="fa-IR" b="1" dirty="0" smtClean="0">
                <a:cs typeface="B Mitra" panose="00000400000000000000" pitchFamily="2" charset="-78"/>
              </a:rPr>
              <a:t>اکنون مخاطبان اخبار را از طریق سایت های رسانه های اجتماعی پیدا می کنند</a:t>
            </a:r>
          </a:p>
          <a:p>
            <a:pPr algn="just" rtl="1">
              <a:lnSpc>
                <a:spcPct val="200000"/>
              </a:lnSpc>
            </a:pPr>
            <a:r>
              <a:rPr lang="fa-IR" b="1" dirty="0" smtClean="0">
                <a:cs typeface="B Mitra" panose="00000400000000000000" pitchFamily="2" charset="-78"/>
              </a:rPr>
              <a:t>اکنون روزنامه‌نگاران و شرکت‌های رسانه‌ای که می‌خواهند با مخاطبان تعامل داشته باشند باید جایی باشند که آن خوانندگان به دنبال اخبار هستند: سایت‌های رسانه‌های اجتماعی</a:t>
            </a:r>
            <a:endParaRPr lang="en-US" b="1" dirty="0">
              <a:cs typeface="B Mitra" panose="00000400000000000000" pitchFamily="2" charset="-78"/>
            </a:endParaRPr>
          </a:p>
        </p:txBody>
      </p:sp>
    </p:spTree>
    <p:extLst>
      <p:ext uri="{BB962C8B-B14F-4D97-AF65-F5344CB8AC3E}">
        <p14:creationId xmlns:p14="http://schemas.microsoft.com/office/powerpoint/2010/main" val="129165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cs typeface="B Titr" panose="00000700000000000000" pitchFamily="2" charset="-78"/>
              </a:rPr>
              <a:t>چه چیزی تغییر کرده است؟</a:t>
            </a:r>
            <a:endParaRPr lang="en-US" sz="3600"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20000"/>
          </a:bodyPr>
          <a:lstStyle/>
          <a:p>
            <a:pPr algn="r" rtl="1">
              <a:lnSpc>
                <a:spcPct val="150000"/>
              </a:lnSpc>
            </a:pPr>
            <a:r>
              <a:rPr lang="fa-IR" b="1" dirty="0" smtClean="0">
                <a:cs typeface="B Mitra" panose="00000400000000000000" pitchFamily="2" charset="-78"/>
              </a:rPr>
              <a:t>اخبار و اطلاعات در زمان واقعی در سراسر اینترنت به اشتراک گذاشته می شود</a:t>
            </a:r>
          </a:p>
          <a:p>
            <a:pPr algn="r" rtl="1">
              <a:lnSpc>
                <a:spcPct val="150000"/>
              </a:lnSpc>
            </a:pPr>
            <a:r>
              <a:rPr lang="fa-IR" b="1" dirty="0" smtClean="0">
                <a:cs typeface="B Mitra" panose="00000400000000000000" pitchFamily="2" charset="-78"/>
              </a:rPr>
              <a:t>70 درصد از </a:t>
            </a:r>
            <a:r>
              <a:rPr lang="fa-IR" b="1" dirty="0" smtClean="0">
                <a:cs typeface="B Mitra" panose="00000400000000000000" pitchFamily="2" charset="-78"/>
              </a:rPr>
              <a:t>مردم</a:t>
            </a:r>
            <a:r>
              <a:rPr lang="fa-IR" b="1" dirty="0" smtClean="0">
                <a:cs typeface="B Mitra" panose="00000400000000000000" pitchFamily="2" charset="-78"/>
              </a:rPr>
              <a:t> </a:t>
            </a:r>
            <a:r>
              <a:rPr lang="fa-IR" b="1" dirty="0" smtClean="0">
                <a:cs typeface="B Mitra" panose="00000400000000000000" pitchFamily="2" charset="-78"/>
              </a:rPr>
              <a:t>اخبار روزانه را دنبال می‌کردند، اما آن‌ها را منفعلانه به عنوان بخشی از خوراک رسانه‌های اجتماعی خود دریافت می‌کردند</a:t>
            </a:r>
          </a:p>
          <a:p>
            <a:pPr algn="r" rtl="1">
              <a:lnSpc>
                <a:spcPct val="150000"/>
              </a:lnSpc>
            </a:pPr>
            <a:r>
              <a:rPr lang="fa-IR" b="1" dirty="0" smtClean="0">
                <a:cs typeface="B Mitra" panose="00000400000000000000" pitchFamily="2" charset="-78"/>
              </a:rPr>
              <a:t>سایت‌های رسانه‌های اجتماعی مانند فیس‌بوک و توییتر بر گفتگوهای خبری تسلط پیدا کرده‌اند، زیرا اخبار را می‌توان در زمان واقعی به اشتراک گذاشت و بحث کرد.</a:t>
            </a:r>
          </a:p>
          <a:p>
            <a:pPr algn="r" rtl="1">
              <a:lnSpc>
                <a:spcPct val="150000"/>
              </a:lnSpc>
            </a:pPr>
            <a:r>
              <a:rPr lang="fa-IR" b="1" dirty="0" smtClean="0">
                <a:cs typeface="B Mitra" panose="00000400000000000000" pitchFamily="2" charset="-78"/>
              </a:rPr>
              <a:t>خبرنگاران می توانند با منابع و مخاطبان ارتباط برقرار کنند</a:t>
            </a:r>
          </a:p>
          <a:p>
            <a:pPr algn="r" rtl="1">
              <a:lnSpc>
                <a:spcPct val="150000"/>
              </a:lnSpc>
            </a:pPr>
            <a:r>
              <a:rPr lang="fa-IR" b="1" dirty="0" smtClean="0">
                <a:cs typeface="B Mitra" panose="00000400000000000000" pitchFamily="2" charset="-78"/>
              </a:rPr>
              <a:t>به روزنامه‌نگاران کمک می‌کند تا یک برند یا هویت شخصی را در کنار </a:t>
            </a:r>
            <a:r>
              <a:rPr lang="fa-IR" b="1" dirty="0" smtClean="0">
                <a:cs typeface="B Mitra" panose="00000400000000000000" pitchFamily="2" charset="-78"/>
              </a:rPr>
              <a:t>سازمان های رسانه ای،</a:t>
            </a:r>
            <a:r>
              <a:rPr lang="en-US" b="1" dirty="0" smtClean="0">
                <a:cs typeface="B Mitra" panose="00000400000000000000" pitchFamily="2" charset="-78"/>
              </a:rPr>
              <a:t> </a:t>
            </a:r>
            <a:r>
              <a:rPr lang="fa-IR" b="1" dirty="0" smtClean="0">
                <a:cs typeface="B Mitra" panose="00000400000000000000" pitchFamily="2" charset="-78"/>
              </a:rPr>
              <a:t>جدا از بقیه اتاق خبرشان توسعه دهند</a:t>
            </a:r>
            <a:endParaRPr lang="en-US" b="1" dirty="0">
              <a:cs typeface="B Mitra" panose="00000400000000000000" pitchFamily="2" charset="-78"/>
            </a:endParaRPr>
          </a:p>
        </p:txBody>
      </p:sp>
    </p:spTree>
    <p:extLst>
      <p:ext uri="{BB962C8B-B14F-4D97-AF65-F5344CB8AC3E}">
        <p14:creationId xmlns:p14="http://schemas.microsoft.com/office/powerpoint/2010/main" val="3280045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Titr" panose="00000700000000000000" pitchFamily="2" charset="-78"/>
              </a:rPr>
              <a:t>روزنامه نگاران چرا از رسانه های اجتماعی استفاده می کنند؟</a:t>
            </a:r>
            <a:endParaRPr lang="en-US" sz="2800" dirty="0">
              <a:cs typeface="B Titr" panose="00000700000000000000" pitchFamily="2" charset="-78"/>
            </a:endParaRPr>
          </a:p>
        </p:txBody>
      </p:sp>
      <p:sp>
        <p:nvSpPr>
          <p:cNvPr id="3" name="Content Placeholder 2"/>
          <p:cNvSpPr>
            <a:spLocks noGrp="1"/>
          </p:cNvSpPr>
          <p:nvPr>
            <p:ph idx="1"/>
          </p:nvPr>
        </p:nvSpPr>
        <p:spPr/>
        <p:txBody>
          <a:bodyPr/>
          <a:lstStyle/>
          <a:p>
            <a:pPr algn="r" rtl="1"/>
            <a:r>
              <a:rPr lang="fa-IR" b="1" dirty="0">
                <a:cs typeface="B Mitra" panose="00000400000000000000" pitchFamily="2" charset="-78"/>
              </a:rPr>
              <a:t>برای یافتن داستان ها</a:t>
            </a:r>
          </a:p>
          <a:p>
            <a:pPr algn="r" rtl="1"/>
            <a:r>
              <a:rPr lang="fa-IR" b="1" dirty="0">
                <a:cs typeface="B Mitra" panose="00000400000000000000" pitchFamily="2" charset="-78"/>
              </a:rPr>
              <a:t>برای نظارت بر تحولات اخبار فوری به هنگام وقوع</a:t>
            </a:r>
          </a:p>
          <a:p>
            <a:pPr algn="r" rtl="1"/>
            <a:r>
              <a:rPr lang="fa-IR" b="1" dirty="0">
                <a:cs typeface="B Mitra" panose="00000400000000000000" pitchFamily="2" charset="-78"/>
              </a:rPr>
              <a:t>به عنوان یک ابزار گزارش برای یافتن شاهدان عینی، منابع و تصاویر</a:t>
            </a:r>
          </a:p>
          <a:p>
            <a:pPr algn="r" rtl="1"/>
            <a:r>
              <a:rPr lang="fa-IR" b="1" dirty="0">
                <a:cs typeface="B Mitra" panose="00000400000000000000" pitchFamily="2" charset="-78"/>
              </a:rPr>
              <a:t>برای جذب خوانندگان یا بینندگان از طریق به روز رسانی مداوم اخبار</a:t>
            </a:r>
          </a:p>
          <a:p>
            <a:pPr algn="r" rtl="1"/>
            <a:r>
              <a:rPr lang="fa-IR" b="1" dirty="0">
                <a:cs typeface="B Mitra" panose="00000400000000000000" pitchFamily="2" charset="-78"/>
              </a:rPr>
              <a:t>برای تبلیغ محتوا چه قبل و چه بعد از انتشار</a:t>
            </a:r>
          </a:p>
          <a:p>
            <a:pPr algn="r" rtl="1"/>
            <a:r>
              <a:rPr lang="fa-IR" b="1" dirty="0">
                <a:cs typeface="B Mitra" panose="00000400000000000000" pitchFamily="2" charset="-78"/>
              </a:rPr>
              <a:t>برای ایجاد ارتباط مستمر با مخاطب</a:t>
            </a:r>
            <a:endParaRPr lang="en-US" b="1" dirty="0">
              <a:cs typeface="B Mitra" panose="00000400000000000000" pitchFamily="2" charset="-78"/>
            </a:endParaRPr>
          </a:p>
        </p:txBody>
      </p:sp>
    </p:spTree>
    <p:extLst>
      <p:ext uri="{BB962C8B-B14F-4D97-AF65-F5344CB8AC3E}">
        <p14:creationId xmlns:p14="http://schemas.microsoft.com/office/powerpoint/2010/main" val="1359744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a:cs typeface="B Titr" panose="00000700000000000000" pitchFamily="2" charset="-78"/>
              </a:rPr>
              <a:t>رسانه های اجتماعی جایگزینی برای گزارش های سنتی نیستند</a:t>
            </a:r>
            <a:endParaRPr lang="en-US" sz="2800" dirty="0">
              <a:cs typeface="B Titr" panose="00000700000000000000" pitchFamily="2" charset="-78"/>
            </a:endParaRPr>
          </a:p>
        </p:txBody>
      </p:sp>
      <p:sp>
        <p:nvSpPr>
          <p:cNvPr id="3" name="Content Placeholder 2"/>
          <p:cNvSpPr>
            <a:spLocks noGrp="1"/>
          </p:cNvSpPr>
          <p:nvPr>
            <p:ph idx="1"/>
          </p:nvPr>
        </p:nvSpPr>
        <p:spPr/>
        <p:txBody>
          <a:bodyPr/>
          <a:lstStyle/>
          <a:p>
            <a:pPr marL="0" indent="0" algn="r" rtl="1">
              <a:lnSpc>
                <a:spcPct val="200000"/>
              </a:lnSpc>
              <a:buNone/>
            </a:pPr>
            <a:endParaRPr lang="fa-IR" dirty="0">
              <a:cs typeface="B Titr" panose="00000700000000000000" pitchFamily="2" charset="-78"/>
            </a:endParaRPr>
          </a:p>
          <a:p>
            <a:pPr marL="0" indent="0" algn="r" rtl="1">
              <a:lnSpc>
                <a:spcPct val="200000"/>
              </a:lnSpc>
              <a:buNone/>
            </a:pPr>
            <a:r>
              <a:rPr lang="fa-IR" dirty="0" smtClean="0">
                <a:cs typeface="B Titr" panose="00000700000000000000" pitchFamily="2" charset="-78"/>
              </a:rPr>
              <a:t>می </a:t>
            </a:r>
            <a:r>
              <a:rPr lang="fa-IR" dirty="0">
                <a:cs typeface="B Titr" panose="00000700000000000000" pitchFamily="2" charset="-78"/>
              </a:rPr>
              <a:t>توان از آن برای اطلاع رسانی رویدادهای بلادرنگ و دسترسی به منابع بالقوه استفاده کرد، اما درست مانند گزارش های </a:t>
            </a:r>
            <a:r>
              <a:rPr lang="fa-IR" dirty="0" smtClean="0">
                <a:cs typeface="B Titr" panose="00000700000000000000" pitchFamily="2" charset="-78"/>
              </a:rPr>
              <a:t>سنتی:</a:t>
            </a:r>
            <a:endParaRPr lang="fa-IR" dirty="0">
              <a:cs typeface="B Titr" panose="00000700000000000000" pitchFamily="2" charset="-78"/>
            </a:endParaRPr>
          </a:p>
          <a:p>
            <a:pPr marL="0" indent="0" algn="ctr" rtl="1">
              <a:lnSpc>
                <a:spcPct val="200000"/>
              </a:lnSpc>
              <a:buNone/>
            </a:pPr>
            <a:r>
              <a:rPr lang="fa-IR" sz="3200" dirty="0" smtClean="0">
                <a:solidFill>
                  <a:srgbClr val="FF0000"/>
                </a:solidFill>
                <a:cs typeface="B Titr" panose="00000700000000000000" pitchFamily="2" charset="-78"/>
              </a:rPr>
              <a:t>باید </a:t>
            </a:r>
            <a:r>
              <a:rPr lang="fa-IR" sz="3200" dirty="0">
                <a:solidFill>
                  <a:srgbClr val="FF0000"/>
                </a:solidFill>
                <a:cs typeface="B Titr" panose="00000700000000000000" pitchFamily="2" charset="-78"/>
              </a:rPr>
              <a:t>آنچه را که به شما گفته می شود تأیید کنید!</a:t>
            </a:r>
            <a:endParaRPr lang="en-US"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92184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cs typeface="B Titr" panose="00000700000000000000" pitchFamily="2" charset="-78"/>
              </a:rPr>
              <a:t>پلتفرم های رسانه های اجتماعی</a:t>
            </a:r>
            <a:endParaRPr lang="en-US"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gn="just" rtl="1">
              <a:lnSpc>
                <a:spcPct val="150000"/>
              </a:lnSpc>
            </a:pPr>
            <a:r>
              <a:rPr lang="fa-IR" b="1" dirty="0">
                <a:cs typeface="B Mitra" panose="00000400000000000000" pitchFamily="2" charset="-78"/>
              </a:rPr>
              <a:t>پلت فرم رسانه های اجتماعی خود را با استفاده از مخاطبان خود تعیین کنید</a:t>
            </a:r>
          </a:p>
          <a:p>
            <a:pPr algn="just" rtl="1">
              <a:lnSpc>
                <a:spcPct val="150000"/>
              </a:lnSpc>
            </a:pPr>
            <a:r>
              <a:rPr lang="fa-IR" b="1" dirty="0">
                <a:cs typeface="B Mitra" panose="00000400000000000000" pitchFamily="2" charset="-78"/>
              </a:rPr>
              <a:t>فیس بوک بزرگترین پایگاه کاربر، الگوریتم بسیار پیچیده تعیین می کند که خوانندگان چه چیزی را می بینند</a:t>
            </a:r>
          </a:p>
          <a:p>
            <a:pPr algn="just" rtl="1">
              <a:lnSpc>
                <a:spcPct val="150000"/>
              </a:lnSpc>
            </a:pPr>
            <a:r>
              <a:rPr lang="fa-IR" b="1" dirty="0">
                <a:cs typeface="B Mitra" panose="00000400000000000000" pitchFamily="2" charset="-78"/>
              </a:rPr>
              <a:t>توییتر منبع خبری برای دنیای رسانه های اجتماعی است، شما باید حضور قوی در توییتر داشته باشید (حضور ژورنالیستی در توییتر)</a:t>
            </a:r>
          </a:p>
          <a:p>
            <a:pPr algn="just" rtl="1">
              <a:lnSpc>
                <a:spcPct val="150000"/>
              </a:lnSpc>
            </a:pPr>
            <a:r>
              <a:rPr lang="fa-IR" b="1" dirty="0">
                <a:cs typeface="B Mitra" panose="00000400000000000000" pitchFamily="2" charset="-78"/>
              </a:rPr>
              <a:t>اسنپ چت فقط پست های موقتی است، اما در بین مخاطبان جوان بسیار محبوب است</a:t>
            </a:r>
          </a:p>
          <a:p>
            <a:pPr algn="just" rtl="1">
              <a:lnSpc>
                <a:spcPct val="150000"/>
              </a:lnSpc>
            </a:pPr>
            <a:r>
              <a:rPr lang="fa-IR" b="1" dirty="0">
                <a:cs typeface="B Mitra" panose="00000400000000000000" pitchFamily="2" charset="-78"/>
              </a:rPr>
              <a:t>پست‌های مبتنی بر تصویر اینستاگرام، یک «خدمت» برای مخاطبان شما محسوب می‌شوند</a:t>
            </a:r>
            <a:endParaRPr lang="en-US" b="1" dirty="0">
              <a:cs typeface="B Mitra" panose="00000400000000000000" pitchFamily="2" charset="-78"/>
            </a:endParaRPr>
          </a:p>
        </p:txBody>
      </p:sp>
    </p:spTree>
    <p:extLst>
      <p:ext uri="{BB962C8B-B14F-4D97-AF65-F5344CB8AC3E}">
        <p14:creationId xmlns:p14="http://schemas.microsoft.com/office/powerpoint/2010/main" val="1711918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مثال ها: فیس بوک</a:t>
            </a:r>
            <a:endParaRPr lang="en-US" dirty="0">
              <a:cs typeface="B Titr" panose="00000700000000000000" pitchFamily="2" charset="-78"/>
            </a:endParaRPr>
          </a:p>
        </p:txBody>
      </p:sp>
      <p:sp>
        <p:nvSpPr>
          <p:cNvPr id="3" name="Text Placeholder 2"/>
          <p:cNvSpPr>
            <a:spLocks noGrp="1"/>
          </p:cNvSpPr>
          <p:nvPr>
            <p:ph type="body" idx="1"/>
          </p:nvPr>
        </p:nvSpPr>
        <p:spPr/>
        <p:txBody>
          <a:bodyPr/>
          <a:lstStyle/>
          <a:p>
            <a:pPr algn="ctr"/>
            <a:r>
              <a:rPr lang="fa-IR" b="1" dirty="0" smtClean="0"/>
              <a:t>نقاط ضعف</a:t>
            </a:r>
            <a:endParaRPr lang="en-US" b="1" dirty="0"/>
          </a:p>
        </p:txBody>
      </p:sp>
      <p:sp>
        <p:nvSpPr>
          <p:cNvPr id="4" name="Content Placeholder 3"/>
          <p:cNvSpPr>
            <a:spLocks noGrp="1"/>
          </p:cNvSpPr>
          <p:nvPr>
            <p:ph sz="half" idx="2"/>
          </p:nvPr>
        </p:nvSpPr>
        <p:spPr/>
        <p:txBody>
          <a:bodyPr>
            <a:normAutofit fontScale="92500" lnSpcReduction="20000"/>
          </a:bodyPr>
          <a:lstStyle/>
          <a:p>
            <a:pPr algn="just" rtl="1"/>
            <a:r>
              <a:rPr lang="fa-IR" b="1" dirty="0">
                <a:cs typeface="B Mitra" panose="00000400000000000000" pitchFamily="2" charset="-78"/>
              </a:rPr>
              <a:t>عدم توزیع تضمینی پست های شما</a:t>
            </a:r>
          </a:p>
          <a:p>
            <a:pPr algn="just" rtl="1"/>
            <a:r>
              <a:rPr lang="fa-IR" b="1" dirty="0">
                <a:cs typeface="B Mitra" panose="00000400000000000000" pitchFamily="2" charset="-78"/>
              </a:rPr>
              <a:t>به دلیل الگوریتمی که در فید خبری آن استفاده می شود، هر فالوور فیسبوکی که دارید از پست های شما مطلع نمی شود.</a:t>
            </a:r>
          </a:p>
          <a:p>
            <a:pPr algn="just" rtl="1"/>
            <a:r>
              <a:rPr lang="fa-IR" b="1" dirty="0">
                <a:cs typeface="B Mitra" panose="00000400000000000000" pitchFamily="2" charset="-78"/>
              </a:rPr>
              <a:t>فیس بوک فقط به افرادی دسترسی پیدا می کند که قبلاً شما را دنبال می کنند. این امر دسترسی شما را به فالوورهای موجود و فالوورهای آنها در صورت اشتراک گذاری شما محدود می کند</a:t>
            </a:r>
            <a:endParaRPr lang="en-US" b="1" dirty="0">
              <a:cs typeface="B Mitra" panose="00000400000000000000" pitchFamily="2" charset="-78"/>
            </a:endParaRPr>
          </a:p>
        </p:txBody>
      </p:sp>
      <p:sp>
        <p:nvSpPr>
          <p:cNvPr id="5" name="Text Placeholder 4"/>
          <p:cNvSpPr>
            <a:spLocks noGrp="1"/>
          </p:cNvSpPr>
          <p:nvPr>
            <p:ph type="body" sz="quarter" idx="3"/>
          </p:nvPr>
        </p:nvSpPr>
        <p:spPr/>
        <p:txBody>
          <a:bodyPr>
            <a:normAutofit/>
          </a:bodyPr>
          <a:lstStyle/>
          <a:p>
            <a:pPr algn="ctr"/>
            <a:r>
              <a:rPr lang="fa-IR" sz="3200" b="1" dirty="0" smtClean="0"/>
              <a:t>مزیت ها</a:t>
            </a:r>
            <a:endParaRPr lang="en-US" sz="3200" b="1" dirty="0"/>
          </a:p>
        </p:txBody>
      </p:sp>
      <p:sp>
        <p:nvSpPr>
          <p:cNvPr id="6" name="Content Placeholder 5"/>
          <p:cNvSpPr>
            <a:spLocks noGrp="1"/>
          </p:cNvSpPr>
          <p:nvPr>
            <p:ph sz="quarter" idx="4"/>
          </p:nvPr>
        </p:nvSpPr>
        <p:spPr/>
        <p:txBody>
          <a:bodyPr>
            <a:normAutofit fontScale="85000" lnSpcReduction="10000"/>
          </a:bodyPr>
          <a:lstStyle/>
          <a:p>
            <a:pPr algn="r" rtl="1"/>
            <a:r>
              <a:rPr lang="fa-IR" b="1" dirty="0">
                <a:cs typeface="B Mitra" panose="00000400000000000000" pitchFamily="2" charset="-78"/>
              </a:rPr>
              <a:t>انتخاب واضح برای به اشتراک گذاری داستان ها</a:t>
            </a:r>
          </a:p>
          <a:p>
            <a:pPr algn="r" rtl="1"/>
            <a:r>
              <a:rPr lang="fa-IR" b="1" dirty="0">
                <a:cs typeface="B Mitra" panose="00000400000000000000" pitchFamily="2" charset="-78"/>
              </a:rPr>
              <a:t>پایگاه عظیم مخاطب</a:t>
            </a:r>
          </a:p>
          <a:p>
            <a:pPr algn="r" rtl="1"/>
            <a:r>
              <a:rPr lang="fa-IR" b="1" dirty="0">
                <a:cs typeface="B Mitra" panose="00000400000000000000" pitchFamily="2" charset="-78"/>
              </a:rPr>
              <a:t>امکان ارائه داستان کوتاه و طولانی تر را فراهم می کند</a:t>
            </a:r>
          </a:p>
          <a:p>
            <a:pPr algn="r" rtl="1"/>
            <a:r>
              <a:rPr lang="fa-IR" b="1" dirty="0">
                <a:cs typeface="B Mitra" panose="00000400000000000000" pitchFamily="2" charset="-78"/>
              </a:rPr>
              <a:t>کاربران می توانند پست شما را لایک کنند، به اشتراک بگذارند یا در مورد آن نظر دهند</a:t>
            </a:r>
          </a:p>
          <a:p>
            <a:pPr algn="r" rtl="1"/>
            <a:r>
              <a:rPr lang="fa-IR" b="1" dirty="0">
                <a:cs typeface="B Mitra" panose="00000400000000000000" pitchFamily="2" charset="-78"/>
              </a:rPr>
              <a:t>تعبیه عکس و ویدئو امکان ادغام یکپارچه و دانلود سریع را فراهم می کند</a:t>
            </a:r>
            <a:endParaRPr lang="en-US" b="1" dirty="0">
              <a:cs typeface="B Mitra" panose="00000400000000000000" pitchFamily="2" charset="-78"/>
            </a:endParaRPr>
          </a:p>
        </p:txBody>
      </p:sp>
    </p:spTree>
    <p:extLst>
      <p:ext uri="{BB962C8B-B14F-4D97-AF65-F5344CB8AC3E}">
        <p14:creationId xmlns:p14="http://schemas.microsoft.com/office/powerpoint/2010/main" val="2440214745"/>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307</TotalTime>
  <Words>1446</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B Mitra</vt:lpstr>
      <vt:lpstr>B Titr</vt:lpstr>
      <vt:lpstr>Calibri</vt:lpstr>
      <vt:lpstr>Century Schoolbook</vt:lpstr>
      <vt:lpstr>Corbel</vt:lpstr>
      <vt:lpstr>IranNastaliq</vt:lpstr>
      <vt:lpstr>Times New Roman</vt:lpstr>
      <vt:lpstr>Wingdings</vt:lpstr>
      <vt:lpstr>Feathered</vt:lpstr>
      <vt:lpstr> ویژگی های خبر در رسانه های اجتماعی</vt:lpstr>
      <vt:lpstr>روزنامه نگاری سنتی/روزنامه نگاری سایبری</vt:lpstr>
      <vt:lpstr>تغییر در الگوهای توزیع خبر</vt:lpstr>
      <vt:lpstr>رسانه های اجتماعی روزنامه نگاری را تغییر داده اند</vt:lpstr>
      <vt:lpstr>چه چیزی تغییر کرده است؟</vt:lpstr>
      <vt:lpstr>روزنامه نگاران چرا از رسانه های اجتماعی استفاده می کنند؟</vt:lpstr>
      <vt:lpstr>رسانه های اجتماعی جایگزینی برای گزارش های سنتی نیستند</vt:lpstr>
      <vt:lpstr>پلتفرم های رسانه های اجتماعی</vt:lpstr>
      <vt:lpstr>مثال ها: فیس بوک</vt:lpstr>
      <vt:lpstr>توئیتر</vt:lpstr>
      <vt:lpstr>چه زمانی باید از توییتر به صورت روزنامه نگاری استفاده کرد</vt:lpstr>
      <vt:lpstr>انتقادات به روزنامه نگاری رسانه های اجتماعی</vt:lpstr>
      <vt:lpstr>نقاط عطف</vt:lpstr>
      <vt:lpstr>مدیریت رسانه های اجتماعی حرفه ای خود</vt:lpstr>
      <vt:lpstr>Geofeedia</vt:lpstr>
      <vt:lpstr>رسیدگی به حساب حرفه ای روزنامه نگاری شما</vt:lpstr>
      <vt:lpstr>اینفوگرافیک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uuu</dc:creator>
  <cp:lastModifiedBy>A</cp:lastModifiedBy>
  <cp:revision>17</cp:revision>
  <dcterms:created xsi:type="dcterms:W3CDTF">2023-12-30T14:55:08Z</dcterms:created>
  <dcterms:modified xsi:type="dcterms:W3CDTF">2024-01-01T08:19:51Z</dcterms:modified>
</cp:coreProperties>
</file>