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90" r:id="rId4"/>
    <p:sldId id="259" r:id="rId5"/>
    <p:sldId id="260" r:id="rId6"/>
    <p:sldId id="291"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286" r:id="rId30"/>
    <p:sldId id="287" r:id="rId31"/>
    <p:sldId id="288" r:id="rId32"/>
    <p:sldId id="289" r:id="rId33"/>
    <p:sldId id="270" r:id="rId3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595"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251828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388102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0543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419480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61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1552747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3328918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3425724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fa-IR"/>
          </a:p>
        </p:txBody>
      </p:sp>
      <p:sp>
        <p:nvSpPr>
          <p:cNvPr id="3" name="ClipArt Placeholder 2"/>
          <p:cNvSpPr>
            <a:spLocks noGrp="1"/>
          </p:cNvSpPr>
          <p:nvPr>
            <p:ph type="clipArt" sz="half" idx="1"/>
          </p:nvPr>
        </p:nvSpPr>
        <p:spPr>
          <a:xfrm>
            <a:off x="457200" y="1600200"/>
            <a:ext cx="4038600" cy="4530725"/>
          </a:xfrm>
        </p:spPr>
        <p:txBody>
          <a:bodyPr rtlCol="0">
            <a:normAutofit/>
          </a:bodyPr>
          <a:lstStyle/>
          <a:p>
            <a:pPr lvl="0"/>
            <a:endParaRPr lang="fa-IR"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3"/>
          <p:cNvSpPr>
            <a:spLocks noGrp="1" noChangeArrowheads="1"/>
          </p:cNvSpPr>
          <p:nvPr>
            <p:ph type="dt" sz="half" idx="10"/>
          </p:nvPr>
        </p:nvSpPr>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GB"/>
          </a:p>
        </p:txBody>
      </p:sp>
      <p:sp>
        <p:nvSpPr>
          <p:cNvPr id="6" name="Rectangle 24"/>
          <p:cNvSpPr>
            <a:spLocks noGrp="1" noChangeArrowheads="1"/>
          </p:cNvSpPr>
          <p:nvPr>
            <p:ph type="ftr" sz="quarter" idx="11"/>
          </p:nvPr>
        </p:nvSpPr>
        <p:spPr/>
        <p:txBody>
          <a:bodyPr/>
          <a:lstStyle>
            <a:lvl1pPr>
              <a:defRPr/>
            </a:lvl1pPr>
          </a:lstStyle>
          <a:p>
            <a:pPr>
              <a:defRPr/>
            </a:pPr>
            <a:endParaRPr lang="en-GB"/>
          </a:p>
        </p:txBody>
      </p:sp>
      <p:sp>
        <p:nvSpPr>
          <p:cNvPr id="7" name="Rectangle 25"/>
          <p:cNvSpPr>
            <a:spLocks noGrp="1" noChangeArrowheads="1"/>
          </p:cNvSpPr>
          <p:nvPr>
            <p:ph type="sldNum" sz="quarter" idx="12"/>
          </p:nvPr>
        </p:nvSpPr>
        <p:spPr/>
        <p:txBody>
          <a:bodyPr/>
          <a:lstStyle>
            <a:lvl1pPr>
              <a:defRPr>
                <a:solidFill>
                  <a:srgbClr val="4471A6"/>
                </a:solidFill>
                <a:latin typeface="Calibri" panose="020F0502020204030204" pitchFamily="34" charset="0"/>
              </a:defRPr>
            </a:lvl1pPr>
          </a:lstStyle>
          <a:p>
            <a:fld id="{04CB54CE-38D7-44CC-B858-4A8F2B4DE6BA}" type="slidenum">
              <a:rPr lang="en-GB"/>
              <a:pPr/>
              <a:t>‹#›</a:t>
            </a:fld>
            <a:endParaRPr lang="en-GB"/>
          </a:p>
        </p:txBody>
      </p:sp>
    </p:spTree>
    <p:extLst>
      <p:ext uri="{BB962C8B-B14F-4D97-AF65-F5344CB8AC3E}">
        <p14:creationId xmlns:p14="http://schemas.microsoft.com/office/powerpoint/2010/main" val="193565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30563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419717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9414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190948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97308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298504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242260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CCBF0-3722-4BD3-BC21-A199ACCB4876}" type="datetimeFigureOut">
              <a:rPr lang="fa-IR" smtClean="0"/>
              <a:pPr/>
              <a:t>06/19/1445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C7222BB-3EAF-419D-83B6-1702B569E734}" type="slidenum">
              <a:rPr lang="fa-IR" smtClean="0"/>
              <a:pPr/>
              <a:t>‹#›</a:t>
            </a:fld>
            <a:endParaRPr lang="fa-IR"/>
          </a:p>
        </p:txBody>
      </p:sp>
    </p:spTree>
    <p:extLst>
      <p:ext uri="{BB962C8B-B14F-4D97-AF65-F5344CB8AC3E}">
        <p14:creationId xmlns:p14="http://schemas.microsoft.com/office/powerpoint/2010/main" val="633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ACCBF0-3722-4BD3-BC21-A199ACCB4876}" type="datetimeFigureOut">
              <a:rPr lang="fa-IR" smtClean="0"/>
              <a:pPr/>
              <a:t>06/19/1445</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C7222BB-3EAF-419D-83B6-1702B569E734}" type="slidenum">
              <a:rPr lang="fa-IR" smtClean="0"/>
              <a:pPr/>
              <a:t>‹#›</a:t>
            </a:fld>
            <a:endParaRPr lang="fa-IR"/>
          </a:p>
        </p:txBody>
      </p:sp>
    </p:spTree>
    <p:extLst>
      <p:ext uri="{BB962C8B-B14F-4D97-AF65-F5344CB8AC3E}">
        <p14:creationId xmlns:p14="http://schemas.microsoft.com/office/powerpoint/2010/main" val="3761062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cs typeface="B Titr" pitchFamily="2" charset="-78"/>
              </a:rPr>
              <a:t>بسم الله الرحمن الرحیم </a:t>
            </a:r>
            <a:r>
              <a:rPr lang="fa-IR" dirty="0" smtClean="0"/>
              <a:t/>
            </a:r>
            <a:br>
              <a:rPr lang="fa-IR" dirty="0" smtClean="0"/>
            </a:br>
            <a:r>
              <a:rPr lang="fa-IR" dirty="0"/>
              <a:t/>
            </a:r>
            <a:br>
              <a:rPr lang="fa-IR" dirty="0"/>
            </a:br>
            <a:endParaRPr lang="fa-IR" dirty="0"/>
          </a:p>
        </p:txBody>
      </p:sp>
      <p:sp>
        <p:nvSpPr>
          <p:cNvPr id="3" name="Subtitle 2"/>
          <p:cNvSpPr>
            <a:spLocks noGrp="1"/>
          </p:cNvSpPr>
          <p:nvPr>
            <p:ph type="subTitle" idx="1"/>
          </p:nvPr>
        </p:nvSpPr>
        <p:spPr>
          <a:xfrm>
            <a:off x="1130595" y="2996952"/>
            <a:ext cx="5826719" cy="2150781"/>
          </a:xfrm>
        </p:spPr>
        <p:txBody>
          <a:bodyPr>
            <a:normAutofit/>
          </a:bodyPr>
          <a:lstStyle/>
          <a:p>
            <a:pPr algn="ctr"/>
            <a:r>
              <a:rPr lang="fa-IR" sz="5100" b="1" dirty="0" smtClean="0">
                <a:cs typeface="B Titr" panose="00000700000000000000" pitchFamily="2" charset="-78"/>
              </a:rPr>
              <a:t>کارگاه های خبرنویسی ویژه </a:t>
            </a:r>
            <a:r>
              <a:rPr lang="fa-IR" sz="5100" b="1" dirty="0" smtClean="0">
                <a:cs typeface="B Titr" panose="00000700000000000000" pitchFamily="2" charset="-78"/>
              </a:rPr>
              <a:t>روابط عمومی</a:t>
            </a:r>
            <a:endParaRPr lang="fa-IR" sz="5100" b="1" dirty="0" smtClean="0">
              <a:cs typeface="B Titr" panose="00000700000000000000" pitchFamily="2" charset="-78"/>
            </a:endParaRPr>
          </a:p>
          <a:p>
            <a:pPr algn="ctr"/>
            <a:r>
              <a:rPr lang="fa-IR" b="1" dirty="0" smtClean="0">
                <a:cs typeface="B Titr" panose="00000700000000000000" pitchFamily="2" charset="-78"/>
              </a:rPr>
              <a:t>مدرس: دکتر علیرضا مرادی</a:t>
            </a:r>
            <a:endParaRPr lang="fa-IR" b="1" dirty="0">
              <a:cs typeface="B Titr" panose="000007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chemeClr val="accent4">
                    <a:lumMod val="75000"/>
                  </a:schemeClr>
                </a:solidFill>
                <a:effectLst>
                  <a:reflection blurRad="12700" stA="48000" endA="300" endPos="55000" dir="5400000" sy="-90000" algn="bl" rotWithShape="0"/>
                </a:effectLst>
                <a:cs typeface="B Titr" panose="00000700000000000000" pitchFamily="2" charset="-78"/>
              </a:rPr>
              <a:t>ـ درستی خبر (</a:t>
            </a:r>
            <a:r>
              <a:rPr lang="en-GB" cap="all" dirty="0">
                <a:solidFill>
                  <a:schemeClr val="accent4">
                    <a:lumMod val="75000"/>
                  </a:schemeClr>
                </a:solidFill>
                <a:effectLst>
                  <a:reflection blurRad="12700" stA="48000" endA="300" endPos="55000" dir="5400000" sy="-90000" algn="bl" rotWithShape="0"/>
                </a:effectLst>
                <a:cs typeface="B Titr" panose="00000700000000000000" pitchFamily="2" charset="-78"/>
              </a:rPr>
              <a:t>accurate</a:t>
            </a:r>
            <a:r>
              <a:rPr lang="ar-SA" cap="all" dirty="0">
                <a:solidFill>
                  <a:schemeClr val="accent4">
                    <a:lumMod val="75000"/>
                  </a:schemeClr>
                </a:solidFill>
                <a:effectLst>
                  <a:reflection blurRad="12700" stA="48000" endA="300" endPos="55000" dir="5400000" sy="-90000" algn="bl" rotWithShape="0"/>
                </a:effectLst>
                <a:cs typeface="B Titr" panose="00000700000000000000" pitchFamily="2" charset="-78"/>
              </a:rPr>
              <a:t>):</a:t>
            </a:r>
            <a:endParaRPr lang="fa-IR" cap="all" dirty="0">
              <a:solidFill>
                <a:schemeClr val="accent4">
                  <a:lumMod val="75000"/>
                </a:schemeClr>
              </a:solidFill>
              <a:effectLst>
                <a:reflection blurRad="12700" stA="48000" endA="300" endPos="55000" dir="5400000" sy="-90000" algn="bl" rotWithShape="0"/>
              </a:effectLst>
              <a:cs typeface="B Titr" panose="00000700000000000000" pitchFamily="2" charset="-78"/>
            </a:endParaRPr>
          </a:p>
        </p:txBody>
      </p:sp>
      <p:sp>
        <p:nvSpPr>
          <p:cNvPr id="55299" name="Content Placeholder 2"/>
          <p:cNvSpPr>
            <a:spLocks noGrp="1"/>
          </p:cNvSpPr>
          <p:nvPr>
            <p:ph idx="4294967295"/>
          </p:nvPr>
        </p:nvSpPr>
        <p:spPr>
          <a:xfrm>
            <a:off x="1450975" y="2362200"/>
            <a:ext cx="6907213" cy="3724275"/>
          </a:xfrm>
        </p:spPr>
        <p:txBody>
          <a:bodyPr>
            <a:normAutofit/>
          </a:bodyPr>
          <a:lstStyle/>
          <a:p>
            <a:pPr marL="0" indent="0" algn="r" eaLnBrk="1" hangingPunct="1">
              <a:buNone/>
            </a:pPr>
            <a:r>
              <a:rPr lang="ar-SA" sz="2300" b="1" dirty="0" smtClean="0">
                <a:cs typeface="B Nazanin" panose="00000400000000000000" pitchFamily="2" charset="-78"/>
              </a:rPr>
              <a:t/>
            </a:r>
            <a:br>
              <a:rPr lang="ar-SA" sz="2300" b="1" dirty="0" smtClean="0">
                <a:cs typeface="B Nazanin" panose="00000400000000000000" pitchFamily="2" charset="-78"/>
              </a:rPr>
            </a:br>
            <a:r>
              <a:rPr lang="ar-SA" sz="2300" dirty="0" smtClean="0">
                <a:cs typeface="B Nazanin" panose="00000400000000000000" pitchFamily="2" charset="-78"/>
              </a:rPr>
              <a:t>صحت خبر ارزش و اعتبار خبر است و در صورت نبود اطلاعات لازم و عدم صحت خبر، اعتماد میان مخاطب و رسانه از بین می رود. </a:t>
            </a:r>
            <a:br>
              <a:rPr lang="ar-SA" sz="2300" dirty="0" smtClean="0">
                <a:cs typeface="B Nazanin" panose="00000400000000000000" pitchFamily="2" charset="-78"/>
              </a:rPr>
            </a:br>
            <a:r>
              <a:rPr lang="ar-SA" sz="2300" dirty="0" smtClean="0">
                <a:cs typeface="B Nazanin" panose="00000400000000000000" pitchFamily="2" charset="-78"/>
              </a:rPr>
              <a:t>وجود تكذیبیه</a:t>
            </a:r>
            <a:r>
              <a:rPr lang="fa-IR" sz="2300" dirty="0" smtClean="0">
                <a:cs typeface="B Nazanin" panose="00000400000000000000" pitchFamily="2" charset="-78"/>
              </a:rPr>
              <a:t> </a:t>
            </a:r>
            <a:r>
              <a:rPr lang="ar-SA" sz="2300" dirty="0" smtClean="0">
                <a:cs typeface="B Nazanin" panose="00000400000000000000" pitchFamily="2" charset="-78"/>
              </a:rPr>
              <a:t>(</a:t>
            </a:r>
            <a:r>
              <a:rPr lang="en-GB" sz="2300" dirty="0" smtClean="0">
                <a:cs typeface="B Nazanin" panose="00000400000000000000" pitchFamily="2" charset="-78"/>
              </a:rPr>
              <a:t>Retraction</a:t>
            </a:r>
            <a:r>
              <a:rPr lang="ar-SA" sz="2300" dirty="0" smtClean="0">
                <a:cs typeface="B Nazanin" panose="00000400000000000000" pitchFamily="2" charset="-78"/>
              </a:rPr>
              <a:t>) نشان از عدم دقت در این مفهوم اساسی دارد كه در مواردی می تواند موجب مشكلات قانونی نیز شود.</a:t>
            </a:r>
            <a:br>
              <a:rPr lang="ar-SA" sz="2300" dirty="0" smtClean="0">
                <a:cs typeface="B Nazanin" panose="00000400000000000000" pitchFamily="2" charset="-78"/>
              </a:rPr>
            </a:br>
            <a:r>
              <a:rPr lang="ar-SA" sz="2300" dirty="0" smtClean="0">
                <a:cs typeface="B Nazanin" panose="00000400000000000000" pitchFamily="2" charset="-78"/>
              </a:rPr>
              <a:t>ازسوی دیگر درج مطالب فاقد صحت، اطمینان و مطالعه قبلی موجب بی اعتمادی و كاهش مخاطبان رسانه و رفتن آنان به سمت رسانه های دیگر است.</a:t>
            </a:r>
            <a:br>
              <a:rPr lang="ar-SA" sz="2300" dirty="0" smtClean="0">
                <a:cs typeface="B Nazanin" panose="00000400000000000000" pitchFamily="2" charset="-78"/>
              </a:rPr>
            </a:br>
            <a:r>
              <a:rPr lang="ar-SA" sz="2300" dirty="0" smtClean="0">
                <a:cs typeface="B Nazanin" panose="00000400000000000000" pitchFamily="2" charset="-78"/>
              </a:rPr>
              <a:t> </a:t>
            </a:r>
            <a:br>
              <a:rPr lang="ar-SA" sz="2300" dirty="0" smtClean="0">
                <a:cs typeface="B Nazanin" panose="00000400000000000000" pitchFamily="2" charset="-78"/>
              </a:rPr>
            </a:br>
            <a:r>
              <a:rPr lang="ar-SA" sz="2300" dirty="0" smtClean="0">
                <a:cs typeface="B Nazanin" panose="00000400000000000000" pitchFamily="2" charset="-78"/>
              </a:rPr>
              <a:t>  </a:t>
            </a:r>
            <a:r>
              <a:rPr lang="ar-SA" sz="2300" b="1" dirty="0" smtClean="0">
                <a:solidFill>
                  <a:srgbClr val="7030A0"/>
                </a:solidFill>
                <a:cs typeface="B Nazanin" panose="00000400000000000000" pitchFamily="2" charset="-78"/>
              </a:rPr>
              <a:t>««« هیچ گاه درستی خبر نباید فدای سرعت انتشار آن شود »»»»</a:t>
            </a:r>
            <a:endParaRPr lang="en-GB" sz="2300" dirty="0" smtClean="0">
              <a:solidFill>
                <a:srgbClr val="7030A0"/>
              </a:solidFill>
              <a:cs typeface="B Nazanin" panose="00000400000000000000" pitchFamily="2" charset="-78"/>
            </a:endParaRPr>
          </a:p>
          <a:p>
            <a:pPr eaLnBrk="1" hangingPunct="1">
              <a:lnSpc>
                <a:spcPct val="80000"/>
              </a:lnSpc>
            </a:pPr>
            <a:endParaRPr lang="fa-IR" sz="2300" dirty="0" smtClean="0">
              <a:cs typeface="B Nazanin" panose="00000400000000000000" pitchFamily="2" charset="-78"/>
            </a:endParaRPr>
          </a:p>
        </p:txBody>
      </p:sp>
    </p:spTree>
    <p:extLst>
      <p:ext uri="{BB962C8B-B14F-4D97-AF65-F5344CB8AC3E}">
        <p14:creationId xmlns:p14="http://schemas.microsoft.com/office/powerpoint/2010/main" val="2806043790"/>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chemeClr val="accent5">
                    <a:lumMod val="75000"/>
                  </a:schemeClr>
                </a:solidFill>
                <a:effectLst>
                  <a:reflection blurRad="12700" stA="48000" endA="300" endPos="55000" dir="5400000" sy="-90000" algn="bl" rotWithShape="0"/>
                </a:effectLst>
                <a:cs typeface="B Titr" panose="00000700000000000000" pitchFamily="2" charset="-78"/>
              </a:rPr>
              <a:t>3ـ جامعیت خبر (</a:t>
            </a:r>
            <a:r>
              <a:rPr lang="en-GB" cap="all" dirty="0">
                <a:solidFill>
                  <a:schemeClr val="accent5">
                    <a:lumMod val="75000"/>
                  </a:schemeClr>
                </a:solidFill>
                <a:effectLst>
                  <a:reflection blurRad="12700" stA="48000" endA="300" endPos="55000" dir="5400000" sy="-90000" algn="bl" rotWithShape="0"/>
                </a:effectLst>
                <a:cs typeface="B Titr" panose="00000700000000000000" pitchFamily="2" charset="-78"/>
              </a:rPr>
              <a:t>complete</a:t>
            </a:r>
            <a:r>
              <a:rPr lang="ar-SA" cap="all" dirty="0">
                <a:solidFill>
                  <a:schemeClr val="accent5">
                    <a:lumMod val="75000"/>
                  </a:schemeClr>
                </a:solidFill>
                <a:effectLst>
                  <a:reflection blurRad="12700" stA="48000" endA="300" endPos="55000" dir="5400000" sy="-90000" algn="bl" rotWithShape="0"/>
                </a:effectLst>
                <a:cs typeface="B Titr" panose="00000700000000000000" pitchFamily="2" charset="-78"/>
              </a:rPr>
              <a:t>):</a:t>
            </a:r>
            <a:endParaRPr lang="fa-IR" cap="all" dirty="0">
              <a:solidFill>
                <a:schemeClr val="accent5">
                  <a:lumMod val="75000"/>
                </a:schemeClr>
              </a:solidFill>
              <a:effectLst>
                <a:reflection blurRad="12700" stA="48000" endA="300" endPos="55000" dir="5400000" sy="-90000" algn="bl" rotWithShape="0"/>
              </a:effectLst>
              <a:cs typeface="B Titr" panose="00000700000000000000" pitchFamily="2" charset="-78"/>
            </a:endParaRPr>
          </a:p>
        </p:txBody>
      </p:sp>
      <p:sp>
        <p:nvSpPr>
          <p:cNvPr id="56323" name="Content Placeholder 2"/>
          <p:cNvSpPr>
            <a:spLocks noGrp="1"/>
          </p:cNvSpPr>
          <p:nvPr>
            <p:ph idx="4294967295"/>
          </p:nvPr>
        </p:nvSpPr>
        <p:spPr>
          <a:xfrm>
            <a:off x="1450975" y="2362200"/>
            <a:ext cx="6835775" cy="3724275"/>
          </a:xfrm>
        </p:spPr>
        <p:txBody>
          <a:bodyPr/>
          <a:lstStyle/>
          <a:p>
            <a:pPr marL="0" indent="0" algn="just" eaLnBrk="1" hangingPunct="1">
              <a:lnSpc>
                <a:spcPct val="200000"/>
              </a:lnSpc>
              <a:buNone/>
            </a:pPr>
            <a:endParaRPr lang="fa-IR" dirty="0">
              <a:cs typeface="B Titr" panose="00000700000000000000" pitchFamily="2" charset="-78"/>
            </a:endParaRPr>
          </a:p>
          <a:p>
            <a:pPr marL="0" indent="0" algn="just" eaLnBrk="1" hangingPunct="1">
              <a:lnSpc>
                <a:spcPct val="200000"/>
              </a:lnSpc>
              <a:buNone/>
            </a:pPr>
            <a:r>
              <a:rPr lang="ar-SA" dirty="0" smtClean="0">
                <a:cs typeface="B Titr" panose="00000700000000000000" pitchFamily="2" charset="-78"/>
              </a:rPr>
              <a:t>اطلاعات در خبر باید به صورت جامع و كامل داده شود. دادن اطلاعات آرشیوی و اشاره به سابقه خبر و پاسخگویی به 6 عنصر خبری  (كی، كجا، كه، چرا، چه و چگونه) در خبر ضروری است. </a:t>
            </a:r>
            <a:endParaRPr lang="en-GB" dirty="0" smtClean="0">
              <a:cs typeface="B Titr" panose="00000700000000000000" pitchFamily="2" charset="-78"/>
            </a:endParaRPr>
          </a:p>
          <a:p>
            <a:pPr algn="just" eaLnBrk="1" hangingPunct="1">
              <a:lnSpc>
                <a:spcPct val="200000"/>
              </a:lnSpc>
            </a:pPr>
            <a:endParaRPr lang="fa-IR" dirty="0" smtClean="0">
              <a:cs typeface="B Titr" panose="00000700000000000000" pitchFamily="2" charset="-78"/>
            </a:endParaRPr>
          </a:p>
        </p:txBody>
      </p:sp>
    </p:spTree>
    <p:extLst>
      <p:ext uri="{BB962C8B-B14F-4D97-AF65-F5344CB8AC3E}">
        <p14:creationId xmlns:p14="http://schemas.microsoft.com/office/powerpoint/2010/main" val="43432859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849313"/>
          </a:xfrm>
        </p:spPr>
        <p:txBody>
          <a:bodyPr rtlCol="0">
            <a:normAutofit fontScale="90000"/>
          </a:bodyPr>
          <a:lstStyle/>
          <a:p>
            <a:pPr algn="ctr" eaLnBrk="1" fontAlgn="auto" hangingPunct="1">
              <a:spcAft>
                <a:spcPts val="0"/>
              </a:spcAft>
              <a:defRPr/>
            </a:pPr>
            <a:r>
              <a:rPr lang="ar-SA" b="1" dirty="0" smtClean="0">
                <a:solidFill>
                  <a:schemeClr val="accent5">
                    <a:lumMod val="75000"/>
                  </a:schemeClr>
                </a:solidFill>
                <a:cs typeface="B Titr" panose="00000700000000000000" pitchFamily="2" charset="-78"/>
              </a:rPr>
              <a:t>ارزش های خبری</a:t>
            </a:r>
            <a:r>
              <a:rPr lang="en-US" b="1" dirty="0" smtClean="0">
                <a:solidFill>
                  <a:schemeClr val="accent5">
                    <a:lumMod val="75000"/>
                  </a:schemeClr>
                </a:solidFill>
                <a:cs typeface="B Titr" panose="00000700000000000000" pitchFamily="2" charset="-78"/>
              </a:rPr>
              <a:t> </a:t>
            </a:r>
            <a:br>
              <a:rPr lang="en-US" b="1" dirty="0" smtClean="0">
                <a:solidFill>
                  <a:schemeClr val="accent5">
                    <a:lumMod val="75000"/>
                  </a:schemeClr>
                </a:solidFill>
                <a:cs typeface="B Titr" panose="00000700000000000000" pitchFamily="2" charset="-78"/>
              </a:rPr>
            </a:br>
            <a:r>
              <a:rPr lang="en-GB" b="1" dirty="0" smtClean="0">
                <a:solidFill>
                  <a:schemeClr val="accent5">
                    <a:lumMod val="75000"/>
                  </a:schemeClr>
                </a:solidFill>
                <a:cs typeface="B Titr" panose="00000700000000000000" pitchFamily="2" charset="-78"/>
              </a:rPr>
              <a:t>NEWS VALUES</a:t>
            </a:r>
            <a:r>
              <a:rPr lang="en-GB" dirty="0" smtClean="0">
                <a:solidFill>
                  <a:schemeClr val="accent5">
                    <a:lumMod val="75000"/>
                  </a:schemeClr>
                </a:solidFill>
                <a:cs typeface="B Titr" panose="00000700000000000000" pitchFamily="2" charset="-78"/>
              </a:rPr>
              <a:t/>
            </a:r>
            <a:br>
              <a:rPr lang="en-GB" dirty="0" smtClean="0">
                <a:solidFill>
                  <a:schemeClr val="accent5">
                    <a:lumMod val="75000"/>
                  </a:schemeClr>
                </a:solidFill>
                <a:cs typeface="B Titr" panose="00000700000000000000" pitchFamily="2" charset="-78"/>
              </a:rPr>
            </a:br>
            <a:endParaRPr lang="fa-IR" dirty="0">
              <a:solidFill>
                <a:schemeClr val="accent5">
                  <a:lumMod val="75000"/>
                </a:schemeClr>
              </a:solidFill>
              <a:cs typeface="B Titr" panose="00000700000000000000" pitchFamily="2" charset="-78"/>
            </a:endParaRPr>
          </a:p>
        </p:txBody>
      </p:sp>
      <p:pic>
        <p:nvPicPr>
          <p:cNvPr id="61443" name="ClipArt Placeholder 4" descr="فرهنگی 4.jpg"/>
          <p:cNvPicPr>
            <a:picLocks noGrp="1" noChangeAspect="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71500" y="1571625"/>
            <a:ext cx="3810000" cy="3722688"/>
          </a:xfrm>
        </p:spPr>
      </p:pic>
      <p:sp>
        <p:nvSpPr>
          <p:cNvPr id="4" name="Text Placeholder 3"/>
          <p:cNvSpPr>
            <a:spLocks noGrp="1"/>
          </p:cNvSpPr>
          <p:nvPr>
            <p:ph type="body" sz="half" idx="2"/>
          </p:nvPr>
        </p:nvSpPr>
        <p:spPr/>
        <p:txBody>
          <a:bodyPr rtlCol="0">
            <a:normAutofit/>
          </a:bodyPr>
          <a:lstStyle/>
          <a:p>
            <a:pPr algn="just" eaLnBrk="1" fontAlgn="auto" hangingPunct="1">
              <a:spcAft>
                <a:spcPts val="0"/>
              </a:spcAft>
              <a:buFont typeface="Wingdings 2"/>
              <a:buChar char=""/>
              <a:defRPr/>
            </a:pPr>
            <a:endParaRPr lang="fa-IR" b="1" dirty="0" smtClean="0">
              <a:cs typeface="B Nazanin" panose="00000400000000000000" pitchFamily="2" charset="-78"/>
            </a:endParaRPr>
          </a:p>
          <a:p>
            <a:pPr algn="just" eaLnBrk="1" fontAlgn="auto" hangingPunct="1">
              <a:spcAft>
                <a:spcPts val="0"/>
              </a:spcAft>
              <a:buFont typeface="Wingdings 2"/>
              <a:buChar char=""/>
              <a:defRPr/>
            </a:pPr>
            <a:r>
              <a:rPr lang="ar-SA" b="1" dirty="0" smtClean="0">
                <a:cs typeface="B Nazanin" panose="00000400000000000000" pitchFamily="2" charset="-78"/>
              </a:rPr>
              <a:t>هر رویدادی را نمی توان خبر نامید، زیرا بسیاری از رویدادها ارزش  انتقال به مخاطب را ندارند.</a:t>
            </a:r>
            <a:endParaRPr lang="fa-IR" b="1" dirty="0" smtClean="0">
              <a:cs typeface="B Nazanin" panose="00000400000000000000" pitchFamily="2" charset="-78"/>
            </a:endParaRPr>
          </a:p>
          <a:p>
            <a:pPr algn="just" eaLnBrk="1" fontAlgn="auto" hangingPunct="1">
              <a:spcAft>
                <a:spcPts val="0"/>
              </a:spcAft>
              <a:buFont typeface="Wingdings 2"/>
              <a:buChar char=""/>
              <a:defRPr/>
            </a:pPr>
            <a:r>
              <a:rPr lang="ar-SA" b="1" dirty="0" smtClean="0">
                <a:cs typeface="B Nazanin" panose="00000400000000000000" pitchFamily="2" charset="-78"/>
              </a:rPr>
              <a:t>معیارها و شرایطی كه در ماهیت یك رویداد موجودند و بر مبنای آنها می توان رویداد را ارزشیابی كرد ارزش های خبری نام دارند.</a:t>
            </a:r>
            <a:br>
              <a:rPr lang="ar-SA" b="1" dirty="0" smtClean="0">
                <a:cs typeface="B Nazanin" panose="00000400000000000000" pitchFamily="2" charset="-78"/>
              </a:rPr>
            </a:br>
            <a:r>
              <a:rPr lang="ar-SA" b="1" dirty="0" smtClean="0">
                <a:cs typeface="B Nazanin" panose="00000400000000000000" pitchFamily="2" charset="-78"/>
              </a:rPr>
              <a:t>اهمیت این ارزش ها به دلیل آن است كه خبرنگار را  هم در سوژه یابی و تنظیم  خبر یاری می دهد، هم به عنوان معیار مقایسه، ارزش گذاری و گزینش رویدادها برای انتشار توسط رسانه مورد استفاده قرار می گیرد.</a:t>
            </a:r>
            <a:endParaRPr lang="en-GB" b="1" dirty="0" smtClean="0">
              <a:cs typeface="B Nazanin" panose="00000400000000000000" pitchFamily="2" charset="-78"/>
            </a:endParaRPr>
          </a:p>
          <a:p>
            <a:pPr algn="just" eaLnBrk="1" fontAlgn="auto" hangingPunct="1">
              <a:spcAft>
                <a:spcPts val="0"/>
              </a:spcAft>
              <a:buFont typeface="Wingdings 2"/>
              <a:buChar char=""/>
              <a:defRPr/>
            </a:pPr>
            <a:endParaRPr lang="fa-IR" b="1" dirty="0">
              <a:cs typeface="B Nazanin" panose="00000400000000000000" pitchFamily="2" charset="-78"/>
            </a:endParaRPr>
          </a:p>
        </p:txBody>
      </p:sp>
    </p:spTree>
    <p:extLst>
      <p:ext uri="{BB962C8B-B14F-4D97-AF65-F5344CB8AC3E}">
        <p14:creationId xmlns:p14="http://schemas.microsoft.com/office/powerpoint/2010/main" val="3741691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fa-IR" cap="all" dirty="0" smtClean="0">
                <a:solidFill>
                  <a:schemeClr val="accent5">
                    <a:lumMod val="75000"/>
                  </a:schemeClr>
                </a:solidFill>
                <a:effectLst>
                  <a:reflection blurRad="12700" stA="48000" endA="300" endPos="55000" dir="5400000" sy="-90000" algn="bl" rotWithShape="0"/>
                </a:effectLst>
                <a:cs typeface="B Titr" panose="00000700000000000000" pitchFamily="2" charset="-78"/>
              </a:rPr>
              <a:t>ارزش های </a:t>
            </a:r>
            <a:r>
              <a:rPr lang="fa-IR" cap="all" dirty="0">
                <a:solidFill>
                  <a:schemeClr val="accent5">
                    <a:lumMod val="75000"/>
                  </a:schemeClr>
                </a:solidFill>
                <a:effectLst>
                  <a:reflection blurRad="12700" stA="48000" endA="300" endPos="55000" dir="5400000" sy="-90000" algn="bl" rotWithShape="0"/>
                </a:effectLst>
                <a:cs typeface="B Titr" panose="00000700000000000000" pitchFamily="2" charset="-78"/>
              </a:rPr>
              <a:t>هفت گانه </a:t>
            </a:r>
          </a:p>
        </p:txBody>
      </p:sp>
      <p:sp>
        <p:nvSpPr>
          <p:cNvPr id="62467" name="Content Placeholder 5"/>
          <p:cNvSpPr>
            <a:spLocks noGrp="1"/>
          </p:cNvSpPr>
          <p:nvPr>
            <p:ph idx="4294967295"/>
          </p:nvPr>
        </p:nvSpPr>
        <p:spPr>
          <a:xfrm>
            <a:off x="457201" y="1295400"/>
            <a:ext cx="6851103" cy="4791075"/>
          </a:xfrm>
        </p:spPr>
        <p:txBody>
          <a:bodyPr>
            <a:normAutofit/>
          </a:bodyPr>
          <a:lstStyle/>
          <a:p>
            <a:pPr marL="0" indent="0" algn="r" eaLnBrk="1" hangingPunct="1">
              <a:lnSpc>
                <a:spcPct val="80000"/>
              </a:lnSpc>
              <a:buNone/>
            </a:pPr>
            <a:r>
              <a:rPr lang="fa-IR" sz="2000" b="1" dirty="0" smtClean="0">
                <a:solidFill>
                  <a:srgbClr val="7030A0"/>
                </a:solidFill>
                <a:cs typeface="B Nazanin" panose="00000400000000000000" pitchFamily="2" charset="-78"/>
              </a:rPr>
              <a:t>1-</a:t>
            </a:r>
            <a:r>
              <a:rPr lang="fa-IR" sz="2000" b="1" dirty="0" smtClean="0">
                <a:cs typeface="B Nazanin" panose="00000400000000000000" pitchFamily="2" charset="-78"/>
              </a:rPr>
              <a:t> </a:t>
            </a:r>
            <a:r>
              <a:rPr lang="fa-IR" sz="2000" b="1" dirty="0" smtClean="0">
                <a:solidFill>
                  <a:srgbClr val="7030A0"/>
                </a:solidFill>
                <a:cs typeface="B Nazanin" panose="00000400000000000000" pitchFamily="2" charset="-78"/>
              </a:rPr>
              <a:t>در برگيري</a:t>
            </a:r>
            <a:r>
              <a:rPr lang="fa-IR" sz="2000" b="1" dirty="0" smtClean="0">
                <a:cs typeface="B Nazanin" panose="00000400000000000000" pitchFamily="2" charset="-78"/>
              </a:rPr>
              <a:t>: بر شمار بيشتري از افراد جامعه ، تاثيري در زمان حال يا آينده داشته باشد.</a:t>
            </a:r>
            <a:endParaRPr lang="en-GB" sz="2000" b="1" dirty="0" smtClean="0">
              <a:cs typeface="B Nazanin" panose="00000400000000000000" pitchFamily="2" charset="-78"/>
            </a:endParaRPr>
          </a:p>
          <a:p>
            <a:pPr marL="0" indent="0" algn="r" eaLnBrk="1" hangingPunct="1">
              <a:lnSpc>
                <a:spcPct val="80000"/>
              </a:lnSpc>
              <a:buNone/>
            </a:pPr>
            <a:r>
              <a:rPr lang="fa-IR" sz="2000" b="1" dirty="0" smtClean="0">
                <a:solidFill>
                  <a:srgbClr val="7030A0"/>
                </a:solidFill>
                <a:cs typeface="B Nazanin" panose="00000400000000000000" pitchFamily="2" charset="-78"/>
              </a:rPr>
              <a:t>2- شهرت</a:t>
            </a:r>
            <a:r>
              <a:rPr lang="fa-IR" sz="2000" b="1" dirty="0" smtClean="0">
                <a:cs typeface="B Nazanin" panose="00000400000000000000" pitchFamily="2" charset="-78"/>
              </a:rPr>
              <a:t>: خبر افراد مشهور، ارزش خبري بيشتري دارد. </a:t>
            </a:r>
            <a:endParaRPr lang="en-GB" sz="2000" b="1" dirty="0" smtClean="0">
              <a:cs typeface="B Nazanin" panose="00000400000000000000" pitchFamily="2" charset="-78"/>
            </a:endParaRPr>
          </a:p>
          <a:p>
            <a:pPr marL="0" indent="0" algn="r" eaLnBrk="1" hangingPunct="1">
              <a:lnSpc>
                <a:spcPct val="80000"/>
              </a:lnSpc>
              <a:buNone/>
            </a:pPr>
            <a:r>
              <a:rPr lang="fa-IR" sz="2000" b="1" dirty="0" smtClean="0">
                <a:solidFill>
                  <a:srgbClr val="7030A0"/>
                </a:solidFill>
                <a:cs typeface="B Nazanin" panose="00000400000000000000" pitchFamily="2" charset="-78"/>
              </a:rPr>
              <a:t>3- برخورد و تضاد</a:t>
            </a:r>
            <a:r>
              <a:rPr lang="fa-IR" sz="2000" b="1" dirty="0" smtClean="0">
                <a:cs typeface="B Nazanin" panose="00000400000000000000" pitchFamily="2" charset="-78"/>
              </a:rPr>
              <a:t>: اين برخورد مي تواند هم به صورت فيزيكي وهم به صورت ذهني وفكري باشد. مانند: برخوردها، اختلاف ها و تضادها ميان افراد، گروه ها ، ملت ها و حيوانات با يكديگر يا طبيعت. يكي ازاساسي ترين ازش هاي خبري، برخورد است. </a:t>
            </a:r>
            <a:endParaRPr lang="en-GB" sz="2000" b="1" dirty="0" smtClean="0">
              <a:cs typeface="B Nazanin" panose="00000400000000000000" pitchFamily="2" charset="-78"/>
            </a:endParaRPr>
          </a:p>
          <a:p>
            <a:pPr marL="0" indent="0" algn="r" eaLnBrk="1" hangingPunct="1">
              <a:lnSpc>
                <a:spcPct val="80000"/>
              </a:lnSpc>
              <a:buNone/>
            </a:pPr>
            <a:r>
              <a:rPr lang="fa-IR" sz="2000" b="1" dirty="0" smtClean="0">
                <a:solidFill>
                  <a:srgbClr val="7030A0"/>
                </a:solidFill>
                <a:cs typeface="B Nazanin" panose="00000400000000000000" pitchFamily="2" charset="-78"/>
              </a:rPr>
              <a:t>4- عجایب، استثناها، شگفتيها: </a:t>
            </a:r>
            <a:r>
              <a:rPr lang="fa-IR" sz="2000" b="1" dirty="0" smtClean="0">
                <a:cs typeface="B Nazanin" panose="00000400000000000000" pitchFamily="2" charset="-78"/>
              </a:rPr>
              <a:t>وقايع جالب با تحريك حس كنجكاوي خواننده </a:t>
            </a:r>
            <a:endParaRPr lang="en-GB" sz="2000" b="1" dirty="0" smtClean="0">
              <a:cs typeface="B Nazanin" panose="00000400000000000000" pitchFamily="2" charset="-78"/>
            </a:endParaRPr>
          </a:p>
          <a:p>
            <a:pPr marL="0" indent="0" algn="just" eaLnBrk="1" hangingPunct="1">
              <a:lnSpc>
                <a:spcPct val="80000"/>
              </a:lnSpc>
              <a:buNone/>
            </a:pPr>
            <a:r>
              <a:rPr lang="fa-IR" sz="2000" b="1" dirty="0" smtClean="0">
                <a:solidFill>
                  <a:srgbClr val="7030A0"/>
                </a:solidFill>
                <a:cs typeface="B Nazanin" panose="00000400000000000000" pitchFamily="2" charset="-78"/>
              </a:rPr>
              <a:t>5- كثرت: </a:t>
            </a:r>
            <a:r>
              <a:rPr lang="fa-IR" sz="2000" b="1" dirty="0" smtClean="0">
                <a:cs typeface="B Nazanin" panose="00000400000000000000" pitchFamily="2" charset="-78"/>
              </a:rPr>
              <a:t>(فراواني درتعداد، مقدار و اندازه) هر چه تعداد و يا مقدار زيادتر باشد اهميت اين بعد خبري بيشتر است.</a:t>
            </a:r>
            <a:endParaRPr lang="en-GB" sz="2000" b="1" dirty="0" smtClean="0">
              <a:cs typeface="B Nazanin" panose="00000400000000000000" pitchFamily="2" charset="-78"/>
            </a:endParaRPr>
          </a:p>
          <a:p>
            <a:pPr marL="0" indent="0" algn="r" eaLnBrk="1" hangingPunct="1">
              <a:lnSpc>
                <a:spcPct val="80000"/>
              </a:lnSpc>
              <a:buNone/>
            </a:pPr>
            <a:r>
              <a:rPr lang="fa-IR" sz="2000" b="1" dirty="0" smtClean="0">
                <a:solidFill>
                  <a:srgbClr val="7030A0"/>
                </a:solidFill>
                <a:cs typeface="B Nazanin" panose="00000400000000000000" pitchFamily="2" charset="-78"/>
              </a:rPr>
              <a:t>6- مجاورت: </a:t>
            </a:r>
            <a:r>
              <a:rPr lang="fa-IR" sz="2000" b="1" dirty="0" smtClean="0">
                <a:cs typeface="B Nazanin" panose="00000400000000000000" pitchFamily="2" charset="-78"/>
              </a:rPr>
              <a:t>مجاورت هاي معنوي و جغرافيايي، ارزش خبري بالاتري براي مخاطبان دارد . </a:t>
            </a:r>
            <a:endParaRPr lang="en-GB" sz="2000" b="1" dirty="0" smtClean="0">
              <a:cs typeface="B Nazanin" panose="00000400000000000000" pitchFamily="2" charset="-78"/>
            </a:endParaRPr>
          </a:p>
          <a:p>
            <a:pPr marL="0" indent="0" algn="r" eaLnBrk="1" hangingPunct="1">
              <a:lnSpc>
                <a:spcPct val="80000"/>
              </a:lnSpc>
              <a:buNone/>
            </a:pPr>
            <a:r>
              <a:rPr lang="fa-IR" sz="2000" b="1" dirty="0" smtClean="0">
                <a:solidFill>
                  <a:srgbClr val="7030A0"/>
                </a:solidFill>
                <a:cs typeface="B Nazanin" panose="00000400000000000000" pitchFamily="2" charset="-78"/>
              </a:rPr>
              <a:t>7- تازگي رويداد: </a:t>
            </a:r>
            <a:r>
              <a:rPr lang="fa-IR" sz="2000" b="1" dirty="0" smtClean="0">
                <a:cs typeface="B Nazanin" panose="00000400000000000000" pitchFamily="2" charset="-78"/>
              </a:rPr>
              <a:t>بيشترين ارزش خبري را دارد . آنچه امروز خبر است ممكن است فردا خبر نباشد.</a:t>
            </a:r>
            <a:endParaRPr lang="en-GB" sz="2000" b="1" dirty="0" smtClean="0">
              <a:cs typeface="B Nazanin" panose="00000400000000000000" pitchFamily="2" charset="-78"/>
            </a:endParaRPr>
          </a:p>
          <a:p>
            <a:pPr eaLnBrk="1" hangingPunct="1">
              <a:lnSpc>
                <a:spcPct val="80000"/>
              </a:lnSpc>
            </a:pPr>
            <a:endParaRPr lang="fa-IR" sz="2000" b="1" dirty="0" smtClean="0">
              <a:cs typeface="B Nazanin" panose="00000400000000000000" pitchFamily="2" charset="-78"/>
            </a:endParaRPr>
          </a:p>
        </p:txBody>
      </p:sp>
    </p:spTree>
    <p:extLst>
      <p:ext uri="{BB962C8B-B14F-4D97-AF65-F5344CB8AC3E}">
        <p14:creationId xmlns:p14="http://schemas.microsoft.com/office/powerpoint/2010/main" val="653766528"/>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rgbClr val="7030A0"/>
                </a:solidFill>
                <a:effectLst>
                  <a:reflection blurRad="12700" stA="48000" endA="300" endPos="55000" dir="5400000" sy="-90000" algn="bl" rotWithShape="0"/>
                </a:effectLst>
                <a:cs typeface="B Titr" panose="00000700000000000000" pitchFamily="2" charset="-78"/>
              </a:rPr>
              <a:t>1- دربرگیری (</a:t>
            </a:r>
            <a:r>
              <a:rPr lang="en-GB" cap="all" dirty="0">
                <a:solidFill>
                  <a:srgbClr val="7030A0"/>
                </a:solidFill>
                <a:effectLst>
                  <a:reflection blurRad="12700" stA="48000" endA="300" endPos="55000" dir="5400000" sy="-90000" algn="bl" rotWithShape="0"/>
                </a:effectLst>
                <a:cs typeface="B Titr" panose="00000700000000000000" pitchFamily="2" charset="-78"/>
              </a:rPr>
              <a:t>IMPACT</a:t>
            </a:r>
            <a:r>
              <a:rPr lang="ar-SA" cap="all" dirty="0">
                <a:solidFill>
                  <a:srgbClr val="7030A0"/>
                </a:solidFill>
                <a:effectLst>
                  <a:reflection blurRad="12700" stA="48000" endA="300" endPos="55000" dir="5400000" sy="-90000" algn="bl" rotWithShape="0"/>
                </a:effectLst>
                <a:cs typeface="B Titr" panose="00000700000000000000" pitchFamily="2" charset="-78"/>
              </a:rPr>
              <a:t>):</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63491" name="Content Placeholder 2"/>
          <p:cNvSpPr>
            <a:spLocks noGrp="1"/>
          </p:cNvSpPr>
          <p:nvPr>
            <p:ph idx="4294967295"/>
          </p:nvPr>
        </p:nvSpPr>
        <p:spPr>
          <a:xfrm>
            <a:off x="-28778" y="2060848"/>
            <a:ext cx="7858125" cy="3724275"/>
          </a:xfrm>
        </p:spPr>
        <p:txBody>
          <a:bodyPr>
            <a:normAutofit/>
          </a:bodyPr>
          <a:lstStyle/>
          <a:p>
            <a:pPr algn="r" eaLnBrk="1" hangingPunct="1">
              <a:lnSpc>
                <a:spcPct val="80000"/>
              </a:lnSpc>
              <a:buFont typeface="Wingdings" panose="05000000000000000000" pitchFamily="2" charset="2"/>
              <a:buNone/>
            </a:pPr>
            <a:r>
              <a:rPr lang="ar-SA" sz="2300" dirty="0" smtClean="0">
                <a:cs typeface="B Nazanin" panose="00000400000000000000" pitchFamily="2" charset="-78"/>
              </a:rPr>
              <a:t/>
            </a:r>
            <a:br>
              <a:rPr lang="ar-SA" sz="2300" dirty="0" smtClean="0">
                <a:cs typeface="B Nazanin" panose="00000400000000000000" pitchFamily="2" charset="-78"/>
              </a:rPr>
            </a:br>
            <a:r>
              <a:rPr lang="ar-SA" sz="2300" dirty="0" smtClean="0">
                <a:cs typeface="B Nazanin" panose="00000400000000000000" pitchFamily="2" charset="-78"/>
              </a:rPr>
              <a:t>رویداد وقتی واجد این ارزش است كه بر تعداد زیادی از افراد جامعه تاثیر داشته باشد یا موجب نفع یا زیان مادی یا معنوی گروهی از افراد جامعه شود. </a:t>
            </a:r>
            <a:br>
              <a:rPr lang="ar-SA" sz="2300" dirty="0" smtClean="0">
                <a:cs typeface="B Nazanin" panose="00000400000000000000" pitchFamily="2" charset="-78"/>
              </a:rPr>
            </a:br>
            <a:r>
              <a:rPr lang="ar-SA" sz="2300" dirty="0" smtClean="0">
                <a:cs typeface="B Nazanin" panose="00000400000000000000" pitchFamily="2" charset="-78"/>
              </a:rPr>
              <a:t>مانند:</a:t>
            </a:r>
            <a:br>
              <a:rPr lang="ar-SA" sz="2300" dirty="0" smtClean="0">
                <a:cs typeface="B Nazanin" panose="00000400000000000000" pitchFamily="2" charset="-78"/>
              </a:rPr>
            </a:br>
            <a:r>
              <a:rPr lang="ar-SA" sz="2300" dirty="0" smtClean="0">
                <a:cs typeface="B Nazanin" panose="00000400000000000000" pitchFamily="2" charset="-78"/>
              </a:rPr>
              <a:t>برای تمامی اتباع كشور كد ملی صادر می شود (مخاطب: تمام اتباع كشور)</a:t>
            </a:r>
            <a:br>
              <a:rPr lang="ar-SA" sz="2300" dirty="0" smtClean="0">
                <a:cs typeface="B Nazanin" panose="00000400000000000000" pitchFamily="2" charset="-78"/>
              </a:rPr>
            </a:br>
            <a:r>
              <a:rPr lang="ar-SA" sz="2300" dirty="0" smtClean="0">
                <a:cs typeface="B Nazanin" panose="00000400000000000000" pitchFamily="2" charset="-78"/>
              </a:rPr>
              <a:t>پزشكان از مالیات معاف می شوند (مخاطب: پزشكان )</a:t>
            </a:r>
            <a:br>
              <a:rPr lang="ar-SA" sz="2300" dirty="0" smtClean="0">
                <a:cs typeface="B Nazanin" panose="00000400000000000000" pitchFamily="2" charset="-78"/>
              </a:rPr>
            </a:br>
            <a:r>
              <a:rPr lang="ar-SA" sz="2300" dirty="0" smtClean="0">
                <a:cs typeface="B Nazanin" panose="00000400000000000000" pitchFamily="2" charset="-78"/>
              </a:rPr>
              <a:t>بیمه همگانی اصناف اجباری می شود (مخاطب: اصناف )</a:t>
            </a:r>
            <a:br>
              <a:rPr lang="ar-SA" sz="2300" dirty="0" smtClean="0">
                <a:cs typeface="B Nazanin" panose="00000400000000000000" pitchFamily="2" charset="-78"/>
              </a:rPr>
            </a:br>
            <a:r>
              <a:rPr lang="ar-SA" sz="2300" dirty="0" smtClean="0">
                <a:cs typeface="B Nazanin" panose="00000400000000000000" pitchFamily="2" charset="-78"/>
              </a:rPr>
              <a:t>ذخیره آب شرب تهران تا یك ماه دیگر به پایان می رسد (مخاطب: ساكنین تهران )</a:t>
            </a:r>
            <a:br>
              <a:rPr lang="ar-SA" sz="2300" dirty="0" smtClean="0">
                <a:cs typeface="B Nazanin" panose="00000400000000000000" pitchFamily="2" charset="-78"/>
              </a:rPr>
            </a:br>
            <a:r>
              <a:rPr lang="ar-SA" sz="2300" dirty="0" smtClean="0">
                <a:cs typeface="B Nazanin" panose="00000400000000000000" pitchFamily="2" charset="-78"/>
              </a:rPr>
              <a:t>بر مبنای مخاطبان هر رسانه، هر یك از این اخبار اهمیت و جایگاه خود را دارند.</a:t>
            </a:r>
            <a:endParaRPr lang="en-GB" sz="2300" dirty="0" smtClean="0">
              <a:cs typeface="B Nazanin" panose="00000400000000000000" pitchFamily="2" charset="-78"/>
            </a:endParaRPr>
          </a:p>
          <a:p>
            <a:pPr algn="r" eaLnBrk="1" hangingPunct="1">
              <a:lnSpc>
                <a:spcPct val="80000"/>
              </a:lnSpc>
            </a:pPr>
            <a:endParaRPr lang="fa-IR" sz="2300" dirty="0" smtClean="0">
              <a:cs typeface="B Nazanin" panose="00000400000000000000" pitchFamily="2" charset="-78"/>
            </a:endParaRPr>
          </a:p>
        </p:txBody>
      </p:sp>
    </p:spTree>
    <p:extLst>
      <p:ext uri="{BB962C8B-B14F-4D97-AF65-F5344CB8AC3E}">
        <p14:creationId xmlns:p14="http://schemas.microsoft.com/office/powerpoint/2010/main" val="30645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effectLst>
                  <a:reflection blurRad="12700" stA="48000" endA="300" endPos="55000" dir="5400000" sy="-90000" algn="bl" rotWithShape="0"/>
                </a:effectLst>
                <a:cs typeface="B Titr" panose="00000700000000000000" pitchFamily="2" charset="-78"/>
              </a:rPr>
              <a:t> </a:t>
            </a:r>
            <a:r>
              <a:rPr lang="ar-SA" cap="all" dirty="0" smtClean="0">
                <a:effectLst>
                  <a:reflection blurRad="12700" stA="48000" endA="300" endPos="55000" dir="5400000" sy="-90000" algn="bl" rotWithShape="0"/>
                </a:effectLst>
                <a:cs typeface="B Titr" panose="00000700000000000000" pitchFamily="2" charset="-78"/>
              </a:rPr>
              <a:t>شهرت</a:t>
            </a:r>
            <a:r>
              <a:rPr lang="fa-IR" cap="all" dirty="0" smtClean="0">
                <a:effectLst>
                  <a:reflection blurRad="12700" stA="48000" endA="300" endPos="55000" dir="5400000" sy="-90000" algn="bl" rotWithShape="0"/>
                </a:effectLst>
                <a:cs typeface="B Titr" panose="00000700000000000000" pitchFamily="2" charset="-78"/>
              </a:rPr>
              <a:t> </a:t>
            </a:r>
            <a:r>
              <a:rPr lang="ar-SA" cap="all" dirty="0" smtClean="0">
                <a:effectLst>
                  <a:reflection blurRad="12700" stA="48000" endA="300" endPos="55000" dir="5400000" sy="-90000" algn="bl" rotWithShape="0"/>
                </a:effectLst>
                <a:cs typeface="B Titr" panose="00000700000000000000" pitchFamily="2" charset="-78"/>
              </a:rPr>
              <a:t>(</a:t>
            </a:r>
            <a:r>
              <a:rPr lang="en-GB" cap="all" dirty="0">
                <a:effectLst>
                  <a:reflection blurRad="12700" stA="48000" endA="300" endPos="55000" dir="5400000" sy="-90000" algn="bl" rotWithShape="0"/>
                </a:effectLst>
                <a:cs typeface="B Titr" panose="00000700000000000000" pitchFamily="2" charset="-78"/>
              </a:rPr>
              <a:t>FAME</a:t>
            </a:r>
            <a:r>
              <a:rPr lang="ar-SA" cap="all" dirty="0">
                <a:effectLst>
                  <a:reflection blurRad="12700" stA="48000" endA="300" endPos="55000" dir="5400000" sy="-90000" algn="bl" rotWithShape="0"/>
                </a:effectLst>
                <a:cs typeface="B Titr" panose="00000700000000000000" pitchFamily="2" charset="-78"/>
              </a:rPr>
              <a:t>) : </a:t>
            </a:r>
            <a:endParaRPr lang="fa-IR" cap="all" dirty="0">
              <a:effectLst>
                <a:reflection blurRad="12700" stA="48000" endA="300" endPos="55000" dir="5400000" sy="-90000" algn="bl" rotWithShape="0"/>
              </a:effectLst>
              <a:cs typeface="B Titr" panose="00000700000000000000" pitchFamily="2" charset="-78"/>
            </a:endParaRPr>
          </a:p>
        </p:txBody>
      </p:sp>
      <p:sp>
        <p:nvSpPr>
          <p:cNvPr id="3" name="Content Placeholder 2"/>
          <p:cNvSpPr>
            <a:spLocks noGrp="1"/>
          </p:cNvSpPr>
          <p:nvPr>
            <p:ph idx="4294967295"/>
          </p:nvPr>
        </p:nvSpPr>
        <p:spPr>
          <a:xfrm>
            <a:off x="35876" y="1916832"/>
            <a:ext cx="7693025" cy="3724275"/>
          </a:xfrm>
        </p:spPr>
        <p:txBody>
          <a:bodyPr rtlCol="0">
            <a:normAutofit/>
          </a:bodyPr>
          <a:lstStyle/>
          <a:p>
            <a:pPr marL="0" indent="0" algn="r" eaLnBrk="1" fontAlgn="auto" hangingPunct="1">
              <a:lnSpc>
                <a:spcPct val="80000"/>
              </a:lnSpc>
              <a:spcAft>
                <a:spcPts val="0"/>
              </a:spcAft>
              <a:buNone/>
              <a:defRPr/>
            </a:pPr>
            <a:r>
              <a:rPr lang="ar-SA" sz="2100" b="1" dirty="0" smtClean="0">
                <a:cs typeface="B Nazanin" panose="00000400000000000000" pitchFamily="2" charset="-78"/>
              </a:rPr>
              <a:t/>
            </a:r>
            <a:br>
              <a:rPr lang="ar-SA" sz="2100" b="1" dirty="0" smtClean="0">
                <a:cs typeface="B Nazanin" panose="00000400000000000000" pitchFamily="2" charset="-78"/>
              </a:rPr>
            </a:br>
            <a:r>
              <a:rPr lang="ar-SA" sz="2400" dirty="0" smtClean="0">
                <a:cs typeface="B Nazanin" panose="00000400000000000000" pitchFamily="2" charset="-78"/>
              </a:rPr>
              <a:t>اشخاص حقیقی و حقوقی و حتی برخی اشیاء به دلیل معروفیت خود ممكن است ارزش خبری داشته باشند كه ممكن است مثبت یا منفی باشد.</a:t>
            </a:r>
            <a:br>
              <a:rPr lang="ar-SA" sz="2400" dirty="0" smtClean="0">
                <a:cs typeface="B Nazanin" panose="00000400000000000000" pitchFamily="2" charset="-78"/>
              </a:rPr>
            </a:br>
            <a:r>
              <a:rPr lang="ar-SA" sz="2400" dirty="0" smtClean="0">
                <a:cs typeface="B Nazanin" panose="00000400000000000000" pitchFamily="2" charset="-78"/>
              </a:rPr>
              <a:t>همچنین ممكن است كسی یا چیزی فاقد این ارزش باشد ولی به واسطه خبری كه ما می دهیم، مشهور شود.</a:t>
            </a:r>
            <a:br>
              <a:rPr lang="ar-SA" sz="2400" dirty="0" smtClean="0">
                <a:cs typeface="B Nazanin" panose="00000400000000000000" pitchFamily="2" charset="-78"/>
              </a:rPr>
            </a:br>
            <a:r>
              <a:rPr lang="ar-SA" sz="2400" dirty="0" smtClean="0">
                <a:cs typeface="B Nazanin" panose="00000400000000000000" pitchFamily="2" charset="-78"/>
              </a:rPr>
              <a:t>( مانند انتخاب حامد كرزای به ریاست دولت موقت افغانستان، وی را پیش از آن كسی نمی شناخت)</a:t>
            </a:r>
            <a:br>
              <a:rPr lang="ar-SA" sz="2400" dirty="0" smtClean="0">
                <a:cs typeface="B Nazanin" panose="00000400000000000000" pitchFamily="2" charset="-78"/>
              </a:rPr>
            </a:br>
            <a:r>
              <a:rPr lang="ar-SA" sz="2400" dirty="0" smtClean="0">
                <a:cs typeface="B Nazanin" panose="00000400000000000000" pitchFamily="2" charset="-78"/>
              </a:rPr>
              <a:t>مثال ها:</a:t>
            </a:r>
            <a:br>
              <a:rPr lang="ar-SA" sz="2400" dirty="0" smtClean="0">
                <a:cs typeface="B Nazanin" panose="00000400000000000000" pitchFamily="2" charset="-78"/>
              </a:rPr>
            </a:br>
            <a:r>
              <a:rPr lang="ar-SA" sz="2400" dirty="0" smtClean="0">
                <a:cs typeface="B Nazanin" panose="00000400000000000000" pitchFamily="2" charset="-78"/>
              </a:rPr>
              <a:t>رییس جمهور دیروز از آلمان باز گشت.    رییس جمهور واجد ارزش شهرت    </a:t>
            </a:r>
            <a:br>
              <a:rPr lang="ar-SA" sz="2400" dirty="0" smtClean="0">
                <a:cs typeface="B Nazanin" panose="00000400000000000000" pitchFamily="2" charset="-78"/>
              </a:rPr>
            </a:br>
            <a:r>
              <a:rPr lang="ar-SA" sz="2400" dirty="0" smtClean="0">
                <a:cs typeface="B Nazanin" panose="00000400000000000000" pitchFamily="2" charset="-78"/>
              </a:rPr>
              <a:t>برج ایفل رو به انهدام است.                    برج ایفل واجد ارزش شهرت </a:t>
            </a:r>
            <a:br>
              <a:rPr lang="ar-SA" sz="2400" dirty="0" smtClean="0">
                <a:cs typeface="B Nazanin" panose="00000400000000000000" pitchFamily="2" charset="-78"/>
              </a:rPr>
            </a:br>
            <a:r>
              <a:rPr lang="ar-SA" sz="2100" dirty="0" smtClean="0">
                <a:cs typeface="B Nazanin" panose="00000400000000000000" pitchFamily="2" charset="-78"/>
              </a:rPr>
              <a:t>                     </a:t>
            </a:r>
            <a:endParaRPr lang="fa-IR" sz="2100" dirty="0" smtClean="0">
              <a:cs typeface="B Nazanin" panose="00000400000000000000" pitchFamily="2" charset="-78"/>
            </a:endParaRPr>
          </a:p>
        </p:txBody>
      </p:sp>
    </p:spTree>
    <p:extLst>
      <p:ext uri="{BB962C8B-B14F-4D97-AF65-F5344CB8AC3E}">
        <p14:creationId xmlns:p14="http://schemas.microsoft.com/office/powerpoint/2010/main" val="1034946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rgbClr val="7030A0"/>
                </a:solidFill>
                <a:effectLst>
                  <a:reflection blurRad="12700" stA="48000" endA="300" endPos="55000" dir="5400000" sy="-90000" algn="bl" rotWithShape="0"/>
                </a:effectLst>
                <a:cs typeface="B Titr" panose="00000700000000000000" pitchFamily="2" charset="-78"/>
              </a:rPr>
              <a:t>3ـ </a:t>
            </a:r>
            <a:r>
              <a:rPr lang="ar-SA" cap="all" dirty="0" smtClean="0">
                <a:solidFill>
                  <a:srgbClr val="7030A0"/>
                </a:solidFill>
                <a:effectLst>
                  <a:reflection blurRad="12700" stA="48000" endA="300" endPos="55000" dir="5400000" sy="-90000" algn="bl" rotWithShape="0"/>
                </a:effectLst>
                <a:cs typeface="B Titr" panose="00000700000000000000" pitchFamily="2" charset="-78"/>
              </a:rPr>
              <a:t>برخورد</a:t>
            </a:r>
            <a:r>
              <a:rPr lang="fa-IR" cap="all" dirty="0" smtClean="0">
                <a:solidFill>
                  <a:srgbClr val="7030A0"/>
                </a:solidFill>
                <a:effectLst>
                  <a:reflection blurRad="12700" stA="48000" endA="300" endPos="55000" dir="5400000" sy="-90000" algn="bl" rotWithShape="0"/>
                </a:effectLst>
                <a:cs typeface="B Titr" panose="00000700000000000000" pitchFamily="2" charset="-78"/>
              </a:rPr>
              <a:t> </a:t>
            </a:r>
            <a:r>
              <a:rPr lang="ar-SA" cap="all" dirty="0" smtClean="0">
                <a:solidFill>
                  <a:srgbClr val="7030A0"/>
                </a:solidFill>
                <a:effectLst>
                  <a:reflection blurRad="12700" stA="48000" endA="300" endPos="55000" dir="5400000" sy="-90000" algn="bl" rotWithShape="0"/>
                </a:effectLst>
                <a:cs typeface="B Titr" panose="00000700000000000000" pitchFamily="2" charset="-78"/>
              </a:rPr>
              <a:t>(</a:t>
            </a:r>
            <a:r>
              <a:rPr lang="en-GB" cap="all" dirty="0">
                <a:solidFill>
                  <a:srgbClr val="7030A0"/>
                </a:solidFill>
                <a:effectLst>
                  <a:reflection blurRad="12700" stA="48000" endA="300" endPos="55000" dir="5400000" sy="-90000" algn="bl" rotWithShape="0"/>
                </a:effectLst>
                <a:cs typeface="B Titr" panose="00000700000000000000" pitchFamily="2" charset="-78"/>
              </a:rPr>
              <a:t>CONFLICT</a:t>
            </a:r>
            <a:r>
              <a:rPr lang="ar-SA" cap="all" dirty="0">
                <a:solidFill>
                  <a:srgbClr val="7030A0"/>
                </a:solidFill>
                <a:effectLst>
                  <a:reflection blurRad="12700" stA="48000" endA="300" endPos="55000" dir="5400000" sy="-90000" algn="bl" rotWithShape="0"/>
                </a:effectLst>
                <a:cs typeface="B Titr" panose="00000700000000000000" pitchFamily="2" charset="-78"/>
              </a:rPr>
              <a:t>) :</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65539" name="Content Placeholder 2"/>
          <p:cNvSpPr>
            <a:spLocks noGrp="1"/>
          </p:cNvSpPr>
          <p:nvPr>
            <p:ph idx="4294967295"/>
          </p:nvPr>
        </p:nvSpPr>
        <p:spPr>
          <a:xfrm>
            <a:off x="23231" y="1916832"/>
            <a:ext cx="7693025" cy="3724275"/>
          </a:xfrm>
        </p:spPr>
        <p:txBody>
          <a:bodyPr>
            <a:normAutofit/>
          </a:bodyPr>
          <a:lstStyle/>
          <a:p>
            <a:pPr algn="r" eaLnBrk="1" hangingPunct="1">
              <a:lnSpc>
                <a:spcPct val="80000"/>
              </a:lnSpc>
              <a:buFont typeface="Wingdings" panose="05000000000000000000" pitchFamily="2" charset="2"/>
              <a:buNone/>
            </a:pPr>
            <a:r>
              <a:rPr lang="ar-SA" sz="2600" dirty="0" smtClean="0">
                <a:cs typeface="B Nazanin" panose="00000400000000000000" pitchFamily="2" charset="-78"/>
              </a:rPr>
              <a:t/>
            </a:r>
            <a:br>
              <a:rPr lang="ar-SA" sz="2600" dirty="0" smtClean="0">
                <a:cs typeface="B Nazanin" panose="00000400000000000000" pitchFamily="2" charset="-78"/>
              </a:rPr>
            </a:br>
            <a:r>
              <a:rPr lang="ar-SA" sz="2600" dirty="0" smtClean="0">
                <a:cs typeface="B Nazanin" panose="00000400000000000000" pitchFamily="2" charset="-78"/>
              </a:rPr>
              <a:t>این رویدادها حاوی برخورد به معنای حادثه، اختلاف، درگیری، منازعه و ... است </a:t>
            </a:r>
            <a:br>
              <a:rPr lang="ar-SA" sz="2600" dirty="0" smtClean="0">
                <a:cs typeface="B Nazanin" panose="00000400000000000000" pitchFamily="2" charset="-78"/>
              </a:rPr>
            </a:br>
            <a:r>
              <a:rPr lang="ar-SA" sz="2600" dirty="0" smtClean="0">
                <a:cs typeface="B Nazanin" panose="00000400000000000000" pitchFamily="2" charset="-78"/>
              </a:rPr>
              <a:t>برخورد می تواند به صورت منفی (جنگ، سرقت، جنایت)، مثبت (مناظره دو فرد، مسابقه ورزشی)، فیزیكی (كتك (زدن، تصادف، زلزله ) یا غیر فیزیكی (اعتصاب و… ) باشد.</a:t>
            </a:r>
            <a:br>
              <a:rPr lang="ar-SA" sz="2600" dirty="0" smtClean="0">
                <a:cs typeface="B Nazanin" panose="00000400000000000000" pitchFamily="2" charset="-78"/>
              </a:rPr>
            </a:br>
            <a:r>
              <a:rPr lang="ar-SA" sz="2600" dirty="0" smtClean="0">
                <a:cs typeface="B Nazanin" panose="00000400000000000000" pitchFamily="2" charset="-78"/>
              </a:rPr>
              <a:t>مثال ها: </a:t>
            </a:r>
            <a:br>
              <a:rPr lang="ar-SA" sz="2600" dirty="0" smtClean="0">
                <a:cs typeface="B Nazanin" panose="00000400000000000000" pitchFamily="2" charset="-78"/>
              </a:rPr>
            </a:br>
            <a:r>
              <a:rPr lang="ar-SA" sz="2600" dirty="0" smtClean="0">
                <a:cs typeface="B Nazanin" panose="00000400000000000000" pitchFamily="2" charset="-78"/>
              </a:rPr>
              <a:t>تظاهرات دانشجویی كره جنوبی را فرا گرفت.</a:t>
            </a:r>
            <a:br>
              <a:rPr lang="ar-SA" sz="2600" dirty="0" smtClean="0">
                <a:cs typeface="B Nazanin" panose="00000400000000000000" pitchFamily="2" charset="-78"/>
              </a:rPr>
            </a:br>
            <a:r>
              <a:rPr lang="ar-SA" sz="2600" dirty="0" smtClean="0">
                <a:cs typeface="B Nazanin" panose="00000400000000000000" pitchFamily="2" charset="-78"/>
              </a:rPr>
              <a:t>سقوط هواپیمای توپولف 159 كشته برجای گذاشت.</a:t>
            </a:r>
            <a:br>
              <a:rPr lang="ar-SA" sz="2600" dirty="0" smtClean="0">
                <a:cs typeface="B Nazanin" panose="00000400000000000000" pitchFamily="2" charset="-78"/>
              </a:rPr>
            </a:br>
            <a:r>
              <a:rPr lang="ar-SA" sz="2600" dirty="0" smtClean="0">
                <a:cs typeface="B Nazanin" panose="00000400000000000000" pitchFamily="2" charset="-78"/>
              </a:rPr>
              <a:t>رقابت گروه های سیاسی در آستانه انتخابات شدت گرفت.</a:t>
            </a:r>
            <a:endParaRPr lang="en-GB" sz="2600" dirty="0" smtClean="0">
              <a:cs typeface="B Nazanin" panose="00000400000000000000" pitchFamily="2" charset="-78"/>
            </a:endParaRPr>
          </a:p>
          <a:p>
            <a:pPr algn="r" eaLnBrk="1" hangingPunct="1">
              <a:lnSpc>
                <a:spcPct val="80000"/>
              </a:lnSpc>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70620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rgbClr val="7030A0"/>
                </a:solidFill>
                <a:effectLst>
                  <a:reflection blurRad="12700" stA="48000" endA="300" endPos="55000" dir="5400000" sy="-90000" algn="bl" rotWithShape="0"/>
                </a:effectLst>
                <a:cs typeface="B Titr" panose="00000700000000000000" pitchFamily="2" charset="-78"/>
              </a:rPr>
              <a:t>4ـ مجاورت (</a:t>
            </a:r>
            <a:r>
              <a:rPr lang="en-GB" cap="all" dirty="0">
                <a:solidFill>
                  <a:srgbClr val="7030A0"/>
                </a:solidFill>
                <a:effectLst>
                  <a:reflection blurRad="12700" stA="48000" endA="300" endPos="55000" dir="5400000" sy="-90000" algn="bl" rotWithShape="0"/>
                </a:effectLst>
                <a:cs typeface="B Titr" panose="00000700000000000000" pitchFamily="2" charset="-78"/>
              </a:rPr>
              <a:t>PROXIMITY</a:t>
            </a:r>
            <a:r>
              <a:rPr lang="ar-SA" cap="all" dirty="0">
                <a:solidFill>
                  <a:srgbClr val="7030A0"/>
                </a:solidFill>
                <a:effectLst>
                  <a:reflection blurRad="12700" stA="48000" endA="300" endPos="55000" dir="5400000" sy="-90000" algn="bl" rotWithShape="0"/>
                </a:effectLst>
                <a:cs typeface="B Titr" panose="00000700000000000000" pitchFamily="2" charset="-78"/>
              </a:rPr>
              <a:t>) :</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66563" name="Content Placeholder 2"/>
          <p:cNvSpPr>
            <a:spLocks noGrp="1"/>
          </p:cNvSpPr>
          <p:nvPr>
            <p:ph idx="4294967295"/>
          </p:nvPr>
        </p:nvSpPr>
        <p:spPr>
          <a:xfrm>
            <a:off x="1705" y="1988840"/>
            <a:ext cx="7693025" cy="3724275"/>
          </a:xfrm>
        </p:spPr>
        <p:txBody>
          <a:bodyPr>
            <a:normAutofit fontScale="85000" lnSpcReduction="20000"/>
          </a:bodyPr>
          <a:lstStyle/>
          <a:p>
            <a:pPr algn="r" eaLnBrk="1" hangingPunct="1">
              <a:lnSpc>
                <a:spcPct val="80000"/>
              </a:lnSpc>
              <a:buFont typeface="Wingdings" panose="05000000000000000000" pitchFamily="2" charset="2"/>
              <a:buNone/>
            </a:pPr>
            <a:r>
              <a:rPr lang="ar-SA" sz="2300" dirty="0" smtClean="0">
                <a:cs typeface="B Nazanin" panose="00000400000000000000" pitchFamily="2" charset="-78"/>
              </a:rPr>
              <a:t/>
            </a:r>
            <a:br>
              <a:rPr lang="ar-SA" sz="2300" dirty="0" smtClean="0">
                <a:cs typeface="B Nazanin" panose="00000400000000000000" pitchFamily="2" charset="-78"/>
              </a:rPr>
            </a:br>
            <a:r>
              <a:rPr lang="ar-SA" sz="2300" dirty="0" smtClean="0">
                <a:cs typeface="B Nazanin" panose="00000400000000000000" pitchFamily="2" charset="-78"/>
              </a:rPr>
              <a:t>ارزش یك واقعه،بسته به نزدیك بودن فیزیكی یا معنوی مخاطبان به آن، برای آنان متفاوت است.</a:t>
            </a:r>
            <a:endParaRPr lang="en-GB" sz="2300" dirty="0" smtClean="0">
              <a:cs typeface="B Nazanin" panose="00000400000000000000" pitchFamily="2" charset="-78"/>
            </a:endParaRPr>
          </a:p>
          <a:p>
            <a:pPr>
              <a:lnSpc>
                <a:spcPct val="90000"/>
              </a:lnSpc>
              <a:defRPr/>
            </a:pPr>
            <a:r>
              <a:rPr lang="ar-SA" sz="2300" b="1" i="1" dirty="0" smtClean="0">
                <a:solidFill>
                  <a:schemeClr val="accent5">
                    <a:lumMod val="75000"/>
                  </a:schemeClr>
                </a:solidFill>
                <a:cs typeface="B Nazanin" panose="00000400000000000000" pitchFamily="2" charset="-78"/>
              </a:rPr>
              <a:t>الف ـ مجاورت فیزیكی يا جغرافيايی:</a:t>
            </a:r>
            <a:r>
              <a:rPr lang="ar-SA" sz="2300" b="1" dirty="0" smtClean="0">
                <a:solidFill>
                  <a:schemeClr val="accent5">
                    <a:lumMod val="75000"/>
                  </a:schemeClr>
                </a:solidFill>
                <a:cs typeface="B Nazanin" panose="00000400000000000000" pitchFamily="2" charset="-78"/>
              </a:rPr>
              <a:t> </a:t>
            </a:r>
            <a:r>
              <a:rPr lang="ar-SA" sz="2300" dirty="0" smtClean="0">
                <a:cs typeface="B Nazanin" panose="00000400000000000000" pitchFamily="2" charset="-78"/>
              </a:rPr>
              <a:t/>
            </a:r>
            <a:br>
              <a:rPr lang="ar-SA" sz="2300" dirty="0" smtClean="0">
                <a:cs typeface="B Nazanin" panose="00000400000000000000" pitchFamily="2" charset="-78"/>
              </a:rPr>
            </a:br>
            <a:r>
              <a:rPr lang="ar-SA" sz="2300" dirty="0" smtClean="0">
                <a:cs typeface="B Nazanin" panose="00000400000000000000" pitchFamily="2" charset="-78"/>
              </a:rPr>
              <a:t>مخاطبان نسبت به واقعه ای كه در نزدیكی آنان رخ داده توجه بیشتری نشان می دهند. صدمه دیدن همسایه یا رخ دادن اتفاقی در محله، شهر یا كشور، هر یک بسته به نزدیكی و مجاورت از لحاظ جغرافیایی ممكن است برای مخاطب مهمتر باشد.</a:t>
            </a:r>
            <a:br>
              <a:rPr lang="ar-SA" sz="2300" dirty="0" smtClean="0">
                <a:cs typeface="B Nazanin" panose="00000400000000000000" pitchFamily="2" charset="-78"/>
              </a:rPr>
            </a:br>
            <a:r>
              <a:rPr lang="ar-SA" sz="2300" dirty="0" smtClean="0">
                <a:cs typeface="B Nazanin" panose="00000400000000000000" pitchFamily="2" charset="-78"/>
              </a:rPr>
              <a:t>مانند:</a:t>
            </a:r>
            <a:br>
              <a:rPr lang="ar-SA" sz="2300" dirty="0" smtClean="0">
                <a:cs typeface="B Nazanin" panose="00000400000000000000" pitchFamily="2" charset="-78"/>
              </a:rPr>
            </a:br>
            <a:r>
              <a:rPr lang="fa-IR" sz="2300" dirty="0" smtClean="0">
                <a:cs typeface="B Nazanin" panose="00000400000000000000" pitchFamily="2" charset="-78"/>
              </a:rPr>
              <a:t>کرمانشاه 6 ماه است که شهردار ندارد</a:t>
            </a:r>
            <a:r>
              <a:rPr lang="ar-SA" sz="2300" dirty="0" smtClean="0">
                <a:cs typeface="B Nazanin" panose="00000400000000000000" pitchFamily="2" charset="-78"/>
              </a:rPr>
              <a:t>.</a:t>
            </a:r>
            <a:br>
              <a:rPr lang="ar-SA" sz="2300" dirty="0" smtClean="0">
                <a:cs typeface="B Nazanin" panose="00000400000000000000" pitchFamily="2" charset="-78"/>
              </a:rPr>
            </a:br>
            <a:r>
              <a:rPr lang="fa-IR" sz="2300" b="1" dirty="0" smtClean="0">
                <a:solidFill>
                  <a:schemeClr val="accent5">
                    <a:lumMod val="75000"/>
                  </a:schemeClr>
                </a:solidFill>
                <a:cs typeface="B Nazanin" panose="00000400000000000000" pitchFamily="2" charset="-78"/>
              </a:rPr>
              <a:t>ب) </a:t>
            </a:r>
            <a:r>
              <a:rPr lang="ar-SA" sz="2400" b="1" i="1" dirty="0" smtClean="0">
                <a:solidFill>
                  <a:schemeClr val="accent5">
                    <a:lumMod val="75000"/>
                  </a:schemeClr>
                </a:solidFill>
                <a:cs typeface="B Nazanin" panose="00000400000000000000" pitchFamily="2" charset="-78"/>
              </a:rPr>
              <a:t>مجاورت معنوی: </a:t>
            </a:r>
            <a:r>
              <a:rPr lang="ar-SA" sz="2400" i="1" dirty="0">
                <a:cs typeface="B Nazanin" panose="00000400000000000000" pitchFamily="2" charset="-78"/>
              </a:rPr>
              <a:t/>
            </a:r>
            <a:br>
              <a:rPr lang="ar-SA" sz="2400" i="1" dirty="0">
                <a:cs typeface="B Nazanin" panose="00000400000000000000" pitchFamily="2" charset="-78"/>
              </a:rPr>
            </a:br>
            <a:r>
              <a:rPr lang="ar-SA" sz="2400" dirty="0">
                <a:cs typeface="B Nazanin" panose="00000400000000000000" pitchFamily="2" charset="-78"/>
              </a:rPr>
              <a:t>پیوندهای مذهبی، قومی و زبانی می توانند بر اساس ارزش و نزدیكی در خبر مهم  باشند و گاهی این ارزش ها هم ارز مجاورت فیزیكی و گاهی بیش از آن است.</a:t>
            </a:r>
            <a:br>
              <a:rPr lang="ar-SA" sz="2400" dirty="0">
                <a:cs typeface="B Nazanin" panose="00000400000000000000" pitchFamily="2" charset="-78"/>
              </a:rPr>
            </a:br>
            <a:r>
              <a:rPr lang="ar-SA" sz="2400" dirty="0">
                <a:cs typeface="B Nazanin" panose="00000400000000000000" pitchFamily="2" charset="-78"/>
              </a:rPr>
              <a:t>مانند: </a:t>
            </a:r>
            <a:br>
              <a:rPr lang="ar-SA" sz="2400" dirty="0">
                <a:cs typeface="B Nazanin" panose="00000400000000000000" pitchFamily="2" charset="-78"/>
              </a:rPr>
            </a:br>
            <a:r>
              <a:rPr lang="ar-SA" sz="2400" dirty="0">
                <a:cs typeface="B Nazanin" panose="00000400000000000000" pitchFamily="2" charset="-78"/>
              </a:rPr>
              <a:t>مسلمانان بوسنی مورد تهاجم قرار گرفتند.     </a:t>
            </a:r>
            <a:br>
              <a:rPr lang="ar-SA" sz="2400" dirty="0">
                <a:cs typeface="B Nazanin" panose="00000400000000000000" pitchFamily="2" charset="-78"/>
              </a:rPr>
            </a:br>
            <a:r>
              <a:rPr lang="ar-SA" sz="2400" dirty="0">
                <a:cs typeface="B Nazanin" panose="00000400000000000000" pitchFamily="2" charset="-78"/>
              </a:rPr>
              <a:t>یك دانشمند ایرانی مقیم آلمان، مرد علمی سال شد</a:t>
            </a:r>
            <a:endParaRPr lang="fa-IR" sz="2400" dirty="0">
              <a:cs typeface="B Nazanin" panose="00000400000000000000" pitchFamily="2" charset="-78"/>
            </a:endParaRPr>
          </a:p>
        </p:txBody>
      </p:sp>
    </p:spTree>
    <p:extLst>
      <p:ext uri="{BB962C8B-B14F-4D97-AF65-F5344CB8AC3E}">
        <p14:creationId xmlns:p14="http://schemas.microsoft.com/office/powerpoint/2010/main" val="1961846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sz="2800" cap="all" dirty="0">
                <a:solidFill>
                  <a:srgbClr val="7030A0"/>
                </a:solidFill>
                <a:effectLst>
                  <a:reflection blurRad="12700" stA="48000" endA="300" endPos="55000" dir="5400000" sy="-90000" algn="bl" rotWithShape="0"/>
                </a:effectLst>
                <a:cs typeface="B Titr" panose="00000700000000000000" pitchFamily="2" charset="-78"/>
              </a:rPr>
              <a:t>5 ـ كثرت ( فراوانی در تعداد، اندازه، تعداد ) </a:t>
            </a:r>
            <a:r>
              <a:rPr lang="en-GB" sz="2800" cap="all" dirty="0">
                <a:solidFill>
                  <a:srgbClr val="7030A0"/>
                </a:solidFill>
                <a:effectLst>
                  <a:reflection blurRad="12700" stA="48000" endA="300" endPos="55000" dir="5400000" sy="-90000" algn="bl" rotWithShape="0"/>
                </a:effectLst>
                <a:cs typeface="B Titr" panose="00000700000000000000" pitchFamily="2" charset="-78"/>
              </a:rPr>
              <a:t>MAGNITUDE</a:t>
            </a:r>
            <a:r>
              <a:rPr lang="ar-SA" sz="2800" cap="all" dirty="0">
                <a:solidFill>
                  <a:srgbClr val="7030A0"/>
                </a:solidFill>
                <a:effectLst>
                  <a:reflection blurRad="12700" stA="48000" endA="300" endPos="55000" dir="5400000" sy="-90000" algn="bl" rotWithShape="0"/>
                </a:effectLst>
                <a:cs typeface="B Titr" panose="00000700000000000000" pitchFamily="2" charset="-78"/>
              </a:rPr>
              <a:t>:</a:t>
            </a:r>
            <a:endParaRPr lang="fa-IR" sz="2800"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68611" name="Content Placeholder 2"/>
          <p:cNvSpPr>
            <a:spLocks noGrp="1"/>
          </p:cNvSpPr>
          <p:nvPr>
            <p:ph idx="4294967295"/>
          </p:nvPr>
        </p:nvSpPr>
        <p:spPr>
          <a:xfrm>
            <a:off x="0" y="1988840"/>
            <a:ext cx="7693025" cy="3724275"/>
          </a:xfrm>
        </p:spPr>
        <p:txBody>
          <a:bodyPr/>
          <a:lstStyle/>
          <a:p>
            <a:r>
              <a:rPr lang="ar-SA" dirty="0" smtClean="0">
                <a:cs typeface="B Nazanin" panose="00000400000000000000" pitchFamily="2" charset="-78"/>
              </a:rPr>
              <a:t/>
            </a:r>
            <a:br>
              <a:rPr lang="ar-SA" dirty="0" smtClean="0">
                <a:cs typeface="B Nazanin" panose="00000400000000000000" pitchFamily="2" charset="-78"/>
              </a:rPr>
            </a:br>
            <a:r>
              <a:rPr lang="ar-SA" dirty="0" smtClean="0">
                <a:cs typeface="B Nazanin" panose="00000400000000000000" pitchFamily="2" charset="-78"/>
              </a:rPr>
              <a:t>هر زمان كه در خبر از اعداد و ارقام استفاده شود و میزان و تعداد چیزی بیان شود ، نشان از ارزش كثرت آن دارد. </a:t>
            </a:r>
            <a:br>
              <a:rPr lang="ar-SA" dirty="0" smtClean="0">
                <a:cs typeface="B Nazanin" panose="00000400000000000000" pitchFamily="2" charset="-78"/>
              </a:rPr>
            </a:br>
            <a:r>
              <a:rPr lang="ar-SA" dirty="0" smtClean="0">
                <a:cs typeface="B Nazanin" panose="00000400000000000000" pitchFamily="2" charset="-78"/>
              </a:rPr>
              <a:t>مانند:  </a:t>
            </a:r>
            <a:br>
              <a:rPr lang="ar-SA" dirty="0" smtClean="0">
                <a:cs typeface="B Nazanin" panose="00000400000000000000" pitchFamily="2" charset="-78"/>
              </a:rPr>
            </a:br>
            <a:r>
              <a:rPr lang="ar-SA" dirty="0" smtClean="0">
                <a:cs typeface="B Nazanin" panose="00000400000000000000" pitchFamily="2" charset="-78"/>
              </a:rPr>
              <a:t>تورم در </a:t>
            </a:r>
            <a:r>
              <a:rPr lang="fa-IR" dirty="0" smtClean="0">
                <a:cs typeface="B Nazanin" panose="00000400000000000000" pitchFamily="2" charset="-78"/>
              </a:rPr>
              <a:t>ایران </a:t>
            </a:r>
            <a:r>
              <a:rPr lang="ar-SA" dirty="0" smtClean="0">
                <a:cs typeface="B Nazanin" panose="00000400000000000000" pitchFamily="2" charset="-78"/>
              </a:rPr>
              <a:t>به</a:t>
            </a:r>
            <a:r>
              <a:rPr lang="fa-IR" dirty="0" smtClean="0">
                <a:cs typeface="B Nazanin" panose="00000400000000000000" pitchFamily="2" charset="-78"/>
              </a:rPr>
              <a:t> مرز</a:t>
            </a:r>
            <a:r>
              <a:rPr lang="ar-SA" dirty="0" smtClean="0">
                <a:cs typeface="B Nazanin" panose="00000400000000000000" pitchFamily="2" charset="-78"/>
              </a:rPr>
              <a:t> </a:t>
            </a:r>
            <a:r>
              <a:rPr lang="fa-IR" dirty="0" smtClean="0">
                <a:cs typeface="B Nazanin" panose="00000400000000000000" pitchFamily="2" charset="-78"/>
              </a:rPr>
              <a:t>50 </a:t>
            </a:r>
            <a:r>
              <a:rPr lang="ar-SA" dirty="0" smtClean="0">
                <a:cs typeface="B Nazanin" panose="00000400000000000000" pitchFamily="2" charset="-78"/>
              </a:rPr>
              <a:t>درصد رسید.          </a:t>
            </a:r>
            <a:br>
              <a:rPr lang="ar-SA" dirty="0" smtClean="0">
                <a:cs typeface="B Nazanin" panose="00000400000000000000" pitchFamily="2" charset="-78"/>
              </a:rPr>
            </a:br>
            <a:r>
              <a:rPr lang="fa-IR" dirty="0" smtClean="0">
                <a:cs typeface="B Nazanin" panose="00000400000000000000" pitchFamily="2" charset="-78"/>
              </a:rPr>
              <a:t>تورم در انگلستان از مرز 4 درصد گذشت</a:t>
            </a:r>
            <a:r>
              <a:rPr lang="ar-SA" dirty="0" smtClean="0">
                <a:cs typeface="B Nazanin" panose="00000400000000000000" pitchFamily="2" charset="-78"/>
              </a:rPr>
              <a:t>.</a:t>
            </a:r>
            <a:endParaRPr lang="en-GB" dirty="0" smtClean="0">
              <a:cs typeface="B Nazanin" panose="00000400000000000000" pitchFamily="2" charset="-78"/>
            </a:endParaRPr>
          </a:p>
          <a:p>
            <a:pPr marL="0" indent="0" algn="ctr" eaLnBrk="1" hangingPunct="1">
              <a:buNone/>
            </a:pPr>
            <a:r>
              <a:rPr lang="fa-IR" b="1" dirty="0" smtClean="0">
                <a:solidFill>
                  <a:srgbClr val="FF0000"/>
                </a:solidFill>
                <a:cs typeface="B Nazanin" panose="00000400000000000000" pitchFamily="2" charset="-78"/>
              </a:rPr>
              <a:t>کثرت و فراوانی امری نسبی و تا حدودی فرهنگی-اجتماعی است.</a:t>
            </a:r>
          </a:p>
          <a:p>
            <a:pPr algn="r" eaLnBrk="1" hangingPunct="1"/>
            <a:r>
              <a:rPr lang="fa-IR" dirty="0" smtClean="0">
                <a:cs typeface="B Nazanin" panose="00000400000000000000" pitchFamily="2" charset="-78"/>
              </a:rPr>
              <a:t>در برخی از کشورها مرگ یک یا چند نفر ممکن است فاجعه آمیز باشد اما در کشور دیگر امری عادی تلقی شودو</a:t>
            </a:r>
          </a:p>
        </p:txBody>
      </p:sp>
    </p:spTree>
    <p:extLst>
      <p:ext uri="{BB962C8B-B14F-4D97-AF65-F5344CB8AC3E}">
        <p14:creationId xmlns:p14="http://schemas.microsoft.com/office/powerpoint/2010/main" val="2219583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rgbClr val="7030A0"/>
                </a:solidFill>
                <a:effectLst>
                  <a:reflection blurRad="12700" stA="48000" endA="300" endPos="55000" dir="5400000" sy="-90000" algn="bl" rotWithShape="0"/>
                </a:effectLst>
                <a:cs typeface="B Titr" panose="00000700000000000000" pitchFamily="2" charset="-78"/>
              </a:rPr>
              <a:t>6ـ شگفتی و استثنا (</a:t>
            </a:r>
            <a:r>
              <a:rPr lang="en-GB" cap="all" dirty="0">
                <a:solidFill>
                  <a:srgbClr val="7030A0"/>
                </a:solidFill>
                <a:effectLst>
                  <a:reflection blurRad="12700" stA="48000" endA="300" endPos="55000" dir="5400000" sy="-90000" algn="bl" rotWithShape="0"/>
                </a:effectLst>
                <a:cs typeface="B Titr" panose="00000700000000000000" pitchFamily="2" charset="-78"/>
              </a:rPr>
              <a:t>ODDITY</a:t>
            </a:r>
            <a:r>
              <a:rPr lang="ar-SA" cap="all" dirty="0">
                <a:solidFill>
                  <a:srgbClr val="7030A0"/>
                </a:solidFill>
                <a:effectLst>
                  <a:reflection blurRad="12700" stA="48000" endA="300" endPos="55000" dir="5400000" sy="-90000" algn="bl" rotWithShape="0"/>
                </a:effectLst>
                <a:cs typeface="B Titr" panose="00000700000000000000" pitchFamily="2" charset="-78"/>
              </a:rPr>
              <a:t>):</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69635" name="Content Placeholder 2"/>
          <p:cNvSpPr>
            <a:spLocks noGrp="1"/>
          </p:cNvSpPr>
          <p:nvPr>
            <p:ph idx="4294967295"/>
          </p:nvPr>
        </p:nvSpPr>
        <p:spPr>
          <a:xfrm>
            <a:off x="107504" y="1844824"/>
            <a:ext cx="7693025" cy="3724275"/>
          </a:xfrm>
        </p:spPr>
        <p:txBody>
          <a:bodyPr/>
          <a:lstStyle/>
          <a:p>
            <a:pPr marL="0" indent="0">
              <a:lnSpc>
                <a:spcPct val="90000"/>
              </a:lnSpc>
              <a:buNone/>
            </a:pPr>
            <a:r>
              <a:rPr lang="ar-SA" sz="2600" dirty="0" smtClean="0">
                <a:cs typeface="B Nazanin" panose="00000400000000000000" pitchFamily="2" charset="-78"/>
              </a:rPr>
              <a:t/>
            </a:r>
            <a:br>
              <a:rPr lang="ar-SA" sz="2600" dirty="0" smtClean="0">
                <a:cs typeface="B Nazanin" panose="00000400000000000000" pitchFamily="2" charset="-78"/>
              </a:rPr>
            </a:br>
            <a:r>
              <a:rPr lang="ar-SA" sz="2600" dirty="0" smtClean="0">
                <a:cs typeface="B Nazanin" panose="00000400000000000000" pitchFamily="2" charset="-78"/>
              </a:rPr>
              <a:t>رویدادهای عجیب و غیرعادی كه  انتظار شنیدن آن وجود ندارد،</a:t>
            </a:r>
            <a:r>
              <a:rPr lang="fa-IR" sz="2600" dirty="0" smtClean="0">
                <a:cs typeface="B Nazanin" panose="00000400000000000000" pitchFamily="2" charset="-78"/>
              </a:rPr>
              <a:t> </a:t>
            </a:r>
            <a:r>
              <a:rPr lang="ar-SA" sz="2600" dirty="0" smtClean="0">
                <a:cs typeface="B Nazanin" panose="00000400000000000000" pitchFamily="2" charset="-78"/>
              </a:rPr>
              <a:t>به ندرت اتفاق می افتد. مانند: اختراع</a:t>
            </a:r>
            <a:r>
              <a:rPr lang="fa-IR" sz="2600" dirty="0" smtClean="0">
                <a:cs typeface="B Nazanin" panose="00000400000000000000" pitchFamily="2" charset="-78"/>
              </a:rPr>
              <a:t>ات</a:t>
            </a:r>
            <a:r>
              <a:rPr lang="ar-SA" sz="2600" dirty="0" smtClean="0">
                <a:cs typeface="B Nazanin" panose="00000400000000000000" pitchFamily="2" charset="-78"/>
              </a:rPr>
              <a:t>؛</a:t>
            </a:r>
            <a:r>
              <a:rPr lang="fa-IR" sz="2600" dirty="0" smtClean="0">
                <a:cs typeface="B Nazanin" panose="00000400000000000000" pitchFamily="2" charset="-78"/>
              </a:rPr>
              <a:t> اکتشافات، دستاوردها و ...</a:t>
            </a:r>
            <a:r>
              <a:rPr lang="ar-SA" sz="2600" dirty="0" smtClean="0">
                <a:cs typeface="B Nazanin" panose="00000400000000000000" pitchFamily="2" charset="-78"/>
              </a:rPr>
              <a:t/>
            </a:r>
            <a:br>
              <a:rPr lang="ar-SA" sz="2600" dirty="0" smtClean="0">
                <a:cs typeface="B Nazanin" panose="00000400000000000000" pitchFamily="2" charset="-78"/>
              </a:rPr>
            </a:br>
            <a:r>
              <a:rPr lang="ar-SA" sz="2600" dirty="0" smtClean="0">
                <a:cs typeface="B Nazanin" panose="00000400000000000000" pitchFamily="2" charset="-78"/>
              </a:rPr>
              <a:t>گستره این ارزش زیاد است و باید با جامعه سنجیده شود. </a:t>
            </a:r>
            <a:br>
              <a:rPr lang="ar-SA" sz="2600" dirty="0" smtClean="0">
                <a:cs typeface="B Nazanin" panose="00000400000000000000" pitchFamily="2" charset="-78"/>
              </a:rPr>
            </a:br>
            <a:r>
              <a:rPr lang="ar-SA" sz="2600" dirty="0" smtClean="0">
                <a:cs typeface="B Nazanin" panose="00000400000000000000" pitchFamily="2" charset="-78"/>
              </a:rPr>
              <a:t>مثال:</a:t>
            </a:r>
            <a:br>
              <a:rPr lang="ar-SA" sz="2600" dirty="0" smtClean="0">
                <a:cs typeface="B Nazanin" panose="00000400000000000000" pitchFamily="2" charset="-78"/>
              </a:rPr>
            </a:br>
            <a:r>
              <a:rPr lang="fa-IR" sz="2600" dirty="0" smtClean="0">
                <a:solidFill>
                  <a:srgbClr val="FF0000"/>
                </a:solidFill>
                <a:cs typeface="B Nazanin" panose="00000400000000000000" pitchFamily="2" charset="-78"/>
              </a:rPr>
              <a:t>کشت زعفران بعد از سه دهه در کرمانشاه اتفاق افتاد</a:t>
            </a:r>
            <a:r>
              <a:rPr lang="ar-SA" sz="2600" dirty="0" smtClean="0">
                <a:solidFill>
                  <a:srgbClr val="FF0000"/>
                </a:solidFill>
                <a:cs typeface="B Nazanin" panose="00000400000000000000" pitchFamily="2" charset="-78"/>
              </a:rPr>
              <a:t>.</a:t>
            </a:r>
            <a:br>
              <a:rPr lang="ar-SA" sz="2600" dirty="0" smtClean="0">
                <a:solidFill>
                  <a:srgbClr val="FF0000"/>
                </a:solidFill>
                <a:cs typeface="B Nazanin" panose="00000400000000000000" pitchFamily="2" charset="-78"/>
              </a:rPr>
            </a:br>
            <a:r>
              <a:rPr lang="fa-IR" sz="2600" dirty="0" smtClean="0">
                <a:solidFill>
                  <a:srgbClr val="FF0000"/>
                </a:solidFill>
                <a:cs typeface="B Nazanin" panose="00000400000000000000" pitchFamily="2" charset="-78"/>
              </a:rPr>
              <a:t>مرکز استارت آپ دانشگاه رازی سه اپلیکیشن کارآفرینی طراحی و روانه بازار کرد</a:t>
            </a:r>
            <a:r>
              <a:rPr lang="ar-SA" sz="2600" dirty="0" smtClean="0">
                <a:solidFill>
                  <a:srgbClr val="FF0000"/>
                </a:solidFill>
                <a:cs typeface="B Nazanin" panose="00000400000000000000" pitchFamily="2" charset="-78"/>
              </a:rPr>
              <a:t>.</a:t>
            </a:r>
            <a:endParaRPr lang="fa-IR" sz="2600" dirty="0" smtClean="0">
              <a:solidFill>
                <a:srgbClr val="FF0000"/>
              </a:solidFill>
              <a:cs typeface="B Nazanin" panose="00000400000000000000" pitchFamily="2" charset="-78"/>
            </a:endParaRPr>
          </a:p>
          <a:p>
            <a:pPr marL="0" indent="0">
              <a:lnSpc>
                <a:spcPct val="90000"/>
              </a:lnSpc>
              <a:buNone/>
            </a:pPr>
            <a:r>
              <a:rPr lang="fa-IR" sz="2600" dirty="0" smtClean="0">
                <a:solidFill>
                  <a:srgbClr val="FF0000"/>
                </a:solidFill>
                <a:cs typeface="B Nazanin" panose="00000400000000000000" pitchFamily="2" charset="-78"/>
              </a:rPr>
              <a:t>کشف یک فرمول جدید پتروشیمی در دانشگاه رازی کرمانشاه</a:t>
            </a:r>
            <a:endParaRPr lang="en-GB" sz="2600" dirty="0" smtClean="0">
              <a:solidFill>
                <a:srgbClr val="FF0000"/>
              </a:solidFill>
              <a:cs typeface="B Nazanin" panose="00000400000000000000" pitchFamily="2" charset="-78"/>
            </a:endParaRPr>
          </a:p>
          <a:p>
            <a:pPr marL="0" indent="0" eaLnBrk="1" hangingPunct="1">
              <a:lnSpc>
                <a:spcPct val="90000"/>
              </a:lnSpc>
              <a:buNone/>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1824737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15144"/>
          </a:xfrm>
        </p:spPr>
        <p:txBody>
          <a:bodyPr>
            <a:normAutofit fontScale="90000"/>
          </a:bodyPr>
          <a:lstStyle/>
          <a:p>
            <a:pPr algn="ctr"/>
            <a:r>
              <a:rPr lang="fa-IR" sz="2800" dirty="0" smtClean="0">
                <a:cs typeface="B Titr" panose="00000700000000000000" pitchFamily="2" charset="-78"/>
              </a:rPr>
              <a:t>وظایف حوزه روابط عمومی در سازمان</a:t>
            </a:r>
            <a:endParaRPr lang="fa-IR" sz="2800" dirty="0">
              <a:cs typeface="B Titr" panose="00000700000000000000" pitchFamily="2" charset="-78"/>
            </a:endParaRPr>
          </a:p>
        </p:txBody>
      </p:sp>
      <p:sp>
        <p:nvSpPr>
          <p:cNvPr id="3" name="Content Placeholder 2"/>
          <p:cNvSpPr>
            <a:spLocks noGrp="1"/>
          </p:cNvSpPr>
          <p:nvPr>
            <p:ph idx="1"/>
          </p:nvPr>
        </p:nvSpPr>
        <p:spPr>
          <a:xfrm>
            <a:off x="609599" y="1340768"/>
            <a:ext cx="6347714" cy="4700595"/>
          </a:xfrm>
        </p:spPr>
        <p:txBody>
          <a:bodyPr>
            <a:normAutofit fontScale="85000" lnSpcReduction="20000"/>
          </a:bodyPr>
          <a:lstStyle/>
          <a:p>
            <a:pPr>
              <a:buFont typeface="+mj-lt"/>
              <a:buAutoNum type="arabicPeriod"/>
            </a:pPr>
            <a:r>
              <a:rPr lang="fa-IR" b="1" dirty="0"/>
              <a:t/>
            </a:r>
            <a:br>
              <a:rPr lang="fa-IR" b="1" dirty="0"/>
            </a:br>
            <a:r>
              <a:rPr lang="fa-IR" b="1" dirty="0" smtClean="0">
                <a:cs typeface="B Nazanin" panose="00000400000000000000" pitchFamily="2" charset="-78"/>
              </a:rPr>
              <a:t>تصمیم </a:t>
            </a:r>
            <a:r>
              <a:rPr lang="fa-IR" b="1" dirty="0">
                <a:cs typeface="B Nazanin" panose="00000400000000000000" pitchFamily="2" charset="-78"/>
              </a:rPr>
              <a:t>سازی در خصوص سیاست های خبری، تبلیغی ، انتشاراتی، آموزشی و مطالعاتی </a:t>
            </a:r>
            <a:r>
              <a:rPr lang="fa-IR" b="1" dirty="0" smtClean="0">
                <a:cs typeface="B Nazanin" panose="00000400000000000000" pitchFamily="2" charset="-78"/>
              </a:rPr>
              <a:t>سازمان.</a:t>
            </a:r>
          </a:p>
          <a:p>
            <a:pPr>
              <a:buFont typeface="+mj-lt"/>
              <a:buAutoNum type="arabicPeriod"/>
            </a:pPr>
            <a:r>
              <a:rPr lang="fa-IR" b="1" dirty="0" smtClean="0">
                <a:cs typeface="B Nazanin" panose="00000400000000000000" pitchFamily="2" charset="-78"/>
              </a:rPr>
              <a:t>نظارت </a:t>
            </a:r>
            <a:r>
              <a:rPr lang="fa-IR" b="1" dirty="0">
                <a:cs typeface="B Nazanin" panose="00000400000000000000" pitchFamily="2" charset="-78"/>
              </a:rPr>
              <a:t>بر حسن اجرای سیاست های سازمان در حوزه روابط </a:t>
            </a:r>
            <a:r>
              <a:rPr lang="fa-IR" b="1" dirty="0" smtClean="0">
                <a:cs typeface="B Nazanin" panose="00000400000000000000" pitchFamily="2" charset="-78"/>
              </a:rPr>
              <a:t>عمومی.</a:t>
            </a:r>
          </a:p>
          <a:p>
            <a:pPr>
              <a:buFont typeface="+mj-lt"/>
              <a:buAutoNum type="arabicPeriod"/>
            </a:pPr>
            <a:r>
              <a:rPr lang="fa-IR" b="1" dirty="0" smtClean="0">
                <a:cs typeface="B Nazanin" panose="00000400000000000000" pitchFamily="2" charset="-78"/>
              </a:rPr>
              <a:t>تصمیم </a:t>
            </a:r>
            <a:r>
              <a:rPr lang="fa-IR" b="1" dirty="0">
                <a:cs typeface="B Nazanin" panose="00000400000000000000" pitchFamily="2" charset="-78"/>
              </a:rPr>
              <a:t>سازی در خصوص بهبود و گسترش هر چه بیشتر ارتباط متقابل میان مسئولان و کارکنان سازمان و نظارت بر حسن اجرای سیاست های </a:t>
            </a:r>
            <a:r>
              <a:rPr lang="fa-IR" b="1" dirty="0" smtClean="0">
                <a:cs typeface="B Nazanin" panose="00000400000000000000" pitchFamily="2" charset="-78"/>
              </a:rPr>
              <a:t>ابلاغی.</a:t>
            </a:r>
          </a:p>
          <a:p>
            <a:pPr>
              <a:buFont typeface="+mj-lt"/>
              <a:buAutoNum type="arabicPeriod"/>
            </a:pPr>
            <a:r>
              <a:rPr lang="fa-IR" b="1" dirty="0" smtClean="0">
                <a:cs typeface="B Nazanin" panose="00000400000000000000" pitchFamily="2" charset="-78"/>
              </a:rPr>
              <a:t>ارتباط </a:t>
            </a:r>
            <a:r>
              <a:rPr lang="fa-IR" b="1" dirty="0">
                <a:cs typeface="B Nazanin" panose="00000400000000000000" pitchFamily="2" charset="-78"/>
              </a:rPr>
              <a:t>و تعامل با سرویس های خبری مرتبط با حوزه کاری سازمان و برنامه ریزی بازدیدهای دوجانبه میان سازمان و نهادهای </a:t>
            </a:r>
            <a:r>
              <a:rPr lang="fa-IR" b="1" dirty="0" smtClean="0">
                <a:cs typeface="B Nazanin" panose="00000400000000000000" pitchFamily="2" charset="-78"/>
              </a:rPr>
              <a:t>خبری.</a:t>
            </a:r>
          </a:p>
          <a:p>
            <a:pPr>
              <a:buFont typeface="+mj-lt"/>
              <a:buAutoNum type="arabicPeriod"/>
            </a:pPr>
            <a:r>
              <a:rPr lang="fa-IR" b="1" dirty="0" smtClean="0">
                <a:cs typeface="B Nazanin" panose="00000400000000000000" pitchFamily="2" charset="-78"/>
              </a:rPr>
              <a:t>برنامه </a:t>
            </a:r>
            <a:r>
              <a:rPr lang="fa-IR" b="1" dirty="0">
                <a:cs typeface="B Nazanin" panose="00000400000000000000" pitchFamily="2" charset="-78"/>
              </a:rPr>
              <a:t>ریزی جهت برگزاری همایش ها، سمینارها، جشنواره ها، مصاحبه ها و </a:t>
            </a:r>
            <a:r>
              <a:rPr lang="fa-IR" b="1" dirty="0" smtClean="0">
                <a:cs typeface="B Nazanin" panose="00000400000000000000" pitchFamily="2" charset="-78"/>
              </a:rPr>
              <a:t>بازدیدها.</a:t>
            </a:r>
          </a:p>
          <a:p>
            <a:pPr>
              <a:buFont typeface="+mj-lt"/>
              <a:buAutoNum type="arabicPeriod"/>
            </a:pPr>
            <a:r>
              <a:rPr lang="fa-IR" b="1" dirty="0" smtClean="0">
                <a:cs typeface="B Nazanin" panose="00000400000000000000" pitchFamily="2" charset="-78"/>
              </a:rPr>
              <a:t>ارائه </a:t>
            </a:r>
            <a:r>
              <a:rPr lang="fa-IR" b="1" dirty="0">
                <a:cs typeface="B Nazanin" panose="00000400000000000000" pitchFamily="2" charset="-78"/>
              </a:rPr>
              <a:t>مشاوره و همفکری با واحدهای مختلف سازمان در خصوص خدمات مرتبط با حوزه روابط عمومی مانند طراحی، گرافیک، انیمیشن، فیلم و سایر موارد </a:t>
            </a:r>
            <a:r>
              <a:rPr lang="fa-IR" b="1" dirty="0" smtClean="0">
                <a:cs typeface="B Nazanin" panose="00000400000000000000" pitchFamily="2" charset="-78"/>
              </a:rPr>
              <a:t>هنری.</a:t>
            </a:r>
          </a:p>
          <a:p>
            <a:pPr>
              <a:buFont typeface="+mj-lt"/>
              <a:buAutoNum type="arabicPeriod"/>
            </a:pPr>
            <a:r>
              <a:rPr lang="fa-IR" b="1" dirty="0" smtClean="0">
                <a:cs typeface="B Nazanin" panose="00000400000000000000" pitchFamily="2" charset="-78"/>
              </a:rPr>
              <a:t>برقراری </a:t>
            </a:r>
            <a:r>
              <a:rPr lang="fa-IR" b="1" dirty="0">
                <a:cs typeface="B Nazanin" panose="00000400000000000000" pitchFamily="2" charset="-78"/>
              </a:rPr>
              <a:t>ارتباط مستمر و منظم با مسئولین واحدهای روابط عمومی </a:t>
            </a:r>
            <a:r>
              <a:rPr lang="fa-IR" b="1" dirty="0" smtClean="0">
                <a:cs typeface="B Nazanin" panose="00000400000000000000" pitchFamily="2" charset="-78"/>
              </a:rPr>
              <a:t>در دانشگاه.</a:t>
            </a:r>
          </a:p>
          <a:p>
            <a:pPr>
              <a:buFont typeface="+mj-lt"/>
              <a:buAutoNum type="arabicPeriod"/>
            </a:pPr>
            <a:r>
              <a:rPr lang="fa-IR" b="1" dirty="0" smtClean="0">
                <a:cs typeface="B Nazanin" panose="00000400000000000000" pitchFamily="2" charset="-78"/>
              </a:rPr>
              <a:t>مدیریت </a:t>
            </a:r>
            <a:r>
              <a:rPr lang="fa-IR" b="1" dirty="0">
                <a:cs typeface="B Nazanin" panose="00000400000000000000" pitchFamily="2" charset="-78"/>
              </a:rPr>
              <a:t>نیروی انسانی واحد و بررسی و تعیین نیازهای آن در حوزه های آموزشی و</a:t>
            </a:r>
            <a:r>
              <a:rPr lang="fa-IR" b="1" dirty="0" smtClean="0">
                <a:cs typeface="B Nazanin" panose="00000400000000000000" pitchFamily="2" charset="-78"/>
              </a:rPr>
              <a:t>….</a:t>
            </a:r>
          </a:p>
          <a:p>
            <a:pPr>
              <a:buFont typeface="+mj-lt"/>
              <a:buAutoNum type="arabicPeriod"/>
            </a:pPr>
            <a:r>
              <a:rPr lang="fa-IR" b="1" dirty="0" smtClean="0">
                <a:cs typeface="B Nazanin" panose="00000400000000000000" pitchFamily="2" charset="-78"/>
              </a:rPr>
              <a:t>تهیه و تدوین برنامه سالانه فعالیت های روابط عمومی.</a:t>
            </a:r>
          </a:p>
          <a:p>
            <a:pPr>
              <a:buFont typeface="+mj-lt"/>
              <a:buAutoNum type="arabicPeriod"/>
            </a:pPr>
            <a:r>
              <a:rPr lang="fa-IR" b="1" dirty="0" smtClean="0">
                <a:cs typeface="B Nazanin" panose="00000400000000000000" pitchFamily="2" charset="-78"/>
              </a:rPr>
              <a:t>ایجاد </a:t>
            </a:r>
            <a:r>
              <a:rPr lang="fa-IR" b="1" dirty="0">
                <a:cs typeface="B Nazanin" panose="00000400000000000000" pitchFamily="2" charset="-78"/>
              </a:rPr>
              <a:t>هماهنگی میان روابط عمومی استان </a:t>
            </a:r>
            <a:r>
              <a:rPr lang="fa-IR" b="1" dirty="0" smtClean="0">
                <a:cs typeface="B Nazanin" panose="00000400000000000000" pitchFamily="2" charset="-78"/>
              </a:rPr>
              <a:t>ها.</a:t>
            </a:r>
          </a:p>
          <a:p>
            <a:pPr>
              <a:buFont typeface="+mj-lt"/>
              <a:buAutoNum type="arabicPeriod"/>
            </a:pPr>
            <a:r>
              <a:rPr lang="fa-IR" b="1" dirty="0" smtClean="0">
                <a:cs typeface="B Nazanin" panose="00000400000000000000" pitchFamily="2" charset="-78"/>
              </a:rPr>
              <a:t>نظارت </a:t>
            </a:r>
            <a:r>
              <a:rPr lang="fa-IR" b="1" dirty="0">
                <a:cs typeface="B Nazanin" panose="00000400000000000000" pitchFamily="2" charset="-78"/>
              </a:rPr>
              <a:t>شکلی و محتوایی بر سایت و </a:t>
            </a:r>
            <a:r>
              <a:rPr lang="fa-IR" b="1" dirty="0" smtClean="0">
                <a:cs typeface="B Nazanin" panose="00000400000000000000" pitchFamily="2" charset="-78"/>
              </a:rPr>
              <a:t>سایر رسانه های سازمان.</a:t>
            </a:r>
          </a:p>
          <a:p>
            <a:pPr>
              <a:buFont typeface="+mj-lt"/>
              <a:buAutoNum type="arabicPeriod"/>
            </a:pPr>
            <a:r>
              <a:rPr lang="fa-IR" b="1" dirty="0" smtClean="0">
                <a:cs typeface="B Nazanin" panose="00000400000000000000" pitchFamily="2" charset="-78"/>
              </a:rPr>
              <a:t>سایر </a:t>
            </a:r>
            <a:r>
              <a:rPr lang="fa-IR" b="1" dirty="0">
                <a:cs typeface="B Nazanin" panose="00000400000000000000" pitchFamily="2" charset="-78"/>
              </a:rPr>
              <a:t>امور محوله از سوی مدیر مافوق.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ar-SA" cap="all" dirty="0">
                <a:solidFill>
                  <a:srgbClr val="7030A0"/>
                </a:solidFill>
                <a:effectLst>
                  <a:reflection blurRad="12700" stA="48000" endA="300" endPos="55000" dir="5400000" sy="-90000" algn="bl" rotWithShape="0"/>
                </a:effectLst>
                <a:cs typeface="B Titr" panose="00000700000000000000" pitchFamily="2" charset="-78"/>
              </a:rPr>
              <a:t>7ـ تازگی خبر (</a:t>
            </a:r>
            <a:r>
              <a:rPr lang="en-GB" cap="all" dirty="0">
                <a:solidFill>
                  <a:srgbClr val="7030A0"/>
                </a:solidFill>
                <a:effectLst>
                  <a:reflection blurRad="12700" stA="48000" endA="300" endPos="55000" dir="5400000" sy="-90000" algn="bl" rotWithShape="0"/>
                </a:effectLst>
                <a:cs typeface="B Titr" panose="00000700000000000000" pitchFamily="2" charset="-78"/>
              </a:rPr>
              <a:t>TIMELINESS</a:t>
            </a:r>
            <a:r>
              <a:rPr lang="ar-SA" cap="all" dirty="0">
                <a:solidFill>
                  <a:srgbClr val="7030A0"/>
                </a:solidFill>
                <a:effectLst>
                  <a:reflection blurRad="12700" stA="48000" endA="300" endPos="55000" dir="5400000" sy="-90000" algn="bl" rotWithShape="0"/>
                </a:effectLst>
                <a:cs typeface="B Titr" panose="00000700000000000000" pitchFamily="2" charset="-78"/>
              </a:rPr>
              <a:t>):</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70659" name="Content Placeholder 2"/>
          <p:cNvSpPr>
            <a:spLocks noGrp="1"/>
          </p:cNvSpPr>
          <p:nvPr>
            <p:ph idx="4294967295"/>
          </p:nvPr>
        </p:nvSpPr>
        <p:spPr>
          <a:xfrm>
            <a:off x="32645" y="1988840"/>
            <a:ext cx="7693025" cy="3724275"/>
          </a:xfrm>
        </p:spPr>
        <p:txBody>
          <a:bodyPr/>
          <a:lstStyle/>
          <a:p>
            <a:pPr>
              <a:buFont typeface="Wingdings" panose="05000000000000000000" pitchFamily="2" charset="2"/>
              <a:buChar char="v"/>
            </a:pPr>
            <a:r>
              <a:rPr lang="ar-SA" sz="2600" dirty="0" smtClean="0">
                <a:cs typeface="B Nazanin" panose="00000400000000000000" pitchFamily="2" charset="-78"/>
              </a:rPr>
              <a:t>عمده خبرها این ارزش را در خود دارند و در واقع می توان آن</a:t>
            </a:r>
            <a:r>
              <a:rPr lang="fa-IR" sz="2600" dirty="0" smtClean="0">
                <a:cs typeface="B Nazanin" panose="00000400000000000000" pitchFamily="2" charset="-78"/>
              </a:rPr>
              <a:t> </a:t>
            </a:r>
            <a:r>
              <a:rPr lang="ar-SA" sz="2600" dirty="0" smtClean="0">
                <a:cs typeface="B Nazanin" panose="00000400000000000000" pitchFamily="2" charset="-78"/>
              </a:rPr>
              <a:t>را ارزش جدا ناپذیر شمرد، زیرا اگر خبری به موقع منتشر نشود،</a:t>
            </a:r>
            <a:r>
              <a:rPr lang="fa-IR" sz="2600" dirty="0" smtClean="0">
                <a:cs typeface="B Nazanin" panose="00000400000000000000" pitchFamily="2" charset="-78"/>
              </a:rPr>
              <a:t> </a:t>
            </a:r>
            <a:r>
              <a:rPr lang="ar-SA" sz="2600" dirty="0" smtClean="0">
                <a:cs typeface="B Nazanin" panose="00000400000000000000" pitchFamily="2" charset="-78"/>
              </a:rPr>
              <a:t>به تاریخ پیوسته است.</a:t>
            </a:r>
            <a:endParaRPr lang="fa-IR" sz="2600" dirty="0" smtClean="0">
              <a:cs typeface="B Nazanin" panose="00000400000000000000" pitchFamily="2" charset="-78"/>
            </a:endParaRPr>
          </a:p>
          <a:p>
            <a:pPr>
              <a:buFont typeface="Wingdings" panose="05000000000000000000" pitchFamily="2" charset="2"/>
              <a:buChar char="v"/>
            </a:pPr>
            <a:r>
              <a:rPr lang="ar-SA" sz="2600" dirty="0" smtClean="0">
                <a:cs typeface="B Nazanin" panose="00000400000000000000" pitchFamily="2" charset="-78"/>
              </a:rPr>
              <a:t>تمامی خبرها باید دارای چنین ویژگی ای باشند؛ البته ممكن است یك سری از خبرها در گذشته اتفاق افتاده باشد ولی در حال حاضر فاش و منعكس شوند.</a:t>
            </a:r>
            <a:endParaRPr lang="en-GB" sz="2600" dirty="0" smtClean="0">
              <a:cs typeface="B Nazanin" panose="00000400000000000000" pitchFamily="2" charset="-78"/>
            </a:endParaRPr>
          </a:p>
          <a:p>
            <a:pPr marL="0" indent="0" eaLnBrk="1" hangingPunct="1">
              <a:buNone/>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3836485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fontScale="90000"/>
          </a:bodyPr>
          <a:lstStyle/>
          <a:p>
            <a:pPr algn="ctr" rtl="1" eaLnBrk="1" fontAlgn="auto" hangingPunct="1">
              <a:spcAft>
                <a:spcPts val="0"/>
              </a:spcAft>
              <a:defRPr/>
            </a:pPr>
            <a:r>
              <a:rPr lang="fa-IR" i="1" cap="all" dirty="0">
                <a:effectLst>
                  <a:reflection blurRad="12700" stA="48000" endA="300" endPos="55000" dir="5400000" sy="-90000" algn="bl" rotWithShape="0"/>
                </a:effectLst>
                <a:cs typeface="B Titr" panose="00000700000000000000" pitchFamily="2" charset="-78"/>
              </a:rPr>
              <a:t>عناصر </a:t>
            </a:r>
            <a:r>
              <a:rPr lang="fa-IR" i="1" cap="all" dirty="0" smtClean="0">
                <a:effectLst>
                  <a:reflection blurRad="12700" stA="48000" endA="300" endPos="55000" dir="5400000" sy="-90000" algn="bl" rotWithShape="0"/>
                </a:effectLst>
                <a:cs typeface="B Titr" panose="00000700000000000000" pitchFamily="2" charset="-78"/>
              </a:rPr>
              <a:t>خبر</a:t>
            </a:r>
            <a:r>
              <a:rPr lang="en-GB" cap="all" dirty="0">
                <a:effectLst>
                  <a:reflection blurRad="12700" stA="48000" endA="300" endPos="55000" dir="5400000" sy="-90000" algn="bl" rotWithShape="0"/>
                </a:effectLst>
                <a:cs typeface="B Titr" panose="00000700000000000000" pitchFamily="2" charset="-78"/>
              </a:rPr>
              <a:t/>
            </a:r>
            <a:br>
              <a:rPr lang="en-GB" cap="all" dirty="0">
                <a:effectLst>
                  <a:reflection blurRad="12700" stA="48000" endA="300" endPos="55000" dir="5400000" sy="-90000" algn="bl" rotWithShape="0"/>
                </a:effectLst>
                <a:cs typeface="B Titr" panose="00000700000000000000" pitchFamily="2" charset="-78"/>
              </a:rPr>
            </a:br>
            <a:endParaRPr lang="fa-IR" cap="all" dirty="0">
              <a:effectLst>
                <a:reflection blurRad="12700" stA="48000" endA="300" endPos="55000" dir="5400000" sy="-90000" algn="bl" rotWithShape="0"/>
              </a:effectLst>
              <a:cs typeface="B Titr" panose="00000700000000000000" pitchFamily="2" charset="-78"/>
            </a:endParaRPr>
          </a:p>
        </p:txBody>
      </p:sp>
      <p:sp>
        <p:nvSpPr>
          <p:cNvPr id="72707" name="Content Placeholder 2"/>
          <p:cNvSpPr>
            <a:spLocks noGrp="1"/>
          </p:cNvSpPr>
          <p:nvPr>
            <p:ph idx="4294967295"/>
          </p:nvPr>
        </p:nvSpPr>
        <p:spPr>
          <a:xfrm>
            <a:off x="0" y="1988096"/>
            <a:ext cx="7693025" cy="4869904"/>
          </a:xfrm>
        </p:spPr>
        <p:txBody>
          <a:bodyPr>
            <a:normAutofit/>
          </a:bodyPr>
          <a:lstStyle/>
          <a:p>
            <a:pPr algn="r" eaLnBrk="1" hangingPunct="1">
              <a:lnSpc>
                <a:spcPct val="80000"/>
              </a:lnSpc>
            </a:pPr>
            <a:r>
              <a:rPr lang="fa-IR" sz="2000" b="1" dirty="0" smtClean="0">
                <a:cs typeface="B Nazanin" panose="00000400000000000000" pitchFamily="2" charset="-78"/>
              </a:rPr>
              <a:t>در يك خبر به تناسب نوع تنظيم حتما چند عنصر خبري به شرح ذيل وجود دارد.</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كه یا چه کسی (</a:t>
            </a:r>
            <a:r>
              <a:rPr lang="en-US" sz="2000" b="1" dirty="0" smtClean="0">
                <a:solidFill>
                  <a:srgbClr val="7030A0"/>
                </a:solidFill>
                <a:cs typeface="B Nazanin" panose="00000400000000000000" pitchFamily="2" charset="-78"/>
              </a:rPr>
              <a:t>who</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شخص ، اشخاص يا اشيايي كه در وقوع رويداد دخالت داشته اند (ذكر نام حقيقي وحقوقي با توجه به ميزان شهرت افراد )</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كي (</a:t>
            </a:r>
            <a:r>
              <a:rPr lang="en-US" sz="2000" b="1" dirty="0" smtClean="0">
                <a:solidFill>
                  <a:srgbClr val="7030A0"/>
                </a:solidFill>
                <a:cs typeface="B Nazanin" panose="00000400000000000000" pitchFamily="2" charset="-78"/>
              </a:rPr>
              <a:t>when</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زمان يا تازگي خبر( از اهميت خاصي برخوردار است )</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كجا (</a:t>
            </a:r>
            <a:r>
              <a:rPr lang="en-US" sz="2000" b="1" dirty="0" smtClean="0">
                <a:solidFill>
                  <a:srgbClr val="7030A0"/>
                </a:solidFill>
                <a:cs typeface="B Nazanin" panose="00000400000000000000" pitchFamily="2" charset="-78"/>
              </a:rPr>
              <a:t>where</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محل روي دادن خبر</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چه (</a:t>
            </a:r>
            <a:r>
              <a:rPr lang="en-US" sz="2000" b="1" dirty="0" smtClean="0">
                <a:solidFill>
                  <a:srgbClr val="7030A0"/>
                </a:solidFill>
                <a:cs typeface="B Nazanin" panose="00000400000000000000" pitchFamily="2" charset="-78"/>
              </a:rPr>
              <a:t>what</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ماهيت خبر را روشن مي كند و معمولا در ابتداي خبر قرار مي گيرد </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چرا (</a:t>
            </a:r>
            <a:r>
              <a:rPr lang="en-US" sz="2000" b="1" dirty="0" smtClean="0">
                <a:solidFill>
                  <a:srgbClr val="7030A0"/>
                </a:solidFill>
                <a:cs typeface="B Nazanin" panose="00000400000000000000" pitchFamily="2" charset="-78"/>
              </a:rPr>
              <a:t>why</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علت ، دليل و انگيزه به وجود آمدن رويداد را بيان مي كند </a:t>
            </a:r>
            <a:endParaRPr lang="en-GB" sz="2000" b="1" dirty="0" smtClean="0">
              <a:cs typeface="B Nazanin" panose="00000400000000000000" pitchFamily="2" charset="-78"/>
            </a:endParaRPr>
          </a:p>
          <a:p>
            <a:pPr algn="r" eaLnBrk="1" hangingPunct="1">
              <a:lnSpc>
                <a:spcPct val="80000"/>
              </a:lnSpc>
            </a:pPr>
            <a:r>
              <a:rPr lang="fa-IR" sz="2000" b="1" dirty="0" smtClean="0">
                <a:solidFill>
                  <a:srgbClr val="7030A0"/>
                </a:solidFill>
                <a:cs typeface="B Nazanin" panose="00000400000000000000" pitchFamily="2" charset="-78"/>
              </a:rPr>
              <a:t>چگونه (</a:t>
            </a:r>
            <a:r>
              <a:rPr lang="en-US" sz="2000" b="1" dirty="0" smtClean="0">
                <a:solidFill>
                  <a:srgbClr val="7030A0"/>
                </a:solidFill>
                <a:cs typeface="B Nazanin" panose="00000400000000000000" pitchFamily="2" charset="-78"/>
              </a:rPr>
              <a:t>how</a:t>
            </a:r>
            <a:r>
              <a:rPr lang="fa-IR" sz="2000" b="1" dirty="0" smtClean="0">
                <a:solidFill>
                  <a:srgbClr val="7030A0"/>
                </a:solidFill>
                <a:cs typeface="B Nazanin" panose="00000400000000000000" pitchFamily="2" charset="-78"/>
              </a:rPr>
              <a:t>): </a:t>
            </a:r>
            <a:r>
              <a:rPr lang="fa-IR" sz="2000" b="1" dirty="0" smtClean="0">
                <a:cs typeface="B Nazanin" panose="00000400000000000000" pitchFamily="2" charset="-78"/>
              </a:rPr>
              <a:t>كيفيت وقوع رويداد را بيان مي كند </a:t>
            </a:r>
            <a:endParaRPr lang="en-GB" sz="2000" b="1" dirty="0" smtClean="0">
              <a:cs typeface="B Nazanin" panose="00000400000000000000" pitchFamily="2" charset="-78"/>
            </a:endParaRPr>
          </a:p>
          <a:p>
            <a:pPr algn="r" eaLnBrk="1" hangingPunct="1">
              <a:lnSpc>
                <a:spcPct val="80000"/>
              </a:lnSpc>
            </a:pPr>
            <a:endParaRPr lang="fa-IR" sz="2000" b="1" dirty="0" smtClean="0">
              <a:cs typeface="B Nazanin" panose="00000400000000000000" pitchFamily="2" charset="-78"/>
            </a:endParaRPr>
          </a:p>
          <a:p>
            <a:pPr marL="0" indent="0" algn="ctr" eaLnBrk="1" hangingPunct="1">
              <a:lnSpc>
                <a:spcPct val="80000"/>
              </a:lnSpc>
              <a:buNone/>
            </a:pPr>
            <a:r>
              <a:rPr lang="fa-IR" sz="2000" b="1" dirty="0" smtClean="0">
                <a:solidFill>
                  <a:srgbClr val="FF0000"/>
                </a:solidFill>
                <a:cs typeface="B Nazanin" panose="00000400000000000000" pitchFamily="2" charset="-78"/>
              </a:rPr>
              <a:t>تذكر : گاهي در خبرنويسي اشاره به يكي دو عنصر و عدم اشاره به عناصر كم اهميت درجهت بالابردن ارزش خبري كفايت مي كند .</a:t>
            </a:r>
            <a:endParaRPr lang="en-GB" sz="2000" b="1" dirty="0" smtClean="0">
              <a:solidFill>
                <a:srgbClr val="FF0000"/>
              </a:solidFill>
              <a:cs typeface="B Nazanin" panose="00000400000000000000" pitchFamily="2" charset="-78"/>
            </a:endParaRPr>
          </a:p>
        </p:txBody>
      </p:sp>
    </p:spTree>
    <p:extLst>
      <p:ext uri="{BB962C8B-B14F-4D97-AF65-F5344CB8AC3E}">
        <p14:creationId xmlns:p14="http://schemas.microsoft.com/office/powerpoint/2010/main" val="1701670625"/>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4294967295"/>
          </p:nvPr>
        </p:nvSpPr>
        <p:spPr>
          <a:xfrm>
            <a:off x="0" y="1052736"/>
            <a:ext cx="7693025" cy="4824536"/>
          </a:xfrm>
        </p:spPr>
        <p:txBody>
          <a:bodyPr/>
          <a:lstStyle/>
          <a:p>
            <a:pPr marL="0" indent="0" algn="r" eaLnBrk="1" hangingPunct="1">
              <a:lnSpc>
                <a:spcPct val="150000"/>
              </a:lnSpc>
              <a:buNone/>
            </a:pPr>
            <a:r>
              <a:rPr lang="ar-SA" sz="2300" dirty="0" smtClean="0">
                <a:cs typeface="B Nazanin" panose="00000400000000000000" pitchFamily="2" charset="-78"/>
              </a:rPr>
              <a:t>عناصر خبري در واقع شش پرسش هستند كه اسكلت و استخوان‏بندي خبر را مي‏سازند. به ديگر سخن، جواب‏هاي اين شش پرسش چيزي نيست جز موادي كه براي ساختن يك خبر به آنها احتياج داريم. بديهي است كه هر خبري كه جواب يكي از اين پرسش‏ها را ندارد، خبر كاملي نيست و نقص دارد.</a:t>
            </a:r>
            <a:endParaRPr lang="en-GB" sz="2300" dirty="0" smtClean="0">
              <a:cs typeface="B Nazanin" panose="00000400000000000000" pitchFamily="2" charset="-78"/>
            </a:endParaRPr>
          </a:p>
          <a:p>
            <a:pPr marL="0" indent="0" algn="r" eaLnBrk="1" hangingPunct="1">
              <a:lnSpc>
                <a:spcPct val="150000"/>
              </a:lnSpc>
              <a:buNone/>
            </a:pPr>
            <a:r>
              <a:rPr lang="ar-SA" sz="2300" dirty="0" smtClean="0">
                <a:cs typeface="B Nazanin" panose="00000400000000000000" pitchFamily="2" charset="-78"/>
              </a:rPr>
              <a:t>پس اجازه بدهيد ابتدا با هم مروري در اين شش پرسش داشته باشيم. تعمق در اين پرسش‏ها به ما كمك مي‏كند تا تصوير جامع‏تري از يك رويداد در قالب خبر ارايه كنيم. علاوه براين، هر چقدر بهتر با كاركرد عناصر خبري آشنا شويم، شروع بهتري در خبرنويسي خواهيم داشت، بحثي كه در انتها دوباره به آن خواهم پرداخت. </a:t>
            </a:r>
            <a:endParaRPr lang="en-GB" sz="2300" dirty="0" smtClean="0">
              <a:cs typeface="B Nazanin" panose="00000400000000000000" pitchFamily="2" charset="-78"/>
            </a:endParaRPr>
          </a:p>
          <a:p>
            <a:pPr marL="0" indent="0" eaLnBrk="1" hangingPunct="1">
              <a:lnSpc>
                <a:spcPct val="150000"/>
              </a:lnSpc>
              <a:buNone/>
            </a:pPr>
            <a:endParaRPr lang="fa-IR" sz="2300" dirty="0" smtClean="0">
              <a:cs typeface="B Nazanin" panose="00000400000000000000" pitchFamily="2" charset="-78"/>
            </a:endParaRPr>
          </a:p>
        </p:txBody>
      </p:sp>
    </p:spTree>
    <p:extLst>
      <p:ext uri="{BB962C8B-B14F-4D97-AF65-F5344CB8AC3E}">
        <p14:creationId xmlns:p14="http://schemas.microsoft.com/office/powerpoint/2010/main" val="3319174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a:effectLst>
                  <a:reflection blurRad="12700" stA="48000" endA="300" endPos="55000" dir="5400000" sy="-90000" algn="bl" rotWithShape="0"/>
                </a:effectLst>
                <a:cs typeface="B Titr" panose="00000700000000000000" pitchFamily="2" charset="-78"/>
              </a:rPr>
              <a:t>What</a:t>
            </a:r>
            <a:r>
              <a:rPr lang="ar-SA" cap="all" dirty="0">
                <a:effectLst>
                  <a:reflection blurRad="12700" stA="48000" endA="300" endPos="55000" dir="5400000" sy="-90000" algn="bl" rotWithShape="0"/>
                </a:effectLst>
                <a:cs typeface="B Titr" panose="00000700000000000000" pitchFamily="2" charset="-78"/>
              </a:rPr>
              <a:t>  يا چه؟ </a:t>
            </a:r>
            <a:endParaRPr lang="fa-IR" cap="all" dirty="0">
              <a:effectLst>
                <a:reflection blurRad="12700" stA="48000" endA="300" endPos="55000" dir="5400000" sy="-90000" algn="bl" rotWithShape="0"/>
              </a:effectLst>
              <a:cs typeface="B Titr" panose="00000700000000000000" pitchFamily="2" charset="-78"/>
            </a:endParaRPr>
          </a:p>
        </p:txBody>
      </p:sp>
      <p:sp>
        <p:nvSpPr>
          <p:cNvPr id="75779" name="Content Placeholder 2"/>
          <p:cNvSpPr>
            <a:spLocks noGrp="1"/>
          </p:cNvSpPr>
          <p:nvPr>
            <p:ph idx="4294967295"/>
          </p:nvPr>
        </p:nvSpPr>
        <p:spPr>
          <a:xfrm>
            <a:off x="251520" y="1988841"/>
            <a:ext cx="7693025" cy="2448272"/>
          </a:xfrm>
        </p:spPr>
        <p:txBody>
          <a:bodyPr/>
          <a:lstStyle/>
          <a:p>
            <a:pPr algn="just" eaLnBrk="1" hangingPunct="1">
              <a:lnSpc>
                <a:spcPct val="150000"/>
              </a:lnSpc>
            </a:pPr>
            <a:r>
              <a:rPr lang="ar-SA" b="1" dirty="0" smtClean="0">
                <a:cs typeface="B Nazanin" panose="00000400000000000000" pitchFamily="2" charset="-78"/>
              </a:rPr>
              <a:t>در واقع پرسش است كه دنبال اين مي‏گردد تا ببيند چه چيزي رخ داده است و به عبارت بهتر عمد</a:t>
            </a:r>
            <a:r>
              <a:rPr lang="fa-IR" b="1" dirty="0" smtClean="0">
                <a:cs typeface="B Nazanin" panose="00000400000000000000" pitchFamily="2" charset="-78"/>
              </a:rPr>
              <a:t>تاً بر </a:t>
            </a:r>
            <a:r>
              <a:rPr lang="ar-SA" b="1" dirty="0" smtClean="0">
                <a:cs typeface="B Nazanin" panose="00000400000000000000" pitchFamily="2" charset="-78"/>
              </a:rPr>
              <a:t>ماهيت رويدادي كه قرار است به خبر تبديل شود، متمركز </a:t>
            </a:r>
            <a:r>
              <a:rPr lang="fa-IR" b="1" dirty="0" smtClean="0">
                <a:cs typeface="B Nazanin" panose="00000400000000000000" pitchFamily="2" charset="-78"/>
              </a:rPr>
              <a:t>است. اين </a:t>
            </a:r>
            <a:r>
              <a:rPr lang="ar-SA" b="1" dirty="0" smtClean="0">
                <a:cs typeface="B Nazanin" panose="00000400000000000000" pitchFamily="2" charset="-78"/>
              </a:rPr>
              <a:t>عنصر يكي از مهم‏ترين عناصر خبري است و غالبا" جواب آن هميشه جمله يا جملات ابتدايي خبر را مي‏سازد.</a:t>
            </a:r>
            <a:endParaRPr lang="en-GB" b="1" dirty="0" smtClean="0">
              <a:cs typeface="B Nazanin" panose="00000400000000000000" pitchFamily="2" charset="-78"/>
            </a:endParaRPr>
          </a:p>
          <a:p>
            <a:pPr marL="0" indent="0" algn="just" eaLnBrk="1" hangingPunct="1">
              <a:lnSpc>
                <a:spcPct val="150000"/>
              </a:lnSpc>
              <a:buNone/>
            </a:pPr>
            <a:endParaRPr lang="fa-IR" b="1" dirty="0" smtClean="0">
              <a:cs typeface="B Nazanin" panose="00000400000000000000" pitchFamily="2" charset="-78"/>
            </a:endParaRPr>
          </a:p>
        </p:txBody>
      </p:sp>
    </p:spTree>
    <p:extLst>
      <p:ext uri="{BB962C8B-B14F-4D97-AF65-F5344CB8AC3E}">
        <p14:creationId xmlns:p14="http://schemas.microsoft.com/office/powerpoint/2010/main" val="1834232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a:solidFill>
                  <a:srgbClr val="7030A0"/>
                </a:solidFill>
                <a:effectLst>
                  <a:reflection blurRad="12700" stA="48000" endA="300" endPos="55000" dir="5400000" sy="-90000" algn="bl" rotWithShape="0"/>
                </a:effectLst>
                <a:cs typeface="B Titr" panose="00000700000000000000" pitchFamily="2" charset="-78"/>
              </a:rPr>
              <a:t>Who </a:t>
            </a:r>
            <a:r>
              <a:rPr lang="ar-SA" cap="all" dirty="0">
                <a:solidFill>
                  <a:srgbClr val="7030A0"/>
                </a:solidFill>
                <a:effectLst>
                  <a:reflection blurRad="12700" stA="48000" endA="300" endPos="55000" dir="5400000" sy="-90000" algn="bl" rotWithShape="0"/>
                </a:effectLst>
                <a:cs typeface="B Titr" panose="00000700000000000000" pitchFamily="2" charset="-78"/>
              </a:rPr>
              <a:t> ياچه كسي ياچه نهادي؟</a:t>
            </a:r>
            <a:r>
              <a:rPr lang="fa-IR" cap="all" dirty="0">
                <a:solidFill>
                  <a:srgbClr val="7030A0"/>
                </a:solidFill>
                <a:effectLst>
                  <a:reflection blurRad="12700" stA="48000" endA="300" endPos="55000" dir="5400000" sy="-90000" algn="bl" rotWithShape="0"/>
                </a:effectLst>
                <a:cs typeface="B Titr" panose="00000700000000000000" pitchFamily="2" charset="-78"/>
              </a:rPr>
              <a:t>(که)</a:t>
            </a:r>
            <a:r>
              <a:rPr lang="ar-SA" cap="all" dirty="0">
                <a:solidFill>
                  <a:srgbClr val="7030A0"/>
                </a:solidFill>
                <a:effectLst>
                  <a:reflection blurRad="12700" stA="48000" endA="300" endPos="55000" dir="5400000" sy="-90000" algn="bl" rotWithShape="0"/>
                </a:effectLst>
                <a:cs typeface="B Titr" panose="00000700000000000000" pitchFamily="2" charset="-78"/>
              </a:rPr>
              <a:t> </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76803" name="Content Placeholder 2"/>
          <p:cNvSpPr>
            <a:spLocks noGrp="1"/>
          </p:cNvSpPr>
          <p:nvPr>
            <p:ph idx="4294967295"/>
          </p:nvPr>
        </p:nvSpPr>
        <p:spPr>
          <a:xfrm>
            <a:off x="107504" y="2132856"/>
            <a:ext cx="7693025" cy="3724275"/>
          </a:xfrm>
        </p:spPr>
        <p:txBody>
          <a:bodyPr/>
          <a:lstStyle/>
          <a:p>
            <a:pPr algn="r" eaLnBrk="1" hangingPunct="1">
              <a:lnSpc>
                <a:spcPct val="150000"/>
              </a:lnSpc>
            </a:pPr>
            <a:r>
              <a:rPr lang="ar-SA" b="1" dirty="0" smtClean="0">
                <a:cs typeface="B Nazanin" panose="00000400000000000000" pitchFamily="2" charset="-78"/>
              </a:rPr>
              <a:t> اين پرسش دنبال آن است تابه خالق ياخالقان رويداد دست يابد</a:t>
            </a:r>
            <a:r>
              <a:rPr lang="fa-IR" b="1" dirty="0" smtClean="0">
                <a:cs typeface="B Nazanin" panose="00000400000000000000" pitchFamily="2" charset="-78"/>
              </a:rPr>
              <a:t> </a:t>
            </a:r>
            <a:r>
              <a:rPr lang="ar-SA" b="1" dirty="0" smtClean="0">
                <a:cs typeface="B Nazanin" panose="00000400000000000000" pitchFamily="2" charset="-78"/>
              </a:rPr>
              <a:t>و ببيند چه كساني باعث اتفاق مورد نظر شده‏اند. به عبارت ديگر، هر وقت خبري تهيه مي‏كنيم بايد عوامل درگير درآن را دقيقا" معرفي كنيم، اطلاعاتي مثل نام، نام خانوادگي، سن، شغل، موقعيت و ... از اين جمله است .</a:t>
            </a:r>
            <a:endParaRPr lang="en-GB" b="1" dirty="0" smtClean="0">
              <a:cs typeface="B Nazanin" panose="00000400000000000000" pitchFamily="2" charset="-78"/>
            </a:endParaRPr>
          </a:p>
          <a:p>
            <a:pPr eaLnBrk="1" hangingPunct="1">
              <a:lnSpc>
                <a:spcPct val="150000"/>
              </a:lnSpc>
            </a:pPr>
            <a:endParaRPr lang="fa-IR" b="1" dirty="0" smtClean="0">
              <a:cs typeface="B Nazanin" panose="00000400000000000000" pitchFamily="2" charset="-78"/>
            </a:endParaRPr>
          </a:p>
        </p:txBody>
      </p:sp>
    </p:spTree>
    <p:extLst>
      <p:ext uri="{BB962C8B-B14F-4D97-AF65-F5344CB8AC3E}">
        <p14:creationId xmlns:p14="http://schemas.microsoft.com/office/powerpoint/2010/main" val="4144367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a:effectLst>
                  <a:reflection blurRad="12700" stA="48000" endA="300" endPos="55000" dir="5400000" sy="-90000" algn="bl" rotWithShape="0"/>
                </a:effectLst>
                <a:cs typeface="B Titr" panose="00000700000000000000" pitchFamily="2" charset="-78"/>
              </a:rPr>
              <a:t>Where</a:t>
            </a:r>
            <a:r>
              <a:rPr lang="ar-SA" cap="all" dirty="0">
                <a:effectLst>
                  <a:reflection blurRad="12700" stA="48000" endA="300" endPos="55000" dir="5400000" sy="-90000" algn="bl" rotWithShape="0"/>
                </a:effectLst>
                <a:cs typeface="B Titr" panose="00000700000000000000" pitchFamily="2" charset="-78"/>
              </a:rPr>
              <a:t>  يا كجا؟ </a:t>
            </a:r>
            <a:endParaRPr lang="fa-IR" cap="all" dirty="0">
              <a:effectLst>
                <a:reflection blurRad="12700" stA="48000" endA="300" endPos="55000" dir="5400000" sy="-90000" algn="bl" rotWithShape="0"/>
              </a:effectLst>
              <a:cs typeface="B Titr" panose="00000700000000000000" pitchFamily="2" charset="-78"/>
            </a:endParaRPr>
          </a:p>
        </p:txBody>
      </p:sp>
      <p:sp>
        <p:nvSpPr>
          <p:cNvPr id="77827" name="Content Placeholder 2"/>
          <p:cNvSpPr>
            <a:spLocks noGrp="1"/>
          </p:cNvSpPr>
          <p:nvPr>
            <p:ph idx="4294967295"/>
          </p:nvPr>
        </p:nvSpPr>
        <p:spPr>
          <a:xfrm>
            <a:off x="-108520" y="2204864"/>
            <a:ext cx="7693025" cy="3724275"/>
          </a:xfrm>
        </p:spPr>
        <p:txBody>
          <a:bodyPr>
            <a:normAutofit fontScale="92500"/>
          </a:bodyPr>
          <a:lstStyle/>
          <a:p>
            <a:pPr marL="0" indent="0" algn="r" eaLnBrk="1" hangingPunct="1">
              <a:lnSpc>
                <a:spcPct val="150000"/>
              </a:lnSpc>
              <a:buNone/>
            </a:pPr>
            <a:r>
              <a:rPr lang="ar-SA" sz="2600" dirty="0" smtClean="0">
                <a:cs typeface="B Nazanin" panose="00000400000000000000" pitchFamily="2" charset="-78"/>
              </a:rPr>
              <a:t>پرسش است كه پاسخ آن از محل وقوع رويداد خبر مي‏دهد. هر رويدادي بالاخره در يك يا چند مكان رخ مي‏دهد كه بايد آن را به اطلاع مخاطب رساند. نمي‏توان خبري را داد و محل وقوع آن را اعلام نكرد. مخاطب به خصوص اگر رويداد در اطراف محل زندگي او رخ داده باشد، توجه بيشتري به آن خواهد كرد (ارزش خبري مجاورت كه قبلا" راجع به آن بحث كرديم). اگر محل رويداد گمنام است بايد اطلاعات بيشتري كه به دست مي‏آوريم، آن را براي مخاطبان شناخته‏تر كنيم.</a:t>
            </a:r>
            <a:endParaRPr lang="en-GB" sz="2600" dirty="0" smtClean="0">
              <a:cs typeface="B Nazanin" panose="00000400000000000000" pitchFamily="2" charset="-78"/>
            </a:endParaRPr>
          </a:p>
          <a:p>
            <a:pPr marL="0" indent="0" eaLnBrk="1" hangingPunct="1">
              <a:lnSpc>
                <a:spcPct val="150000"/>
              </a:lnSpc>
              <a:buNone/>
            </a:pPr>
            <a:endParaRPr lang="en-GB" sz="2600" dirty="0" smtClean="0">
              <a:cs typeface="B Nazanin" panose="00000400000000000000" pitchFamily="2" charset="-78"/>
            </a:endParaRPr>
          </a:p>
        </p:txBody>
      </p:sp>
    </p:spTree>
    <p:extLst>
      <p:ext uri="{BB962C8B-B14F-4D97-AF65-F5344CB8AC3E}">
        <p14:creationId xmlns:p14="http://schemas.microsoft.com/office/powerpoint/2010/main" val="378072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smtClean="0">
                <a:solidFill>
                  <a:srgbClr val="7030A0"/>
                </a:solidFill>
                <a:effectLst>
                  <a:reflection blurRad="12700" stA="48000" endA="300" endPos="55000" dir="5400000" sy="-90000" algn="bl" rotWithShape="0"/>
                </a:effectLst>
                <a:cs typeface="B Titr" panose="00000700000000000000" pitchFamily="2" charset="-78"/>
              </a:rPr>
              <a:t>When</a:t>
            </a:r>
            <a:r>
              <a:rPr lang="ar-SA" cap="all" dirty="0" smtClean="0">
                <a:solidFill>
                  <a:srgbClr val="7030A0"/>
                </a:solidFill>
                <a:effectLst>
                  <a:reflection blurRad="12700" stA="48000" endA="300" endPos="55000" dir="5400000" sy="-90000" algn="bl" rotWithShape="0"/>
                </a:effectLst>
                <a:cs typeface="B Titr" panose="00000700000000000000" pitchFamily="2" charset="-78"/>
              </a:rPr>
              <a:t> </a:t>
            </a:r>
            <a:r>
              <a:rPr lang="ar-SA" cap="all" dirty="0">
                <a:solidFill>
                  <a:srgbClr val="7030A0"/>
                </a:solidFill>
                <a:effectLst>
                  <a:reflection blurRad="12700" stA="48000" endA="300" endPos="55000" dir="5400000" sy="-90000" algn="bl" rotWithShape="0"/>
                </a:effectLst>
                <a:cs typeface="B Titr" panose="00000700000000000000" pitchFamily="2" charset="-78"/>
              </a:rPr>
              <a:t>كي، چه وقت چه هنگام؟ </a:t>
            </a:r>
            <a:endParaRPr lang="fa-IR" cap="all" dirty="0">
              <a:solidFill>
                <a:srgbClr val="7030A0"/>
              </a:solidFill>
              <a:effectLst>
                <a:reflection blurRad="12700" stA="48000" endA="300" endPos="55000" dir="5400000" sy="-90000" algn="bl" rotWithShape="0"/>
              </a:effectLst>
              <a:cs typeface="B Titr" panose="00000700000000000000" pitchFamily="2" charset="-78"/>
            </a:endParaRPr>
          </a:p>
        </p:txBody>
      </p:sp>
      <p:sp>
        <p:nvSpPr>
          <p:cNvPr id="78851" name="Content Placeholder 2"/>
          <p:cNvSpPr>
            <a:spLocks noGrp="1"/>
          </p:cNvSpPr>
          <p:nvPr>
            <p:ph idx="4294967295"/>
          </p:nvPr>
        </p:nvSpPr>
        <p:spPr>
          <a:xfrm>
            <a:off x="0" y="2060848"/>
            <a:ext cx="7786688" cy="3724275"/>
          </a:xfrm>
        </p:spPr>
        <p:txBody>
          <a:bodyPr>
            <a:normAutofit fontScale="92500" lnSpcReduction="10000"/>
          </a:bodyPr>
          <a:lstStyle/>
          <a:p>
            <a:pPr marL="0" indent="0" algn="r" eaLnBrk="1" hangingPunct="1">
              <a:lnSpc>
                <a:spcPct val="150000"/>
              </a:lnSpc>
              <a:buNone/>
            </a:pPr>
            <a:r>
              <a:rPr lang="ar-SA" sz="2600" dirty="0" smtClean="0">
                <a:cs typeface="B Nazanin" panose="00000400000000000000" pitchFamily="2" charset="-78"/>
              </a:rPr>
              <a:t>اين هم يكي از عناصر خبري است كه حتما" بايد جواب آن را به دست آوريم. همان گونه كه رويدادها از مختصات و موقعيت مكاني برخوردارند، از موقعيت و مختصات زماني هم برخوردار مي‏باشند و به ديگر سخن، هر رويدادي داراي مختصات مكاني و زماني است كه هنگام تبديل شدن به خبر بايد آنها را به همراه داشته باشد و علي‏القاعده هر چه رويداد از نظر زماني تازه‏تر باشد، با ارزش‏تر است (ارزش خبري تازگي). به طور كلي شما نمي‏توانيد رويدادي را بدون اعلام زمان وقوع آن به مخاطبان ارايه كنيد. </a:t>
            </a:r>
            <a:endParaRPr lang="en-GB" sz="2600" dirty="0" smtClean="0">
              <a:cs typeface="B Nazanin" panose="00000400000000000000" pitchFamily="2" charset="-78"/>
            </a:endParaRPr>
          </a:p>
          <a:p>
            <a:pPr eaLnBrk="1" hangingPunct="1">
              <a:lnSpc>
                <a:spcPct val="150000"/>
              </a:lnSpc>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4129157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a:effectLst>
                  <a:reflection blurRad="12700" stA="48000" endA="300" endPos="55000" dir="5400000" sy="-90000" algn="bl" rotWithShape="0"/>
                </a:effectLst>
                <a:cs typeface="B Titr" panose="00000700000000000000" pitchFamily="2" charset="-78"/>
              </a:rPr>
              <a:t>Why</a:t>
            </a:r>
            <a:r>
              <a:rPr lang="ar-SA" cap="all" dirty="0">
                <a:effectLst>
                  <a:reflection blurRad="12700" stA="48000" endA="300" endPos="55000" dir="5400000" sy="-90000" algn="bl" rotWithShape="0"/>
                </a:effectLst>
                <a:cs typeface="B Titr" panose="00000700000000000000" pitchFamily="2" charset="-78"/>
              </a:rPr>
              <a:t> يا چرا؟ </a:t>
            </a:r>
            <a:endParaRPr lang="fa-IR" cap="all" dirty="0">
              <a:effectLst>
                <a:reflection blurRad="12700" stA="48000" endA="300" endPos="55000" dir="5400000" sy="-90000" algn="bl" rotWithShape="0"/>
              </a:effectLst>
              <a:cs typeface="B Titr" panose="00000700000000000000" pitchFamily="2" charset="-78"/>
            </a:endParaRPr>
          </a:p>
        </p:txBody>
      </p:sp>
      <p:sp>
        <p:nvSpPr>
          <p:cNvPr id="79875" name="Content Placeholder 2"/>
          <p:cNvSpPr>
            <a:spLocks noGrp="1"/>
          </p:cNvSpPr>
          <p:nvPr>
            <p:ph idx="4294967295"/>
          </p:nvPr>
        </p:nvSpPr>
        <p:spPr>
          <a:xfrm>
            <a:off x="179512" y="1988840"/>
            <a:ext cx="7192963" cy="3724275"/>
          </a:xfrm>
        </p:spPr>
        <p:txBody>
          <a:bodyPr>
            <a:normAutofit fontScale="85000" lnSpcReduction="20000"/>
          </a:bodyPr>
          <a:lstStyle/>
          <a:p>
            <a:pPr algn="r" eaLnBrk="1" hangingPunct="1">
              <a:lnSpc>
                <a:spcPct val="150000"/>
              </a:lnSpc>
            </a:pPr>
            <a:r>
              <a:rPr lang="ar-SA" sz="2600" dirty="0" smtClean="0">
                <a:cs typeface="B Nazanin" panose="00000400000000000000" pitchFamily="2" charset="-78"/>
              </a:rPr>
              <a:t>■ اين عنصر كه از جنبه تحليلي براي خبر اهميت دارد. علت وقوع رويداد را به مخاطب اعلام مي‏كند.</a:t>
            </a:r>
            <a:endParaRPr lang="en-GB" sz="2600" dirty="0" smtClean="0">
              <a:cs typeface="B Nazanin" panose="00000400000000000000" pitchFamily="2" charset="-78"/>
            </a:endParaRPr>
          </a:p>
          <a:p>
            <a:pPr algn="r" eaLnBrk="1" hangingPunct="1">
              <a:lnSpc>
                <a:spcPct val="150000"/>
              </a:lnSpc>
            </a:pPr>
            <a:r>
              <a:rPr lang="ar-SA" sz="2600" dirty="0" smtClean="0">
                <a:cs typeface="B Nazanin" panose="00000400000000000000" pitchFamily="2" charset="-78"/>
              </a:rPr>
              <a:t>يادمان باشد كه جواب ((چرا)) را خود ما نمي‏دهيم و هميشه بايد جواب آن را از كارشناسان مربوطه دريافت كنيم. اينكه يك سمينار چرا به تعويق افتاده است را مسئولان آن سمينار بايد پاسخ بدهند و نه ما با حدس و گمان جواب بدهيم. بايد مراقب باشيم كه اگر خودمان پاسخ چراها را بدهيم خبر (</a:t>
            </a:r>
            <a:r>
              <a:rPr lang="en-GB" sz="2600" dirty="0" smtClean="0">
                <a:cs typeface="B Nazanin" panose="00000400000000000000" pitchFamily="2" charset="-78"/>
              </a:rPr>
              <a:t>News</a:t>
            </a:r>
            <a:r>
              <a:rPr lang="ar-SA" sz="2600" dirty="0" smtClean="0">
                <a:cs typeface="B Nazanin" panose="00000400000000000000" pitchFamily="2" charset="-78"/>
              </a:rPr>
              <a:t>) را با نظر (</a:t>
            </a:r>
            <a:r>
              <a:rPr lang="en-GB" sz="2600" dirty="0" smtClean="0">
                <a:cs typeface="B Nazanin" panose="00000400000000000000" pitchFamily="2" charset="-78"/>
              </a:rPr>
              <a:t>Views</a:t>
            </a:r>
            <a:r>
              <a:rPr lang="ar-SA" sz="2600" dirty="0" smtClean="0">
                <a:cs typeface="B Nazanin" panose="00000400000000000000" pitchFamily="2" charset="-78"/>
              </a:rPr>
              <a:t>) مخلوط كرده‏ايم و اين كار نه تنها پذيرفتني نيست، بلكه ممكن است به خاطر پاسخ غلط ما را با مشكل هم مواجه كند.</a:t>
            </a:r>
            <a:endParaRPr lang="en-GB" sz="2600" dirty="0" smtClean="0">
              <a:cs typeface="B Nazanin" panose="00000400000000000000" pitchFamily="2" charset="-78"/>
            </a:endParaRPr>
          </a:p>
          <a:p>
            <a:pPr eaLnBrk="1" hangingPunct="1">
              <a:lnSpc>
                <a:spcPct val="150000"/>
              </a:lnSpc>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3865202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en-GB" cap="all" dirty="0">
                <a:effectLst>
                  <a:reflection blurRad="12700" stA="48000" endA="300" endPos="55000" dir="5400000" sy="-90000" algn="bl" rotWithShape="0"/>
                </a:effectLst>
                <a:cs typeface="B Titr" panose="00000700000000000000" pitchFamily="2" charset="-78"/>
              </a:rPr>
              <a:t>How</a:t>
            </a:r>
            <a:r>
              <a:rPr lang="ar-SA" cap="all" dirty="0">
                <a:effectLst>
                  <a:reflection blurRad="12700" stA="48000" endA="300" endPos="55000" dir="5400000" sy="-90000" algn="bl" rotWithShape="0"/>
                </a:effectLst>
                <a:cs typeface="B Titr" panose="00000700000000000000" pitchFamily="2" charset="-78"/>
              </a:rPr>
              <a:t>  يا </a:t>
            </a:r>
            <a:r>
              <a:rPr lang="ar-SA" cap="all" dirty="0" smtClean="0">
                <a:effectLst>
                  <a:reflection blurRad="12700" stA="48000" endA="300" endPos="55000" dir="5400000" sy="-90000" algn="bl" rotWithShape="0"/>
                </a:effectLst>
                <a:cs typeface="B Titr" panose="00000700000000000000" pitchFamily="2" charset="-78"/>
              </a:rPr>
              <a:t>چطور</a:t>
            </a:r>
            <a:r>
              <a:rPr lang="fa-IR" cap="all" dirty="0" smtClean="0">
                <a:effectLst>
                  <a:reflection blurRad="12700" stA="48000" endA="300" endPos="55000" dir="5400000" sy="-90000" algn="bl" rotWithShape="0"/>
                </a:effectLst>
                <a:cs typeface="B Titr" panose="00000700000000000000" pitchFamily="2" charset="-78"/>
              </a:rPr>
              <a:t> </a:t>
            </a:r>
            <a:r>
              <a:rPr lang="ar-SA" cap="all" dirty="0" smtClean="0">
                <a:effectLst>
                  <a:reflection blurRad="12700" stA="48000" endA="300" endPos="55000" dir="5400000" sy="-90000" algn="bl" rotWithShape="0"/>
                </a:effectLst>
                <a:cs typeface="B Titr" panose="00000700000000000000" pitchFamily="2" charset="-78"/>
              </a:rPr>
              <a:t>(</a:t>
            </a:r>
            <a:r>
              <a:rPr lang="ar-SA" cap="all" dirty="0">
                <a:effectLst>
                  <a:reflection blurRad="12700" stA="48000" endA="300" endPos="55000" dir="5400000" sy="-90000" algn="bl" rotWithShape="0"/>
                </a:effectLst>
                <a:cs typeface="B Titr" panose="00000700000000000000" pitchFamily="2" charset="-78"/>
              </a:rPr>
              <a:t>چگونه)؟ </a:t>
            </a:r>
            <a:endParaRPr lang="fa-IR" cap="all" dirty="0">
              <a:effectLst>
                <a:reflection blurRad="12700" stA="48000" endA="300" endPos="55000" dir="5400000" sy="-90000" algn="bl" rotWithShape="0"/>
              </a:effectLst>
              <a:cs typeface="B Titr" panose="00000700000000000000" pitchFamily="2" charset="-78"/>
            </a:endParaRPr>
          </a:p>
        </p:txBody>
      </p:sp>
      <p:sp>
        <p:nvSpPr>
          <p:cNvPr id="80899" name="Content Placeholder 2"/>
          <p:cNvSpPr>
            <a:spLocks noGrp="1"/>
          </p:cNvSpPr>
          <p:nvPr>
            <p:ph idx="4294967295"/>
          </p:nvPr>
        </p:nvSpPr>
        <p:spPr>
          <a:xfrm>
            <a:off x="251520" y="1916832"/>
            <a:ext cx="6907213" cy="3724275"/>
          </a:xfrm>
        </p:spPr>
        <p:txBody>
          <a:bodyPr/>
          <a:lstStyle/>
          <a:p>
            <a:pPr marL="0" indent="0" algn="just" eaLnBrk="1" hangingPunct="1">
              <a:lnSpc>
                <a:spcPct val="150000"/>
              </a:lnSpc>
              <a:buNone/>
            </a:pPr>
            <a:r>
              <a:rPr lang="ar-SA" dirty="0" smtClean="0">
                <a:cs typeface="B Nazanin" panose="00000400000000000000" pitchFamily="2" charset="-78"/>
              </a:rPr>
              <a:t>  اين عنصر از جنبه تشريحي و توصيفي براي خبر اهميت دارد و مخاطبان را از نحوه و مكانيزم وقوع رويداد مطلع مي‏سازد. اين عنصر خبري براي روزنامه‏نگاران عضو سرويس‏هاي حوادث در روزنامه‏ها يك عنصر جذاب است، چون آنها مي‏توانند با اتكا به اين عنصر دست به فضاسازي براي عر</a:t>
            </a:r>
            <a:r>
              <a:rPr lang="fa-IR" dirty="0" smtClean="0">
                <a:cs typeface="B Nazanin" panose="00000400000000000000" pitchFamily="2" charset="-78"/>
              </a:rPr>
              <a:t>ضه</a:t>
            </a:r>
            <a:r>
              <a:rPr lang="ar-SA" dirty="0" smtClean="0">
                <a:cs typeface="B Nazanin" panose="00000400000000000000" pitchFamily="2" charset="-78"/>
              </a:rPr>
              <a:t> خبر بزنند.</a:t>
            </a:r>
            <a:endParaRPr lang="en-GB" dirty="0" smtClean="0">
              <a:cs typeface="B Nazanin" panose="00000400000000000000" pitchFamily="2" charset="-78"/>
            </a:endParaRPr>
          </a:p>
          <a:p>
            <a:pPr algn="just" eaLnBrk="1" hangingPunct="1">
              <a:lnSpc>
                <a:spcPct val="150000"/>
              </a:lnSpc>
            </a:pPr>
            <a:endParaRPr lang="fa-IR" dirty="0" smtClean="0">
              <a:cs typeface="B Nazanin" panose="00000400000000000000" pitchFamily="2" charset="-78"/>
            </a:endParaRPr>
          </a:p>
        </p:txBody>
      </p:sp>
    </p:spTree>
    <p:extLst>
      <p:ext uri="{BB962C8B-B14F-4D97-AF65-F5344CB8AC3E}">
        <p14:creationId xmlns:p14="http://schemas.microsoft.com/office/powerpoint/2010/main" val="1735483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نگارش و تنظیم  خبر </a:t>
            </a:r>
            <a:endParaRPr lang="fa-IR" dirty="0"/>
          </a:p>
        </p:txBody>
      </p:sp>
      <p:sp>
        <p:nvSpPr>
          <p:cNvPr id="3" name="Content Placeholder 2"/>
          <p:cNvSpPr>
            <a:spLocks noGrp="1"/>
          </p:cNvSpPr>
          <p:nvPr>
            <p:ph idx="1"/>
          </p:nvPr>
        </p:nvSpPr>
        <p:spPr/>
        <p:txBody>
          <a:bodyPr/>
          <a:lstStyle/>
          <a:p>
            <a:r>
              <a:rPr lang="fa-IR" dirty="0" smtClean="0"/>
              <a:t>هرم وارونه </a:t>
            </a:r>
          </a:p>
          <a:p>
            <a:r>
              <a:rPr lang="fa-IR" dirty="0" smtClean="0"/>
              <a:t>بخش های مختلف رویداد / نه بر اساس ترتیب وقوع بلکه بر اساس اهمیت نوشته می شود.</a:t>
            </a:r>
          </a:p>
          <a:p>
            <a:r>
              <a:rPr lang="fa-IR" dirty="0" smtClean="0"/>
              <a:t>مهمترین قسمت خبر در ابتدا می اید. </a:t>
            </a:r>
          </a:p>
          <a:p>
            <a:r>
              <a:rPr lang="fa-IR" dirty="0" smtClean="0"/>
              <a:t>اورژانس کشور از سال اینده دستیار تخصصی می پذیرد.</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15144"/>
          </a:xfrm>
        </p:spPr>
        <p:txBody>
          <a:bodyPr>
            <a:normAutofit/>
          </a:bodyPr>
          <a:lstStyle/>
          <a:p>
            <a:pPr algn="ctr"/>
            <a:r>
              <a:rPr lang="fa-IR" sz="2000" dirty="0" smtClean="0">
                <a:cs typeface="B Titr" panose="00000700000000000000" pitchFamily="2" charset="-78"/>
              </a:rPr>
              <a:t>وظایف مربوط به کارشناسان و رابطین خبری روابط عمومی</a:t>
            </a:r>
            <a:endParaRPr lang="fa-IR" sz="2000" dirty="0">
              <a:cs typeface="B Titr" panose="00000700000000000000" pitchFamily="2" charset="-78"/>
            </a:endParaRPr>
          </a:p>
        </p:txBody>
      </p:sp>
      <p:sp>
        <p:nvSpPr>
          <p:cNvPr id="3" name="Content Placeholder 2"/>
          <p:cNvSpPr>
            <a:spLocks noGrp="1"/>
          </p:cNvSpPr>
          <p:nvPr>
            <p:ph idx="1"/>
          </p:nvPr>
        </p:nvSpPr>
        <p:spPr>
          <a:xfrm>
            <a:off x="609599" y="1196752"/>
            <a:ext cx="6347714" cy="4844611"/>
          </a:xfrm>
        </p:spPr>
        <p:txBody>
          <a:bodyPr>
            <a:normAutofit fontScale="85000" lnSpcReduction="20000"/>
          </a:bodyPr>
          <a:lstStyle/>
          <a:p>
            <a:pPr>
              <a:buFont typeface="+mj-lt"/>
              <a:buAutoNum type="arabicPeriod"/>
            </a:pPr>
            <a:r>
              <a:rPr lang="fa-IR" b="1" dirty="0" smtClean="0">
                <a:cs typeface="B Nazanin" panose="00000400000000000000" pitchFamily="2" charset="-78"/>
              </a:rPr>
              <a:t>تهیه </a:t>
            </a:r>
            <a:r>
              <a:rPr lang="fa-IR" b="1" dirty="0">
                <a:cs typeface="B Nazanin" panose="00000400000000000000" pitchFamily="2" charset="-78"/>
              </a:rPr>
              <a:t>و تدوین اخبار، بیانیه، جوابیه، اطلاعیه و… ارسال و پیگیری انعکاس آن در رسانه های </a:t>
            </a:r>
            <a:r>
              <a:rPr lang="fa-IR" b="1" dirty="0" smtClean="0">
                <a:cs typeface="B Nazanin" panose="00000400000000000000" pitchFamily="2" charset="-78"/>
              </a:rPr>
              <a:t>گروهی.</a:t>
            </a:r>
          </a:p>
          <a:p>
            <a:pPr>
              <a:buFont typeface="+mj-lt"/>
              <a:buAutoNum type="arabicPeriod"/>
            </a:pPr>
            <a:r>
              <a:rPr lang="fa-IR" b="1" dirty="0" smtClean="0">
                <a:cs typeface="B Nazanin" panose="00000400000000000000" pitchFamily="2" charset="-78"/>
              </a:rPr>
              <a:t>انجام </a:t>
            </a:r>
            <a:r>
              <a:rPr lang="fa-IR" b="1" dirty="0">
                <a:cs typeface="B Nazanin" panose="00000400000000000000" pitchFamily="2" charset="-78"/>
              </a:rPr>
              <a:t>فعالیت های هنری در حیطه گرافیک اعم از طراحی موارد ارجاعی، صفحه آرایی کتب، جزوات و یا سایر موارد ارجاعی و</a:t>
            </a:r>
            <a:r>
              <a:rPr lang="fa-IR" b="1" dirty="0" smtClean="0">
                <a:cs typeface="B Nazanin" panose="00000400000000000000" pitchFamily="2" charset="-78"/>
              </a:rPr>
              <a:t>….</a:t>
            </a:r>
          </a:p>
          <a:p>
            <a:pPr>
              <a:buFont typeface="+mj-lt"/>
              <a:buAutoNum type="arabicPeriod"/>
            </a:pPr>
            <a:r>
              <a:rPr lang="fa-IR" b="1" dirty="0" smtClean="0">
                <a:cs typeface="B Nazanin" panose="00000400000000000000" pitchFamily="2" charset="-78"/>
              </a:rPr>
              <a:t>برگزاری </a:t>
            </a:r>
            <a:r>
              <a:rPr lang="fa-IR" b="1" dirty="0">
                <a:cs typeface="B Nazanin" panose="00000400000000000000" pitchFamily="2" charset="-78"/>
              </a:rPr>
              <a:t>نمایشگاه های سازمان و همکاری در برگزاری همایش ها، سمینارها، جشنواره ها، مصاحبه ها و </a:t>
            </a:r>
            <a:r>
              <a:rPr lang="fa-IR" b="1" dirty="0" smtClean="0">
                <a:cs typeface="B Nazanin" panose="00000400000000000000" pitchFamily="2" charset="-78"/>
              </a:rPr>
              <a:t>بازدیدها.</a:t>
            </a:r>
          </a:p>
          <a:p>
            <a:pPr>
              <a:buFont typeface="+mj-lt"/>
              <a:buAutoNum type="arabicPeriod"/>
            </a:pPr>
            <a:r>
              <a:rPr lang="fa-IR" b="1" dirty="0" smtClean="0">
                <a:cs typeface="B Nazanin" panose="00000400000000000000" pitchFamily="2" charset="-78"/>
              </a:rPr>
              <a:t>پیگیری </a:t>
            </a:r>
            <a:r>
              <a:rPr lang="fa-IR" b="1" dirty="0">
                <a:cs typeface="B Nazanin" panose="00000400000000000000" pitchFamily="2" charset="-78"/>
              </a:rPr>
              <a:t>موارد انتشاراتی روابط عمومی نظیر بروشور، </a:t>
            </a:r>
            <a:r>
              <a:rPr lang="fa-IR" b="1" dirty="0" smtClean="0">
                <a:cs typeface="B Nazanin" panose="00000400000000000000" pitchFamily="2" charset="-78"/>
              </a:rPr>
              <a:t>مجله، </a:t>
            </a:r>
            <a:r>
              <a:rPr lang="fa-IR" b="1" dirty="0">
                <a:cs typeface="B Nazanin" panose="00000400000000000000" pitchFamily="2" charset="-78"/>
              </a:rPr>
              <a:t>انواع الواح فشرده و </a:t>
            </a:r>
            <a:r>
              <a:rPr lang="fa-IR" b="1" dirty="0" smtClean="0">
                <a:cs typeface="B Nazanin" panose="00000400000000000000" pitchFamily="2" charset="-78"/>
              </a:rPr>
              <a:t>….</a:t>
            </a:r>
          </a:p>
          <a:p>
            <a:pPr>
              <a:buFont typeface="+mj-lt"/>
              <a:buAutoNum type="arabicPeriod"/>
            </a:pPr>
            <a:r>
              <a:rPr lang="fa-IR" b="1" dirty="0" smtClean="0">
                <a:cs typeface="B Nazanin" panose="00000400000000000000" pitchFamily="2" charset="-78"/>
              </a:rPr>
              <a:t>ارتباط </a:t>
            </a:r>
            <a:r>
              <a:rPr lang="fa-IR" b="1" dirty="0">
                <a:cs typeface="B Nazanin" panose="00000400000000000000" pitchFamily="2" charset="-78"/>
              </a:rPr>
              <a:t>مستمر با رسانه ها (خبرگزاری ها، روزنامه ها و صدا و سیما</a:t>
            </a:r>
            <a:r>
              <a:rPr lang="fa-IR" b="1" dirty="0" smtClean="0">
                <a:cs typeface="B Nazanin" panose="00000400000000000000" pitchFamily="2" charset="-78"/>
              </a:rPr>
              <a:t>).</a:t>
            </a:r>
          </a:p>
          <a:p>
            <a:pPr>
              <a:buFont typeface="+mj-lt"/>
              <a:buAutoNum type="arabicPeriod"/>
            </a:pPr>
            <a:r>
              <a:rPr lang="fa-IR" b="1" dirty="0" smtClean="0">
                <a:cs typeface="B Nazanin" panose="00000400000000000000" pitchFamily="2" charset="-78"/>
              </a:rPr>
              <a:t>پایش </a:t>
            </a:r>
            <a:r>
              <a:rPr lang="fa-IR" b="1" dirty="0">
                <a:cs typeface="B Nazanin" panose="00000400000000000000" pitchFamily="2" charset="-78"/>
              </a:rPr>
              <a:t>اخبار منتشر شده در رسانه ها و تهیه بولتن روزانه و ارسال به مخاطبین درون </a:t>
            </a:r>
            <a:r>
              <a:rPr lang="fa-IR" b="1" dirty="0" smtClean="0">
                <a:cs typeface="B Nazanin" panose="00000400000000000000" pitchFamily="2" charset="-78"/>
              </a:rPr>
              <a:t>سازمانی.</a:t>
            </a:r>
          </a:p>
          <a:p>
            <a:pPr>
              <a:buFont typeface="+mj-lt"/>
              <a:buAutoNum type="arabicPeriod"/>
            </a:pPr>
            <a:r>
              <a:rPr lang="fa-IR" b="1" dirty="0" smtClean="0">
                <a:cs typeface="B Nazanin" panose="00000400000000000000" pitchFamily="2" charset="-78"/>
              </a:rPr>
              <a:t>ارتباط </a:t>
            </a:r>
            <a:r>
              <a:rPr lang="fa-IR" b="1" dirty="0">
                <a:cs typeface="B Nazanin" panose="00000400000000000000" pitchFamily="2" charset="-78"/>
              </a:rPr>
              <a:t>با همکاران درون سازمانی و کسب اطلاع از اخبار مرتبط با </a:t>
            </a:r>
            <a:r>
              <a:rPr lang="fa-IR" b="1" dirty="0" smtClean="0">
                <a:cs typeface="B Nazanin" panose="00000400000000000000" pitchFamily="2" charset="-78"/>
              </a:rPr>
              <a:t>همکاران.</a:t>
            </a:r>
          </a:p>
          <a:p>
            <a:pPr>
              <a:buFont typeface="+mj-lt"/>
              <a:buAutoNum type="arabicPeriod"/>
            </a:pPr>
            <a:r>
              <a:rPr lang="fa-IR" b="1" dirty="0" smtClean="0">
                <a:cs typeface="B Nazanin" panose="00000400000000000000" pitchFamily="2" charset="-78"/>
              </a:rPr>
              <a:t>تهیه </a:t>
            </a:r>
            <a:r>
              <a:rPr lang="fa-IR" b="1" dirty="0">
                <a:cs typeface="B Nazanin" panose="00000400000000000000" pitchFamily="2" charset="-78"/>
              </a:rPr>
              <a:t>گزارش یک، سه، شش ماهه و یکساله از میزان انتشار اخبار سازمان در رسانه ها و نیز گزارش های عملکرد روابط عمومی حسب </a:t>
            </a:r>
            <a:r>
              <a:rPr lang="fa-IR" b="1" dirty="0" smtClean="0">
                <a:cs typeface="B Nazanin" panose="00000400000000000000" pitchFamily="2" charset="-78"/>
              </a:rPr>
              <a:t>مورد.</a:t>
            </a:r>
          </a:p>
          <a:p>
            <a:pPr>
              <a:buFont typeface="+mj-lt"/>
              <a:buAutoNum type="arabicPeriod"/>
            </a:pPr>
            <a:r>
              <a:rPr lang="fa-IR" b="1" dirty="0" smtClean="0">
                <a:cs typeface="B Nazanin" panose="00000400000000000000" pitchFamily="2" charset="-78"/>
              </a:rPr>
              <a:t>به </a:t>
            </a:r>
            <a:r>
              <a:rPr lang="fa-IR" b="1" dirty="0">
                <a:cs typeface="B Nazanin" panose="00000400000000000000" pitchFamily="2" charset="-78"/>
              </a:rPr>
              <a:t>روز رسانی سایت و </a:t>
            </a:r>
            <a:r>
              <a:rPr lang="fa-IR" b="1" dirty="0" smtClean="0">
                <a:cs typeface="B Nazanin" panose="00000400000000000000" pitchFamily="2" charset="-78"/>
              </a:rPr>
              <a:t>شبکه های مجازی سازمان.</a:t>
            </a:r>
          </a:p>
          <a:p>
            <a:pPr>
              <a:buFont typeface="+mj-lt"/>
              <a:buAutoNum type="arabicPeriod"/>
            </a:pPr>
            <a:r>
              <a:rPr lang="fa-IR" b="1" dirty="0" smtClean="0">
                <a:cs typeface="B Nazanin" panose="00000400000000000000" pitchFamily="2" charset="-78"/>
              </a:rPr>
              <a:t>ایجاد </a:t>
            </a:r>
            <a:r>
              <a:rPr lang="fa-IR" b="1" dirty="0">
                <a:cs typeface="B Nazanin" panose="00000400000000000000" pitchFamily="2" charset="-78"/>
              </a:rPr>
              <a:t>و تجهیز کتابخانه و آرشیو محصولات دیداری، شنیداری و نوشتاری مرتبط با فعالیت های روابط </a:t>
            </a:r>
            <a:r>
              <a:rPr lang="fa-IR" b="1" dirty="0" smtClean="0">
                <a:cs typeface="B Nazanin" panose="00000400000000000000" pitchFamily="2" charset="-78"/>
              </a:rPr>
              <a:t>عمومی.</a:t>
            </a:r>
          </a:p>
          <a:p>
            <a:pPr>
              <a:buFont typeface="+mj-lt"/>
              <a:buAutoNum type="arabicPeriod"/>
            </a:pPr>
            <a:r>
              <a:rPr lang="fa-IR" b="1" dirty="0" smtClean="0">
                <a:cs typeface="B Nazanin" panose="00000400000000000000" pitchFamily="2" charset="-78"/>
              </a:rPr>
              <a:t>انجام </a:t>
            </a:r>
            <a:r>
              <a:rPr lang="fa-IR" b="1" dirty="0">
                <a:cs typeface="B Nazanin" panose="00000400000000000000" pitchFamily="2" charset="-78"/>
              </a:rPr>
              <a:t>سایر امور محوله.</a:t>
            </a:r>
          </a:p>
        </p:txBody>
      </p:sp>
    </p:spTree>
    <p:extLst>
      <p:ext uri="{BB962C8B-B14F-4D97-AF65-F5344CB8AC3E}">
        <p14:creationId xmlns:p14="http://schemas.microsoft.com/office/powerpoint/2010/main" val="3085913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امتیازات هرم وارونه </a:t>
            </a:r>
            <a:endParaRPr lang="fa-IR" dirty="0"/>
          </a:p>
        </p:txBody>
      </p:sp>
      <p:sp>
        <p:nvSpPr>
          <p:cNvPr id="3" name="Content Placeholder 2"/>
          <p:cNvSpPr>
            <a:spLocks noGrp="1"/>
          </p:cNvSpPr>
          <p:nvPr>
            <p:ph idx="1"/>
          </p:nvPr>
        </p:nvSpPr>
        <p:spPr/>
        <p:txBody>
          <a:bodyPr/>
          <a:lstStyle/>
          <a:p>
            <a:r>
              <a:rPr lang="fa-IR" dirty="0" smtClean="0"/>
              <a:t>مخاطب زمان کمتری برای خواندن صرف می کند.</a:t>
            </a:r>
          </a:p>
          <a:p>
            <a:r>
              <a:rPr lang="fa-IR" dirty="0" smtClean="0"/>
              <a:t>تیتر زدن اسان می شود</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لید خبر</a:t>
            </a:r>
            <a:endParaRPr lang="fa-IR" dirty="0"/>
          </a:p>
        </p:txBody>
      </p:sp>
      <p:sp>
        <p:nvSpPr>
          <p:cNvPr id="3" name="Content Placeholder 2"/>
          <p:cNvSpPr>
            <a:spLocks noGrp="1"/>
          </p:cNvSpPr>
          <p:nvPr>
            <p:ph idx="1"/>
          </p:nvPr>
        </p:nvSpPr>
        <p:spPr/>
        <p:txBody>
          <a:bodyPr/>
          <a:lstStyle/>
          <a:p>
            <a:r>
              <a:rPr lang="fa-IR" dirty="0" smtClean="0"/>
              <a:t>لید مهمترین قسمت خبر است که در ابتدای سبک هرم وارونه می اید.</a:t>
            </a:r>
          </a:p>
          <a:p>
            <a:r>
              <a:rPr lang="fa-IR" dirty="0" smtClean="0"/>
              <a:t>لید باید کوتاه و جذاب باشد. لید نباید بیش از 60 کلمه باشد.</a:t>
            </a: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تیتر</a:t>
            </a:r>
            <a:endParaRPr lang="fa-IR" dirty="0"/>
          </a:p>
        </p:txBody>
      </p:sp>
      <p:sp>
        <p:nvSpPr>
          <p:cNvPr id="3" name="Content Placeholder 2"/>
          <p:cNvSpPr>
            <a:spLocks noGrp="1"/>
          </p:cNvSpPr>
          <p:nvPr>
            <p:ph idx="1"/>
          </p:nvPr>
        </p:nvSpPr>
        <p:spPr/>
        <p:txBody>
          <a:bodyPr/>
          <a:lstStyle/>
          <a:p>
            <a:r>
              <a:rPr lang="fa-IR" dirty="0" smtClean="0"/>
              <a:t>تیتر را جذاب انتخاب کنید. </a:t>
            </a:r>
          </a:p>
          <a:p>
            <a:r>
              <a:rPr lang="fa-IR" dirty="0" smtClean="0"/>
              <a:t>خیلی جاها شورای تیتر هست . </a:t>
            </a:r>
            <a:endParaRPr lang="fa-IR" dirty="0"/>
          </a:p>
          <a:p>
            <a:r>
              <a:rPr lang="fa-IR" dirty="0" smtClean="0"/>
              <a:t>در خیابان ولی عصر </a:t>
            </a:r>
          </a:p>
          <a:p>
            <a:r>
              <a:rPr lang="fa-IR" dirty="0" smtClean="0"/>
              <a:t>ریزش بانک باعث مرگ سه عابر شد</a:t>
            </a: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cs typeface="B Titr" pitchFamily="2" charset="-78"/>
              </a:rPr>
              <a:t>شاد باشید و سربلند</a:t>
            </a:r>
            <a:br>
              <a:rPr lang="fa-IR" dirty="0" smtClean="0">
                <a:cs typeface="B Titr" pitchFamily="2" charset="-78"/>
              </a:rPr>
            </a:br>
            <a:endParaRPr lang="fa-IR" dirty="0">
              <a:cs typeface="B Titr" pitchFamily="2" charset="-78"/>
            </a:endParaRPr>
          </a:p>
        </p:txBody>
      </p:sp>
      <p:sp>
        <p:nvSpPr>
          <p:cNvPr id="5" name="Text Placeholder 4"/>
          <p:cNvSpPr>
            <a:spLocks noGrp="1"/>
          </p:cNvSpPr>
          <p:nvPr>
            <p:ph type="body" idx="1"/>
          </p:nvPr>
        </p:nvSpPr>
        <p:spPr/>
        <p:txBody>
          <a:bodyPr/>
          <a:lstStyle/>
          <a:p>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6347713" cy="659160"/>
          </a:xfrm>
        </p:spPr>
        <p:txBody>
          <a:bodyPr>
            <a:normAutofit/>
          </a:bodyPr>
          <a:lstStyle/>
          <a:p>
            <a:pPr algn="ctr"/>
            <a:r>
              <a:rPr lang="fa-IR" dirty="0" smtClean="0">
                <a:cs typeface="B Titr" panose="00000700000000000000" pitchFamily="2" charset="-78"/>
              </a:rPr>
              <a:t>چیستی خبر  </a:t>
            </a:r>
            <a:endParaRPr lang="fa-IR" dirty="0">
              <a:cs typeface="B Titr" panose="00000700000000000000" pitchFamily="2" charset="-78"/>
            </a:endParaRPr>
          </a:p>
        </p:txBody>
      </p:sp>
      <p:sp>
        <p:nvSpPr>
          <p:cNvPr id="3" name="Content Placeholder 2"/>
          <p:cNvSpPr>
            <a:spLocks noGrp="1"/>
          </p:cNvSpPr>
          <p:nvPr>
            <p:ph idx="1"/>
          </p:nvPr>
        </p:nvSpPr>
        <p:spPr>
          <a:xfrm>
            <a:off x="609599" y="1268760"/>
            <a:ext cx="6347714" cy="5400600"/>
          </a:xfrm>
        </p:spPr>
        <p:txBody>
          <a:bodyPr>
            <a:normAutofit fontScale="85000" lnSpcReduction="20000"/>
          </a:bodyPr>
          <a:lstStyle/>
          <a:p>
            <a:r>
              <a:rPr lang="fa-IR" dirty="0">
                <a:cs typeface="B Nazanin" panose="00000400000000000000" pitchFamily="2" charset="-78"/>
              </a:rPr>
              <a:t>پاسخ به پرسش کوتاه "خبر چیست" بخش وسیعی از ادبیات روزنامه نگاری را تشکیل داده و صاحبنظران تعاریف متعددی از خبر، که از عناصر مهم ارتباطات اجتماعی است، ارائه کرده اند که برخی از این تعاریف عبارتند از:</a:t>
            </a:r>
            <a:endParaRPr lang="en-US" dirty="0">
              <a:cs typeface="B Nazanin" panose="00000400000000000000" pitchFamily="2" charset="-78"/>
            </a:endParaRPr>
          </a:p>
          <a:p>
            <a:r>
              <a:rPr lang="fa-IR" dirty="0">
                <a:cs typeface="B Nazanin" panose="00000400000000000000" pitchFamily="2" charset="-78"/>
              </a:rPr>
              <a:t>-  خبر هر اندیشه و عمل واقعی است که برای عده زیادی از خوانندگان جالب </a:t>
            </a:r>
            <a:r>
              <a:rPr lang="fa-IR" dirty="0" smtClean="0">
                <a:cs typeface="B Nazanin" panose="00000400000000000000" pitchFamily="2" charset="-78"/>
              </a:rPr>
              <a:t>باشد </a:t>
            </a:r>
            <a:r>
              <a:rPr lang="fa-IR" dirty="0">
                <a:cs typeface="B Nazanin" panose="00000400000000000000" pitchFamily="2" charset="-78"/>
              </a:rPr>
              <a:t>(لیل اسپنسر امریکایی، در کتاب خبرنویسی)</a:t>
            </a:r>
            <a:endParaRPr lang="en-US" dirty="0">
              <a:cs typeface="B Nazanin" panose="00000400000000000000" pitchFamily="2" charset="-78"/>
            </a:endParaRPr>
          </a:p>
          <a:p>
            <a:r>
              <a:rPr lang="fa-IR" dirty="0">
                <a:cs typeface="B Nazanin" panose="00000400000000000000" pitchFamily="2" charset="-78"/>
              </a:rPr>
              <a:t>- خبر، هر موضوع جاری روز می باشد که به علت مورد توجه قرار گرفتن خوانندگان در مطبوعات منتشر می </a:t>
            </a:r>
            <a:r>
              <a:rPr lang="fa-IR" dirty="0" smtClean="0">
                <a:cs typeface="B Nazanin" panose="00000400000000000000" pitchFamily="2" charset="-78"/>
              </a:rPr>
              <a:t>شود </a:t>
            </a:r>
            <a:r>
              <a:rPr lang="fa-IR" dirty="0">
                <a:cs typeface="B Nazanin" panose="00000400000000000000" pitchFamily="2" charset="-78"/>
              </a:rPr>
              <a:t>(واج بلایر، روزنامه نگار آمریکایی)</a:t>
            </a:r>
            <a:endParaRPr lang="en-US" dirty="0">
              <a:cs typeface="B Nazanin" panose="00000400000000000000" pitchFamily="2" charset="-78"/>
            </a:endParaRPr>
          </a:p>
          <a:p>
            <a:r>
              <a:rPr lang="fa-IR" dirty="0">
                <a:cs typeface="B Nazanin" panose="00000400000000000000" pitchFamily="2" charset="-78"/>
              </a:rPr>
              <a:t>- خبر؛ گزارش مناسب و خلاصه دقیق یک رویداد است نه خود </a:t>
            </a:r>
            <a:r>
              <a:rPr lang="fa-IR" dirty="0" smtClean="0">
                <a:cs typeface="B Nazanin" panose="00000400000000000000" pitchFamily="2" charset="-78"/>
              </a:rPr>
              <a:t>رویداد </a:t>
            </a:r>
            <a:r>
              <a:rPr lang="fa-IR" dirty="0">
                <a:cs typeface="B Nazanin" panose="00000400000000000000" pitchFamily="2" charset="-78"/>
              </a:rPr>
              <a:t>(میچل.وی. چارنلی، استاد روزنامه نگاری دانشگاه آمریکا در کتاب خبرنگاری)</a:t>
            </a:r>
            <a:endParaRPr lang="en-US" dirty="0">
              <a:cs typeface="B Nazanin" panose="00000400000000000000" pitchFamily="2" charset="-78"/>
            </a:endParaRPr>
          </a:p>
          <a:p>
            <a:r>
              <a:rPr lang="fa-IR" dirty="0">
                <a:cs typeface="B Nazanin" panose="00000400000000000000" pitchFamily="2" charset="-78"/>
              </a:rPr>
              <a:t>- خبر، نقل ساده و خالص وقایع جاری </a:t>
            </a:r>
            <a:r>
              <a:rPr lang="fa-IR" dirty="0" smtClean="0">
                <a:cs typeface="B Nazanin" panose="00000400000000000000" pitchFamily="2" charset="-78"/>
              </a:rPr>
              <a:t>است </a:t>
            </a:r>
            <a:r>
              <a:rPr lang="fa-IR" dirty="0">
                <a:cs typeface="B Nazanin" panose="00000400000000000000" pitchFamily="2" charset="-78"/>
              </a:rPr>
              <a:t>(روژه کلوس، استاد دانشگاه بروکسل)</a:t>
            </a:r>
            <a:endParaRPr lang="en-US" dirty="0">
              <a:cs typeface="B Nazanin" panose="00000400000000000000" pitchFamily="2" charset="-78"/>
            </a:endParaRPr>
          </a:p>
          <a:p>
            <a:r>
              <a:rPr lang="fa-IR" dirty="0">
                <a:cs typeface="B Nazanin" panose="00000400000000000000" pitchFamily="2" charset="-78"/>
              </a:rPr>
              <a:t>- خبر، خود مردم </a:t>
            </a:r>
            <a:r>
              <a:rPr lang="fa-IR" dirty="0" smtClean="0">
                <a:cs typeface="B Nazanin" panose="00000400000000000000" pitchFamily="2" charset="-78"/>
              </a:rPr>
              <a:t>هستند</a:t>
            </a:r>
            <a:r>
              <a:rPr lang="fa-IR" dirty="0">
                <a:cs typeface="B Nazanin" panose="00000400000000000000" pitchFamily="2" charset="-78"/>
              </a:rPr>
              <a:t> </a:t>
            </a:r>
            <a:r>
              <a:rPr lang="fa-IR" dirty="0" smtClean="0">
                <a:cs typeface="B Nazanin" panose="00000400000000000000" pitchFamily="2" charset="-78"/>
              </a:rPr>
              <a:t>(هارولد </a:t>
            </a:r>
            <a:r>
              <a:rPr lang="fa-IR" dirty="0">
                <a:cs typeface="B Nazanin" panose="00000400000000000000" pitchFamily="2" charset="-78"/>
              </a:rPr>
              <a:t>اوانس، سردبیر تایمز لندن)</a:t>
            </a:r>
            <a:endParaRPr lang="en-US" dirty="0">
              <a:cs typeface="B Nazanin" panose="00000400000000000000" pitchFamily="2" charset="-78"/>
            </a:endParaRPr>
          </a:p>
          <a:p>
            <a:r>
              <a:rPr lang="fa-IR" dirty="0">
                <a:cs typeface="B Nazanin" panose="00000400000000000000" pitchFamily="2" charset="-78"/>
              </a:rPr>
              <a:t>- خبر، چیزی است که روزنامه نگاران آن را می </a:t>
            </a:r>
            <a:r>
              <a:rPr lang="fa-IR" dirty="0" smtClean="0">
                <a:cs typeface="B Nazanin" panose="00000400000000000000" pitchFamily="2" charset="-78"/>
              </a:rPr>
              <a:t>سازند </a:t>
            </a:r>
            <a:r>
              <a:rPr lang="fa-IR" dirty="0">
                <a:cs typeface="B Nazanin" panose="00000400000000000000" pitchFamily="2" charset="-78"/>
              </a:rPr>
              <a:t>(ویلیام گیبر)</a:t>
            </a:r>
            <a:endParaRPr lang="en-US" dirty="0">
              <a:cs typeface="B Nazanin" panose="00000400000000000000" pitchFamily="2" charset="-78"/>
            </a:endParaRPr>
          </a:p>
          <a:p>
            <a:r>
              <a:rPr lang="fa-IR" dirty="0">
                <a:cs typeface="B Nazanin" panose="00000400000000000000" pitchFamily="2" charset="-78"/>
              </a:rPr>
              <a:t>- </a:t>
            </a:r>
            <a:r>
              <a:rPr lang="fa-IR" dirty="0" smtClean="0">
                <a:cs typeface="B Nazanin" panose="00000400000000000000" pitchFamily="2" charset="-78"/>
              </a:rPr>
              <a:t>- </a:t>
            </a:r>
            <a:r>
              <a:rPr lang="fa-IR" dirty="0">
                <a:cs typeface="B Nazanin" panose="00000400000000000000" pitchFamily="2" charset="-78"/>
              </a:rPr>
              <a:t>خبر، نتیجه شیوه هایی است که روزنامه نگاران آن را به کار می </a:t>
            </a:r>
            <a:r>
              <a:rPr lang="fa-IR" dirty="0" smtClean="0">
                <a:cs typeface="B Nazanin" panose="00000400000000000000" pitchFamily="2" charset="-78"/>
              </a:rPr>
              <a:t>گیرند ( </a:t>
            </a:r>
            <a:r>
              <a:rPr lang="fa-IR" dirty="0">
                <a:cs typeface="B Nazanin" panose="00000400000000000000" pitchFamily="2" charset="-78"/>
              </a:rPr>
              <a:t>مارک فیشمن)</a:t>
            </a:r>
            <a:endParaRPr lang="en-US" dirty="0">
              <a:cs typeface="B Nazanin" panose="00000400000000000000" pitchFamily="2" charset="-78"/>
            </a:endParaRPr>
          </a:p>
          <a:p>
            <a:r>
              <a:rPr lang="fa-IR" dirty="0">
                <a:cs typeface="B Nazanin" panose="00000400000000000000" pitchFamily="2" charset="-78"/>
              </a:rPr>
              <a:t>- خبر، عبارت از انتشار منظم جریان وقایع و آگاهی ها و دانش های انسانی و نقل عقاید و افکار عمومی </a:t>
            </a:r>
            <a:r>
              <a:rPr lang="fa-IR" dirty="0" smtClean="0">
                <a:cs typeface="B Nazanin" panose="00000400000000000000" pitchFamily="2" charset="-78"/>
              </a:rPr>
              <a:t>است </a:t>
            </a:r>
            <a:r>
              <a:rPr lang="fa-IR" dirty="0">
                <a:cs typeface="B Nazanin" panose="00000400000000000000" pitchFamily="2" charset="-78"/>
              </a:rPr>
              <a:t>(فرناندو ترو)</a:t>
            </a:r>
            <a:endParaRPr lang="en-US" dirty="0">
              <a:cs typeface="B Nazanin" panose="00000400000000000000" pitchFamily="2" charset="-78"/>
            </a:endParaRPr>
          </a:p>
          <a:p>
            <a:r>
              <a:rPr lang="fa-IR" dirty="0">
                <a:cs typeface="B Nazanin" panose="00000400000000000000" pitchFamily="2" charset="-78"/>
              </a:rPr>
              <a:t>- خبر، محصول جهان سیاسی و اجتماعی است که آن را گزارش می کنند. این تعریف مبتنی بر یک روش و رویه بوده که بر اساس آن خبر، جهان را منعکس نمی کند، بلکه به جهان شکل می دهد. (گروه گلاسکو)</a:t>
            </a:r>
            <a:endParaRPr lang="en-US" dirty="0">
              <a:cs typeface="B Nazanin" panose="00000400000000000000" pitchFamily="2" charset="-78"/>
            </a:endParaRPr>
          </a:p>
          <a:p>
            <a:r>
              <a:rPr lang="fa-IR" dirty="0">
                <a:cs typeface="B Nazanin" panose="00000400000000000000" pitchFamily="2" charset="-78"/>
              </a:rPr>
              <a:t>خبر، باید فوراً پس از حادثه به جریان بیفتد، برای عموم جالب باشد، حاوی اطلاعات تازه باشد، خنثی نباشد و ادراکات فرهنگ جامعه خود را مطرح </a:t>
            </a:r>
            <a:r>
              <a:rPr lang="fa-IR" dirty="0" smtClean="0">
                <a:cs typeface="B Nazanin" panose="00000400000000000000" pitchFamily="2" charset="-78"/>
              </a:rPr>
              <a:t>نماید </a:t>
            </a:r>
            <a:r>
              <a:rPr lang="fa-IR" dirty="0">
                <a:cs typeface="B Nazanin" panose="00000400000000000000" pitchFamily="2" charset="-78"/>
              </a:rPr>
              <a:t>(کمیسیون مک براید)</a:t>
            </a:r>
            <a:endParaRPr lang="en-US" dirty="0">
              <a:cs typeface="B Nazanin" panose="00000400000000000000" pitchFamily="2" charset="-78"/>
            </a:endParaRPr>
          </a:p>
          <a:p>
            <a:pPr>
              <a:buNone/>
            </a:pPr>
            <a:endParaRPr lang="fa-IR"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04664"/>
            <a:ext cx="6347714" cy="5636699"/>
          </a:xfrm>
        </p:spPr>
        <p:txBody>
          <a:bodyPr>
            <a:normAutofit fontScale="92500" lnSpcReduction="20000"/>
          </a:bodyPr>
          <a:lstStyle/>
          <a:p>
            <a:r>
              <a:rPr lang="fa-IR" dirty="0">
                <a:cs typeface="B Nazanin" panose="00000400000000000000" pitchFamily="2" charset="-78"/>
              </a:rPr>
              <a:t>خبر، الزاما گزارش رویداد جاری ( تازه ) نیست.</a:t>
            </a:r>
            <a:endParaRPr lang="en-US" dirty="0">
              <a:cs typeface="B Nazanin" panose="00000400000000000000" pitchFamily="2" charset="-78"/>
            </a:endParaRPr>
          </a:p>
          <a:p>
            <a:r>
              <a:rPr lang="fa-IR" dirty="0">
                <a:cs typeface="B Nazanin" panose="00000400000000000000" pitchFamily="2" charset="-78"/>
              </a:rPr>
              <a:t> - خبر، رویدادی است که برای یک نفر یا گروهی "ارزش خبری" دارد و برای دیگران ممکن است بی اهمیت باشد.</a:t>
            </a:r>
            <a:endParaRPr lang="en-US" dirty="0">
              <a:cs typeface="B Nazanin" panose="00000400000000000000" pitchFamily="2" charset="-78"/>
            </a:endParaRPr>
          </a:p>
          <a:p>
            <a:r>
              <a:rPr lang="fa-IR" dirty="0">
                <a:cs typeface="B Nazanin" panose="00000400000000000000" pitchFamily="2" charset="-78"/>
              </a:rPr>
              <a:t> - اطلاعات مربوط به آنچه رخ داده است، خبر نامیده می شود.</a:t>
            </a:r>
            <a:endParaRPr lang="en-US" dirty="0">
              <a:cs typeface="B Nazanin" panose="00000400000000000000" pitchFamily="2" charset="-78"/>
            </a:endParaRPr>
          </a:p>
          <a:p>
            <a:r>
              <a:rPr lang="fa-IR" dirty="0">
                <a:cs typeface="B Nazanin" panose="00000400000000000000" pitchFamily="2" charset="-78"/>
              </a:rPr>
              <a:t> - خبر، نخستین گزارش از یک حادثه بامعناست که مورد توجه عامه قرار می گیرد.</a:t>
            </a:r>
            <a:endParaRPr lang="en-US" dirty="0">
              <a:cs typeface="B Nazanin" panose="00000400000000000000" pitchFamily="2" charset="-78"/>
            </a:endParaRPr>
          </a:p>
          <a:p>
            <a:r>
              <a:rPr lang="fa-IR" dirty="0">
                <a:cs typeface="B Nazanin" panose="00000400000000000000" pitchFamily="2" charset="-78"/>
              </a:rPr>
              <a:t> - خبر، جریان منظم انتشار وقایع ، آگاهی ها و دانشهای بشری است.</a:t>
            </a:r>
            <a:endParaRPr lang="en-US" dirty="0">
              <a:cs typeface="B Nazanin" panose="00000400000000000000" pitchFamily="2" charset="-78"/>
            </a:endParaRPr>
          </a:p>
          <a:p>
            <a:r>
              <a:rPr lang="fa-IR" dirty="0">
                <a:cs typeface="B Nazanin" panose="00000400000000000000" pitchFamily="2" charset="-78"/>
              </a:rPr>
              <a:t>- خبر، یعنی اطلاع دادن درباره چیزی که جالب و تازه باشد. تازه بودن یعنی فرد شنونده یا خواننده قبلا آن را نشنیده باشد و جالب بودن یعنی اینکه نکاتی در آن باشد که فرد شنونده یا خواننده مایل و علاقه مند به شنیدن آن باشد.</a:t>
            </a:r>
            <a:endParaRPr lang="en-US" dirty="0">
              <a:cs typeface="B Nazanin" panose="00000400000000000000" pitchFamily="2" charset="-78"/>
            </a:endParaRPr>
          </a:p>
          <a:p>
            <a:r>
              <a:rPr lang="fa-IR" dirty="0">
                <a:cs typeface="B Nazanin" panose="00000400000000000000" pitchFamily="2" charset="-78"/>
              </a:rPr>
              <a:t> - خبر، بیان برخی از رویدادهای خبری است که ارزش های خبری دارد و در فرایند تبدیل رویداد به خبر، ممکن است تحت تاثیر عوامل درون رسانه ای (خبرنگار، سردبیر، مدیر، سیاست های نشریه و...)  و برون رسانه ای (مخاطبان، صاحبان آگهی ها، گروه های فشار و قوانین و مقررات مطبوعاتی)، از میزان عینیت آن کاسته می شود.</a:t>
            </a:r>
            <a:endParaRPr lang="en-US" dirty="0">
              <a:cs typeface="B Nazanin" panose="00000400000000000000" pitchFamily="2" charset="-78"/>
            </a:endParaRPr>
          </a:p>
          <a:p>
            <a:r>
              <a:rPr lang="fa-IR" dirty="0">
                <a:cs typeface="B Nazanin" panose="00000400000000000000" pitchFamily="2" charset="-78"/>
              </a:rPr>
              <a:t> همانطور که در چند نمونه از تعاریف ارائه شده استادان و صاحبنظران این حوزه، مشاهده شد، بسیاری از آنها بر ابعاد و ویژگی های مشترکی از خبر تکیه دارند اما همچنان در پی سال ها پژوهش و تحقیق در این زمینه، هنوز برای سوال "خبر چیست؟" پاسخ قطعی وجود ندارد. اما اجماع نظر بیشتری وجود دارد که:</a:t>
            </a:r>
            <a:endParaRPr lang="en-US" dirty="0">
              <a:cs typeface="B Nazanin" panose="00000400000000000000" pitchFamily="2" charset="-78"/>
            </a:endParaRPr>
          </a:p>
          <a:p>
            <a:pPr marL="0" indent="0" algn="ctr">
              <a:buNone/>
            </a:pPr>
            <a:r>
              <a:rPr lang="fa-IR" dirty="0">
                <a:solidFill>
                  <a:srgbClr val="FF0000"/>
                </a:solidFill>
                <a:cs typeface="B Nazanin" panose="00000400000000000000" pitchFamily="2" charset="-78"/>
              </a:rPr>
              <a:t> </a:t>
            </a:r>
            <a:r>
              <a:rPr lang="fa-IR" b="1" dirty="0">
                <a:solidFill>
                  <a:srgbClr val="FF0000"/>
                </a:solidFill>
                <a:cs typeface="B Nazanin" panose="00000400000000000000" pitchFamily="2" charset="-78"/>
              </a:rPr>
              <a:t> خبر بیانی از یک رویداد است که دارای یک یا چند ارزش خبری است و تحت تاثیر عوامل درون سازمانی و برون سازمانی منتشر می شود</a:t>
            </a:r>
            <a:r>
              <a:rPr lang="fa-IR" b="1" dirty="0" smtClean="0">
                <a:solidFill>
                  <a:srgbClr val="FF0000"/>
                </a:solidFill>
                <a:cs typeface="B Nazanin" panose="00000400000000000000" pitchFamily="2" charset="-78"/>
              </a:rPr>
              <a:t>.</a:t>
            </a:r>
          </a:p>
          <a:p>
            <a:pPr marL="0" indent="0" algn="ctr">
              <a:buNone/>
            </a:pPr>
            <a:r>
              <a:rPr lang="fa-IR" b="1" dirty="0" smtClean="0">
                <a:solidFill>
                  <a:srgbClr val="FF0000"/>
                </a:solidFill>
                <a:cs typeface="B Nazanin" panose="00000400000000000000" pitchFamily="2" charset="-78"/>
              </a:rPr>
              <a:t>خبر داستانی است که ما برای دیگران تعریف می کنیم</a:t>
            </a:r>
            <a:endParaRPr lang="en-US" dirty="0">
              <a:solidFill>
                <a:srgbClr val="FF0000"/>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75184"/>
          </a:xfrm>
        </p:spPr>
        <p:txBody>
          <a:bodyPr/>
          <a:lstStyle/>
          <a:p>
            <a:pPr algn="ctr"/>
            <a:r>
              <a:rPr lang="fa-IR" dirty="0" smtClean="0">
                <a:cs typeface="B Titr" panose="00000700000000000000" pitchFamily="2" charset="-78"/>
              </a:rPr>
              <a:t>کارکردهای خبر چیست؟</a:t>
            </a:r>
            <a:endParaRPr lang="fa-IR" dirty="0">
              <a:cs typeface="B Titr" panose="00000700000000000000" pitchFamily="2" charset="-78"/>
            </a:endParaRPr>
          </a:p>
        </p:txBody>
      </p:sp>
      <p:sp>
        <p:nvSpPr>
          <p:cNvPr id="3" name="Content Placeholder 2"/>
          <p:cNvSpPr>
            <a:spLocks noGrp="1"/>
          </p:cNvSpPr>
          <p:nvPr>
            <p:ph idx="1"/>
          </p:nvPr>
        </p:nvSpPr>
        <p:spPr/>
        <p:txBody>
          <a:bodyPr/>
          <a:lstStyle/>
          <a:p>
            <a:pPr>
              <a:lnSpc>
                <a:spcPct val="150000"/>
              </a:lnSpc>
            </a:pPr>
            <a:r>
              <a:rPr lang="fa-IR" dirty="0" smtClean="0">
                <a:cs typeface="B Titr" panose="00000700000000000000" pitchFamily="2" charset="-78"/>
              </a:rPr>
              <a:t>همبستگی اجتماعی</a:t>
            </a:r>
          </a:p>
          <a:p>
            <a:pPr>
              <a:lnSpc>
                <a:spcPct val="150000"/>
              </a:lnSpc>
            </a:pPr>
            <a:r>
              <a:rPr lang="fa-IR" dirty="0" smtClean="0">
                <a:cs typeface="B Titr" panose="00000700000000000000" pitchFamily="2" charset="-78"/>
              </a:rPr>
              <a:t>خلق هویت مشترک</a:t>
            </a:r>
          </a:p>
          <a:p>
            <a:pPr>
              <a:lnSpc>
                <a:spcPct val="150000"/>
              </a:lnSpc>
            </a:pPr>
            <a:r>
              <a:rPr lang="fa-IR" dirty="0" smtClean="0">
                <a:cs typeface="B Titr" panose="00000700000000000000" pitchFamily="2" charset="-78"/>
              </a:rPr>
              <a:t>نظارت اجتماعی</a:t>
            </a:r>
          </a:p>
          <a:p>
            <a:pPr>
              <a:lnSpc>
                <a:spcPct val="150000"/>
              </a:lnSpc>
            </a:pPr>
            <a:r>
              <a:rPr lang="fa-IR" dirty="0" smtClean="0">
                <a:cs typeface="B Titr" panose="00000700000000000000" pitchFamily="2" charset="-78"/>
              </a:rPr>
              <a:t>کنترل محیطی</a:t>
            </a:r>
          </a:p>
          <a:p>
            <a:pPr>
              <a:lnSpc>
                <a:spcPct val="150000"/>
              </a:lnSpc>
            </a:pPr>
            <a:r>
              <a:rPr lang="fa-IR" dirty="0" smtClean="0">
                <a:cs typeface="B Titr" panose="00000700000000000000" pitchFamily="2" charset="-78"/>
              </a:rPr>
              <a:t>آموزش و هدایت گری</a:t>
            </a:r>
          </a:p>
          <a:p>
            <a:pPr>
              <a:lnSpc>
                <a:spcPct val="150000"/>
              </a:lnSpc>
            </a:pPr>
            <a:r>
              <a:rPr lang="fa-IR" dirty="0" smtClean="0">
                <a:cs typeface="B Titr" panose="00000700000000000000" pitchFamily="2" charset="-78"/>
              </a:rPr>
              <a:t>تفریح و سرگرمی</a:t>
            </a:r>
          </a:p>
        </p:txBody>
      </p:sp>
    </p:spTree>
    <p:extLst>
      <p:ext uri="{BB962C8B-B14F-4D97-AF65-F5344CB8AC3E}">
        <p14:creationId xmlns:p14="http://schemas.microsoft.com/office/powerpoint/2010/main" val="358409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a:xfrm>
            <a:off x="457200" y="457200"/>
            <a:ext cx="8686800" cy="838200"/>
          </a:xfrm>
          <a:ln>
            <a:miter lim="800000"/>
            <a:headEnd/>
            <a:tailEnd/>
          </a:ln>
        </p:spPr>
        <p:txBody>
          <a:bodyPr rtlCol="0">
            <a:normAutofit/>
          </a:bodyPr>
          <a:lstStyle/>
          <a:p>
            <a:pPr algn="ctr" rtl="1" eaLnBrk="1" fontAlgn="auto" hangingPunct="1">
              <a:spcAft>
                <a:spcPts val="0"/>
              </a:spcAft>
              <a:defRPr/>
            </a:pPr>
            <a:r>
              <a:rPr lang="fa-IR" sz="3200" cap="all" dirty="0">
                <a:solidFill>
                  <a:schemeClr val="accent4">
                    <a:lumMod val="75000"/>
                  </a:schemeClr>
                </a:solidFill>
                <a:effectLst>
                  <a:reflection blurRad="12700" stA="48000" endA="300" endPos="55000" dir="5400000" sy="-90000" algn="bl" rotWithShape="0"/>
                </a:effectLst>
                <a:cs typeface="B Titr" panose="00000700000000000000" pitchFamily="2" charset="-78"/>
              </a:rPr>
              <a:t>از رویداد تا مخاطب </a:t>
            </a:r>
            <a:endParaRPr lang="en-GB" sz="3200" cap="all" dirty="0">
              <a:solidFill>
                <a:schemeClr val="accent4">
                  <a:lumMod val="75000"/>
                </a:schemeClr>
              </a:solidFill>
              <a:effectLst>
                <a:reflection blurRad="12700" stA="48000" endA="300" endPos="55000" dir="5400000" sy="-90000" algn="bl" rotWithShape="0"/>
              </a:effectLst>
              <a:cs typeface="B Titr" panose="00000700000000000000" pitchFamily="2" charset="-78"/>
            </a:endParaRPr>
          </a:p>
        </p:txBody>
      </p:sp>
      <p:sp>
        <p:nvSpPr>
          <p:cNvPr id="49155" name="Oval 5"/>
          <p:cNvSpPr>
            <a:spLocks noGrp="1" noChangeArrowheads="1"/>
          </p:cNvSpPr>
          <p:nvPr>
            <p:ph idx="4294967295"/>
          </p:nvPr>
        </p:nvSpPr>
        <p:spPr>
          <a:xfrm>
            <a:off x="7689850" y="1600200"/>
            <a:ext cx="1454150" cy="4530725"/>
          </a:xfrm>
          <a:prstGeom prst="ellipse">
            <a:avLst/>
          </a:prstGeom>
          <a:solidFill>
            <a:schemeClr val="accent1"/>
          </a:solidFill>
          <a:ln w="12700" cap="sq">
            <a:solidFill>
              <a:schemeClr val="tx1"/>
            </a:solidFill>
            <a:round/>
            <a:headEnd type="none" w="sm" len="sm"/>
            <a:tailEnd type="none" w="sm" len="sm"/>
          </a:ln>
        </p:spPr>
        <p:txBody>
          <a:bodyPr lIns="92075" tIns="46038" rIns="92075" bIns="46038">
            <a:normAutofit/>
          </a:bodyPr>
          <a:lstStyle/>
          <a:p>
            <a:pPr eaLnBrk="1" hangingPunct="1">
              <a:lnSpc>
                <a:spcPct val="80000"/>
              </a:lnSpc>
              <a:buFont typeface="Wingdings" panose="05000000000000000000" pitchFamily="2" charset="2"/>
              <a:buNone/>
            </a:pPr>
            <a:r>
              <a:rPr lang="fa-IR" sz="2800" dirty="0" smtClean="0">
                <a:cs typeface="B Nazanin" panose="00000400000000000000" pitchFamily="2" charset="-78"/>
              </a:rPr>
              <a:t>رویداد</a:t>
            </a:r>
          </a:p>
          <a:p>
            <a:pPr eaLnBrk="1" hangingPunct="1">
              <a:lnSpc>
                <a:spcPct val="80000"/>
              </a:lnSpc>
              <a:buFont typeface="Wingdings" panose="05000000000000000000" pitchFamily="2" charset="2"/>
              <a:buNone/>
            </a:pPr>
            <a:r>
              <a:rPr lang="fa-IR" sz="2800" dirty="0" smtClean="0">
                <a:cs typeface="B Nazanin" panose="00000400000000000000" pitchFamily="2" charset="-78"/>
              </a:rPr>
              <a:t>+</a:t>
            </a:r>
          </a:p>
          <a:p>
            <a:pPr eaLnBrk="1" hangingPunct="1">
              <a:lnSpc>
                <a:spcPct val="80000"/>
              </a:lnSpc>
              <a:buFont typeface="Wingdings" panose="05000000000000000000" pitchFamily="2" charset="2"/>
              <a:buNone/>
            </a:pPr>
            <a:r>
              <a:rPr lang="fa-IR" sz="2800" dirty="0" smtClean="0">
                <a:cs typeface="B Nazanin" panose="00000400000000000000" pitchFamily="2" charset="-78"/>
              </a:rPr>
              <a:t>+</a:t>
            </a:r>
          </a:p>
          <a:p>
            <a:pPr eaLnBrk="1" hangingPunct="1">
              <a:lnSpc>
                <a:spcPct val="80000"/>
              </a:lnSpc>
              <a:buFont typeface="Wingdings" panose="05000000000000000000" pitchFamily="2" charset="2"/>
              <a:buNone/>
            </a:pPr>
            <a:r>
              <a:rPr lang="fa-IR" sz="2800" dirty="0" smtClean="0">
                <a:cs typeface="B Nazanin" panose="00000400000000000000" pitchFamily="2" charset="-78"/>
              </a:rPr>
              <a:t>+</a:t>
            </a:r>
          </a:p>
          <a:p>
            <a:pPr eaLnBrk="1" hangingPunct="1">
              <a:lnSpc>
                <a:spcPct val="80000"/>
              </a:lnSpc>
              <a:buFont typeface="Wingdings" panose="05000000000000000000" pitchFamily="2" charset="2"/>
              <a:buNone/>
            </a:pPr>
            <a:r>
              <a:rPr lang="fa-IR" sz="2800" dirty="0" smtClean="0">
                <a:cs typeface="B Nazanin" panose="00000400000000000000" pitchFamily="2" charset="-78"/>
              </a:rPr>
              <a:t>+</a:t>
            </a:r>
          </a:p>
          <a:p>
            <a:pPr eaLnBrk="1" hangingPunct="1">
              <a:lnSpc>
                <a:spcPct val="80000"/>
              </a:lnSpc>
              <a:buFont typeface="Wingdings" panose="05000000000000000000" pitchFamily="2" charset="2"/>
              <a:buNone/>
            </a:pPr>
            <a:r>
              <a:rPr lang="fa-IR" sz="2800" dirty="0" smtClean="0">
                <a:cs typeface="B Nazanin" panose="00000400000000000000" pitchFamily="2" charset="-78"/>
              </a:rPr>
              <a:t>+</a:t>
            </a:r>
            <a:endParaRPr lang="en-GB" sz="2800" dirty="0" smtClean="0">
              <a:cs typeface="B Nazanin" panose="00000400000000000000" pitchFamily="2" charset="-78"/>
            </a:endParaRPr>
          </a:p>
        </p:txBody>
      </p:sp>
      <p:sp>
        <p:nvSpPr>
          <p:cNvPr id="49156" name="Oval 6"/>
          <p:cNvSpPr>
            <a:spLocks noChangeArrowheads="1"/>
          </p:cNvSpPr>
          <p:nvPr/>
        </p:nvSpPr>
        <p:spPr bwMode="auto">
          <a:xfrm>
            <a:off x="1116013" y="3644900"/>
            <a:ext cx="914400" cy="914400"/>
          </a:xfrm>
          <a:prstGeom prst="ellipse">
            <a:avLst/>
          </a:prstGeom>
          <a:solidFill>
            <a:schemeClr val="accent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sz="2400" dirty="0">
                <a:latin typeface="Franklin Gothic Book" panose="020B0503020102020204" pitchFamily="34" charset="0"/>
                <a:cs typeface="B Nazanin" panose="00000400000000000000" pitchFamily="2" charset="-78"/>
              </a:rPr>
              <a:t>آثار</a:t>
            </a:r>
            <a:endParaRPr kumimoji="1" lang="en-GB" sz="2400" dirty="0">
              <a:latin typeface="Franklin Gothic Book" panose="020B0503020102020204" pitchFamily="34" charset="0"/>
              <a:cs typeface="B Nazanin" panose="00000400000000000000" pitchFamily="2" charset="-78"/>
            </a:endParaRPr>
          </a:p>
        </p:txBody>
      </p:sp>
      <p:sp>
        <p:nvSpPr>
          <p:cNvPr id="49157" name="Oval 7"/>
          <p:cNvSpPr>
            <a:spLocks noChangeArrowheads="1"/>
          </p:cNvSpPr>
          <p:nvPr/>
        </p:nvSpPr>
        <p:spPr bwMode="auto">
          <a:xfrm>
            <a:off x="2268538" y="3573463"/>
            <a:ext cx="914400" cy="914400"/>
          </a:xfrm>
          <a:prstGeom prst="ellipse">
            <a:avLst/>
          </a:prstGeom>
          <a:solidFill>
            <a:schemeClr val="accent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sz="2400" dirty="0" smtClean="0">
                <a:latin typeface="Franklin Gothic Book" panose="020B0503020102020204" pitchFamily="34" charset="0"/>
                <a:cs typeface="B Nazanin" panose="00000400000000000000" pitchFamily="2" charset="-78"/>
              </a:rPr>
              <a:t>مخاطب</a:t>
            </a:r>
            <a:endParaRPr kumimoji="1" lang="en-GB" sz="2400" dirty="0">
              <a:latin typeface="Franklin Gothic Book" panose="020B0503020102020204" pitchFamily="34" charset="0"/>
              <a:cs typeface="B Nazanin" panose="00000400000000000000" pitchFamily="2" charset="-78"/>
            </a:endParaRPr>
          </a:p>
        </p:txBody>
      </p:sp>
      <p:sp>
        <p:nvSpPr>
          <p:cNvPr id="49158" name="Oval 8"/>
          <p:cNvSpPr>
            <a:spLocks noChangeArrowheads="1"/>
          </p:cNvSpPr>
          <p:nvPr/>
        </p:nvSpPr>
        <p:spPr bwMode="auto">
          <a:xfrm>
            <a:off x="3492500" y="3500438"/>
            <a:ext cx="914400" cy="914400"/>
          </a:xfrm>
          <a:prstGeom prst="ellipse">
            <a:avLst/>
          </a:prstGeom>
          <a:solidFill>
            <a:schemeClr val="accent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sz="2400" dirty="0">
                <a:latin typeface="Franklin Gothic Book" panose="020B0503020102020204" pitchFamily="34" charset="0"/>
                <a:cs typeface="B Nazanin" panose="00000400000000000000" pitchFamily="2" charset="-78"/>
              </a:rPr>
              <a:t>نشر</a:t>
            </a:r>
            <a:endParaRPr kumimoji="1" lang="en-GB" sz="2400" dirty="0">
              <a:latin typeface="Franklin Gothic Book" panose="020B0503020102020204" pitchFamily="34" charset="0"/>
              <a:cs typeface="B Nazanin" panose="00000400000000000000" pitchFamily="2" charset="-78"/>
            </a:endParaRPr>
          </a:p>
        </p:txBody>
      </p:sp>
      <p:sp>
        <p:nvSpPr>
          <p:cNvPr id="49159" name="Oval 9"/>
          <p:cNvSpPr>
            <a:spLocks noChangeArrowheads="1"/>
          </p:cNvSpPr>
          <p:nvPr/>
        </p:nvSpPr>
        <p:spPr bwMode="auto">
          <a:xfrm>
            <a:off x="4716463" y="3429000"/>
            <a:ext cx="914400" cy="914400"/>
          </a:xfrm>
          <a:prstGeom prst="ellipse">
            <a:avLst/>
          </a:prstGeom>
          <a:solidFill>
            <a:schemeClr val="accent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sz="2000" dirty="0">
                <a:latin typeface="Franklin Gothic Book" panose="020B0503020102020204" pitchFamily="34" charset="0"/>
                <a:cs typeface="B Nazanin" panose="00000400000000000000" pitchFamily="2" charset="-78"/>
              </a:rPr>
              <a:t>سازمان </a:t>
            </a:r>
            <a:endParaRPr kumimoji="1" lang="en-GB" sz="2000" dirty="0">
              <a:latin typeface="Franklin Gothic Book" panose="020B0503020102020204" pitchFamily="34" charset="0"/>
              <a:cs typeface="B Nazanin" panose="00000400000000000000" pitchFamily="2" charset="-78"/>
            </a:endParaRPr>
          </a:p>
        </p:txBody>
      </p:sp>
      <p:sp>
        <p:nvSpPr>
          <p:cNvPr id="49160" name="Oval 10"/>
          <p:cNvSpPr>
            <a:spLocks noChangeArrowheads="1"/>
          </p:cNvSpPr>
          <p:nvPr/>
        </p:nvSpPr>
        <p:spPr bwMode="auto">
          <a:xfrm>
            <a:off x="5867400" y="3429000"/>
            <a:ext cx="914400" cy="914400"/>
          </a:xfrm>
          <a:prstGeom prst="ellipse">
            <a:avLst/>
          </a:prstGeom>
          <a:solidFill>
            <a:schemeClr val="accent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sz="2000" dirty="0">
                <a:latin typeface="Franklin Gothic Book" panose="020B0503020102020204" pitchFamily="34" charset="0"/>
                <a:cs typeface="B Nazanin" panose="00000400000000000000" pitchFamily="2" charset="-78"/>
              </a:rPr>
              <a:t>خبرنگار</a:t>
            </a:r>
            <a:endParaRPr kumimoji="1" lang="en-GB" sz="2000" dirty="0">
              <a:latin typeface="Franklin Gothic Book" panose="020B0503020102020204" pitchFamily="34" charset="0"/>
              <a:cs typeface="B Nazanin" panose="00000400000000000000" pitchFamily="2" charset="-78"/>
            </a:endParaRPr>
          </a:p>
        </p:txBody>
      </p:sp>
      <p:sp>
        <p:nvSpPr>
          <p:cNvPr id="49161" name="Line 11"/>
          <p:cNvSpPr>
            <a:spLocks noChangeShapeType="1"/>
          </p:cNvSpPr>
          <p:nvPr/>
        </p:nvSpPr>
        <p:spPr bwMode="auto">
          <a:xfrm flipH="1">
            <a:off x="6804025" y="3860800"/>
            <a:ext cx="576263"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2" name="Line 12"/>
          <p:cNvSpPr>
            <a:spLocks noChangeShapeType="1"/>
          </p:cNvSpPr>
          <p:nvPr/>
        </p:nvSpPr>
        <p:spPr bwMode="auto">
          <a:xfrm flipH="1">
            <a:off x="5651500" y="3933825"/>
            <a:ext cx="2159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3" name="Line 14"/>
          <p:cNvSpPr>
            <a:spLocks noChangeShapeType="1"/>
          </p:cNvSpPr>
          <p:nvPr/>
        </p:nvSpPr>
        <p:spPr bwMode="auto">
          <a:xfrm flipH="1">
            <a:off x="4356100" y="4005263"/>
            <a:ext cx="360363"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4" name="Line 15"/>
          <p:cNvSpPr>
            <a:spLocks noChangeShapeType="1"/>
          </p:cNvSpPr>
          <p:nvPr/>
        </p:nvSpPr>
        <p:spPr bwMode="auto">
          <a:xfrm flipH="1">
            <a:off x="3132138" y="4005263"/>
            <a:ext cx="360362"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5" name="Line 16"/>
          <p:cNvSpPr>
            <a:spLocks noChangeShapeType="1"/>
          </p:cNvSpPr>
          <p:nvPr/>
        </p:nvSpPr>
        <p:spPr bwMode="auto">
          <a:xfrm flipH="1">
            <a:off x="2051050" y="4076700"/>
            <a:ext cx="217488"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6" name="Line 17"/>
          <p:cNvSpPr>
            <a:spLocks noChangeShapeType="1"/>
          </p:cNvSpPr>
          <p:nvPr/>
        </p:nvSpPr>
        <p:spPr bwMode="auto">
          <a:xfrm flipV="1">
            <a:off x="5148263" y="2708275"/>
            <a:ext cx="0" cy="72072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7" name="Line 18"/>
          <p:cNvSpPr>
            <a:spLocks noChangeShapeType="1"/>
          </p:cNvSpPr>
          <p:nvPr/>
        </p:nvSpPr>
        <p:spPr bwMode="auto">
          <a:xfrm>
            <a:off x="5148263" y="4437063"/>
            <a:ext cx="0" cy="936625"/>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fa-IR"/>
          </a:p>
        </p:txBody>
      </p:sp>
      <p:sp>
        <p:nvSpPr>
          <p:cNvPr id="49168" name="Rectangle 19"/>
          <p:cNvSpPr>
            <a:spLocks noChangeArrowheads="1"/>
          </p:cNvSpPr>
          <p:nvPr/>
        </p:nvSpPr>
        <p:spPr bwMode="auto">
          <a:xfrm>
            <a:off x="4643438" y="1773238"/>
            <a:ext cx="914400" cy="9144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dirty="0">
                <a:latin typeface="Franklin Gothic Book" panose="020B0503020102020204" pitchFamily="34" charset="0"/>
                <a:cs typeface="B Nazanin" panose="00000400000000000000" pitchFamily="2" charset="-78"/>
              </a:rPr>
              <a:t>برون</a:t>
            </a:r>
          </a:p>
          <a:p>
            <a:pPr algn="ctr" eaLnBrk="1" hangingPunct="1"/>
            <a:r>
              <a:rPr kumimoji="1" lang="fa-IR" dirty="0">
                <a:latin typeface="Franklin Gothic Book" panose="020B0503020102020204" pitchFamily="34" charset="0"/>
                <a:cs typeface="B Nazanin" panose="00000400000000000000" pitchFamily="2" charset="-78"/>
              </a:rPr>
              <a:t>سازمانی</a:t>
            </a:r>
            <a:endParaRPr kumimoji="1" lang="en-GB" dirty="0">
              <a:latin typeface="Franklin Gothic Book" panose="020B0503020102020204" pitchFamily="34" charset="0"/>
              <a:cs typeface="B Nazanin" panose="00000400000000000000" pitchFamily="2" charset="-78"/>
            </a:endParaRPr>
          </a:p>
        </p:txBody>
      </p:sp>
      <p:sp>
        <p:nvSpPr>
          <p:cNvPr id="49169" name="Rectangle 20"/>
          <p:cNvSpPr>
            <a:spLocks noChangeArrowheads="1"/>
          </p:cNvSpPr>
          <p:nvPr/>
        </p:nvSpPr>
        <p:spPr bwMode="auto">
          <a:xfrm>
            <a:off x="4716463" y="5445125"/>
            <a:ext cx="914400" cy="9144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fa-IR" dirty="0">
                <a:latin typeface="Franklin Gothic Book" panose="020B0503020102020204" pitchFamily="34" charset="0"/>
                <a:cs typeface="B Nazanin" panose="00000400000000000000" pitchFamily="2" charset="-78"/>
              </a:rPr>
              <a:t>درون </a:t>
            </a:r>
          </a:p>
          <a:p>
            <a:pPr algn="ctr" eaLnBrk="1" hangingPunct="1"/>
            <a:r>
              <a:rPr kumimoji="1" lang="fa-IR" dirty="0">
                <a:latin typeface="Franklin Gothic Book" panose="020B0503020102020204" pitchFamily="34" charset="0"/>
                <a:cs typeface="B Nazanin" panose="00000400000000000000" pitchFamily="2" charset="-78"/>
              </a:rPr>
              <a:t>سازمانی</a:t>
            </a:r>
            <a:endParaRPr kumimoji="1" lang="en-GB" dirty="0">
              <a:latin typeface="Franklin Gothic Book" panose="020B0503020102020204" pitchFamily="34" charset="0"/>
              <a:cs typeface="B Nazanin" panose="00000400000000000000" pitchFamily="2" charset="-78"/>
            </a:endParaRPr>
          </a:p>
        </p:txBody>
      </p:sp>
      <p:sp>
        <p:nvSpPr>
          <p:cNvPr id="49170" name="Line 23"/>
          <p:cNvSpPr>
            <a:spLocks noChangeShapeType="1"/>
          </p:cNvSpPr>
          <p:nvPr/>
        </p:nvSpPr>
        <p:spPr bwMode="auto">
          <a:xfrm flipH="1" flipV="1">
            <a:off x="5724525" y="1989138"/>
            <a:ext cx="647700" cy="14398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1" name="Line 24"/>
          <p:cNvSpPr>
            <a:spLocks noChangeShapeType="1"/>
          </p:cNvSpPr>
          <p:nvPr/>
        </p:nvSpPr>
        <p:spPr bwMode="auto">
          <a:xfrm flipH="1">
            <a:off x="5940425" y="4365625"/>
            <a:ext cx="431800" cy="165576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2" name="Line 25"/>
          <p:cNvSpPr>
            <a:spLocks noChangeShapeType="1"/>
          </p:cNvSpPr>
          <p:nvPr/>
        </p:nvSpPr>
        <p:spPr bwMode="auto">
          <a:xfrm flipH="1" flipV="1">
            <a:off x="4140200" y="2133600"/>
            <a:ext cx="719138" cy="136683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3" name="Line 26"/>
          <p:cNvSpPr>
            <a:spLocks noChangeShapeType="1"/>
          </p:cNvSpPr>
          <p:nvPr/>
        </p:nvSpPr>
        <p:spPr bwMode="auto">
          <a:xfrm flipH="1">
            <a:off x="3924300" y="4292600"/>
            <a:ext cx="935038" cy="151288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4" name="Line 27"/>
          <p:cNvSpPr>
            <a:spLocks noChangeShapeType="1"/>
          </p:cNvSpPr>
          <p:nvPr/>
        </p:nvSpPr>
        <p:spPr bwMode="auto">
          <a:xfrm flipH="1" flipV="1">
            <a:off x="2987675" y="2060575"/>
            <a:ext cx="863600" cy="143986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5" name="Line 28"/>
          <p:cNvSpPr>
            <a:spLocks noChangeShapeType="1"/>
          </p:cNvSpPr>
          <p:nvPr/>
        </p:nvSpPr>
        <p:spPr bwMode="auto">
          <a:xfrm flipH="1">
            <a:off x="2843213" y="4437063"/>
            <a:ext cx="1008062" cy="16557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6" name="Line 29"/>
          <p:cNvSpPr>
            <a:spLocks noChangeShapeType="1"/>
          </p:cNvSpPr>
          <p:nvPr/>
        </p:nvSpPr>
        <p:spPr bwMode="auto">
          <a:xfrm flipH="1" flipV="1">
            <a:off x="1692275" y="1916113"/>
            <a:ext cx="935038" cy="165735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7" name="Line 30"/>
          <p:cNvSpPr>
            <a:spLocks noChangeShapeType="1"/>
          </p:cNvSpPr>
          <p:nvPr/>
        </p:nvSpPr>
        <p:spPr bwMode="auto">
          <a:xfrm flipH="1">
            <a:off x="1835150" y="4508500"/>
            <a:ext cx="936625" cy="144145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a-IR"/>
          </a:p>
        </p:txBody>
      </p:sp>
      <p:sp>
        <p:nvSpPr>
          <p:cNvPr id="49178" name="Oval 31"/>
          <p:cNvSpPr>
            <a:spLocks noChangeArrowheads="1"/>
          </p:cNvSpPr>
          <p:nvPr/>
        </p:nvSpPr>
        <p:spPr bwMode="auto">
          <a:xfrm>
            <a:off x="6011863" y="1557338"/>
            <a:ext cx="914400" cy="914400"/>
          </a:xfrm>
          <a:prstGeom prst="ellipse">
            <a:avLst/>
          </a:prstGeom>
          <a:solidFill>
            <a:srgbClr val="993366"/>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dirty="0">
                <a:latin typeface="Franklin Gothic Book" panose="020B0503020102020204" pitchFamily="34" charset="0"/>
                <a:cs typeface="B Nazanin" panose="00000400000000000000" pitchFamily="2" charset="-78"/>
              </a:rPr>
              <a:t>دروازه ها</a:t>
            </a:r>
            <a:endParaRPr lang="en-GB" dirty="0">
              <a:latin typeface="Franklin Gothic Book" panose="020B0503020102020204" pitchFamily="34" charset="0"/>
              <a:cs typeface="B Nazanin" panose="00000400000000000000" pitchFamily="2" charset="-78"/>
            </a:endParaRPr>
          </a:p>
        </p:txBody>
      </p:sp>
    </p:spTree>
    <p:extLst>
      <p:ext uri="{BB962C8B-B14F-4D97-AF65-F5344CB8AC3E}">
        <p14:creationId xmlns:p14="http://schemas.microsoft.com/office/powerpoint/2010/main" val="3834296770"/>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algn="ctr" eaLnBrk="1" hangingPunct="1"/>
            <a:r>
              <a:rPr lang="fa-IR" dirty="0" smtClean="0">
                <a:cs typeface="B Titr" panose="00000700000000000000" pitchFamily="2" charset="-78"/>
              </a:rPr>
              <a:t>مفاهیم اساسی در خبر نویسی </a:t>
            </a:r>
          </a:p>
        </p:txBody>
      </p:sp>
      <p:pic>
        <p:nvPicPr>
          <p:cNvPr id="53251" name="ClipArt Placeholder 4" descr="communication 11.jpg"/>
          <p:cNvPicPr>
            <a:picLocks noGrp="1" noChangeAspect="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71500" y="2360613"/>
            <a:ext cx="3810000" cy="3009900"/>
          </a:xfrm>
        </p:spPr>
      </p:pic>
      <p:sp>
        <p:nvSpPr>
          <p:cNvPr id="53252" name="Text Placeholder 3"/>
          <p:cNvSpPr>
            <a:spLocks noGrp="1"/>
          </p:cNvSpPr>
          <p:nvPr>
            <p:ph type="body" sz="half" idx="2"/>
          </p:nvPr>
        </p:nvSpPr>
        <p:spPr/>
        <p:txBody>
          <a:bodyPr/>
          <a:lstStyle/>
          <a:p>
            <a:pPr algn="r" eaLnBrk="1" hangingPunct="1"/>
            <a:r>
              <a:rPr lang="ar-SA" b="1" dirty="0" smtClean="0">
                <a:cs typeface="B Nazanin" panose="00000400000000000000" pitchFamily="2" charset="-78"/>
              </a:rPr>
              <a:t>1ـ روشنی خبر </a:t>
            </a:r>
            <a:r>
              <a:rPr lang="en-GB" b="1" dirty="0" smtClean="0">
                <a:latin typeface="Arial Rounded MT Bold" panose="020F0704030504030204" pitchFamily="34" charset="0"/>
                <a:cs typeface="B Nazanin" panose="00000400000000000000" pitchFamily="2" charset="-78"/>
              </a:rPr>
              <a:t>clear</a:t>
            </a:r>
            <a:endParaRPr lang="fa-IR" b="1" dirty="0" smtClean="0">
              <a:latin typeface="Arial Rounded MT Bold" panose="020F0704030504030204" pitchFamily="34" charset="0"/>
              <a:cs typeface="B Nazanin" panose="00000400000000000000" pitchFamily="2" charset="-78"/>
            </a:endParaRPr>
          </a:p>
          <a:p>
            <a:pPr algn="r" eaLnBrk="1" hangingPunct="1"/>
            <a:r>
              <a:rPr lang="fa-IR" b="1" dirty="0" smtClean="0">
                <a:cs typeface="B Nazanin" panose="00000400000000000000" pitchFamily="2" charset="-78"/>
              </a:rPr>
              <a:t>2</a:t>
            </a:r>
            <a:r>
              <a:rPr lang="ar-SA" b="1" dirty="0" smtClean="0">
                <a:cs typeface="B Nazanin" panose="00000400000000000000" pitchFamily="2" charset="-78"/>
              </a:rPr>
              <a:t>ـ درستی خبر </a:t>
            </a:r>
            <a:r>
              <a:rPr lang="en-GB" b="1" dirty="0" smtClean="0">
                <a:latin typeface="Arial Rounded MT Bold" panose="020F0704030504030204" pitchFamily="34" charset="0"/>
                <a:cs typeface="B Nazanin" panose="00000400000000000000" pitchFamily="2" charset="-78"/>
              </a:rPr>
              <a:t>accuracy</a:t>
            </a:r>
            <a:endParaRPr lang="fa-IR" b="1" dirty="0" smtClean="0">
              <a:latin typeface="Arial Rounded MT Bold" panose="020F0704030504030204" pitchFamily="34" charset="0"/>
              <a:cs typeface="B Nazanin" panose="00000400000000000000" pitchFamily="2" charset="-78"/>
            </a:endParaRPr>
          </a:p>
          <a:p>
            <a:pPr algn="r" eaLnBrk="1" hangingPunct="1"/>
            <a:r>
              <a:rPr lang="fa-IR" b="1" dirty="0" smtClean="0">
                <a:cs typeface="B Nazanin" panose="00000400000000000000" pitchFamily="2" charset="-78"/>
              </a:rPr>
              <a:t>3- </a:t>
            </a:r>
            <a:r>
              <a:rPr lang="ar-SA" b="1" dirty="0" smtClean="0">
                <a:cs typeface="B Nazanin" panose="00000400000000000000" pitchFamily="2" charset="-78"/>
              </a:rPr>
              <a:t>جامعیت خبر </a:t>
            </a:r>
            <a:r>
              <a:rPr lang="en-GB" b="1" dirty="0" smtClean="0">
                <a:latin typeface="Arial Rounded MT Bold" panose="020F0704030504030204" pitchFamily="34" charset="0"/>
                <a:cs typeface="B Nazanin" panose="00000400000000000000" pitchFamily="2" charset="-78"/>
              </a:rPr>
              <a:t>complete</a:t>
            </a:r>
            <a:endParaRPr lang="fa-IR" dirty="0" smtClean="0">
              <a:latin typeface="Arial Rounded MT Bold" panose="020F0704030504030204" pitchFamily="34" charset="0"/>
              <a:cs typeface="B Nazanin" panose="00000400000000000000" pitchFamily="2" charset="-78"/>
            </a:endParaRPr>
          </a:p>
        </p:txBody>
      </p:sp>
    </p:spTree>
    <p:extLst>
      <p:ext uri="{BB962C8B-B14F-4D97-AF65-F5344CB8AC3E}">
        <p14:creationId xmlns:p14="http://schemas.microsoft.com/office/powerpoint/2010/main" val="245361040"/>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57200" y="457200"/>
            <a:ext cx="8686800" cy="838200"/>
          </a:xfrm>
          <a:ln>
            <a:miter lim="800000"/>
            <a:headEnd/>
            <a:tailEnd/>
          </a:ln>
        </p:spPr>
        <p:txBody>
          <a:bodyPr rtlCol="0">
            <a:normAutofit fontScale="90000"/>
          </a:bodyPr>
          <a:lstStyle/>
          <a:p>
            <a:pPr algn="ctr" rtl="1" eaLnBrk="1" fontAlgn="auto" hangingPunct="1">
              <a:spcAft>
                <a:spcPts val="0"/>
              </a:spcAft>
              <a:defRPr/>
            </a:pPr>
            <a:r>
              <a:rPr lang="en-GB" cap="all" dirty="0">
                <a:solidFill>
                  <a:schemeClr val="accent4">
                    <a:lumMod val="75000"/>
                  </a:schemeClr>
                </a:solidFill>
                <a:effectLst>
                  <a:reflection blurRad="12700" stA="48000" endA="300" endPos="55000" dir="5400000" sy="-90000" algn="bl" rotWithShape="0"/>
                </a:effectLst>
                <a:cs typeface="B Titr" panose="00000700000000000000" pitchFamily="2" charset="-78"/>
              </a:rPr>
              <a:t/>
            </a:r>
            <a:br>
              <a:rPr lang="en-GB" cap="all" dirty="0">
                <a:solidFill>
                  <a:schemeClr val="accent4">
                    <a:lumMod val="75000"/>
                  </a:schemeClr>
                </a:solidFill>
                <a:effectLst>
                  <a:reflection blurRad="12700" stA="48000" endA="300" endPos="55000" dir="5400000" sy="-90000" algn="bl" rotWithShape="0"/>
                </a:effectLst>
                <a:cs typeface="B Titr" panose="00000700000000000000" pitchFamily="2" charset="-78"/>
              </a:rPr>
            </a:br>
            <a:r>
              <a:rPr lang="ar-SA" cap="all" dirty="0">
                <a:solidFill>
                  <a:schemeClr val="accent4">
                    <a:lumMod val="75000"/>
                  </a:schemeClr>
                </a:solidFill>
                <a:effectLst>
                  <a:reflection blurRad="12700" stA="48000" endA="300" endPos="55000" dir="5400000" sy="-90000" algn="bl" rotWithShape="0"/>
                </a:effectLst>
                <a:cs typeface="B Titr" panose="00000700000000000000" pitchFamily="2" charset="-78"/>
              </a:rPr>
              <a:t>1ـ روشنی خبر (</a:t>
            </a:r>
            <a:r>
              <a:rPr lang="en-GB" cap="all" dirty="0">
                <a:solidFill>
                  <a:schemeClr val="accent4">
                    <a:lumMod val="75000"/>
                  </a:schemeClr>
                </a:solidFill>
                <a:effectLst>
                  <a:reflection blurRad="12700" stA="48000" endA="300" endPos="55000" dir="5400000" sy="-90000" algn="bl" rotWithShape="0"/>
                </a:effectLst>
                <a:cs typeface="B Titr" panose="00000700000000000000" pitchFamily="2" charset="-78"/>
              </a:rPr>
              <a:t>clear</a:t>
            </a:r>
            <a:r>
              <a:rPr lang="ar-SA" cap="all" dirty="0">
                <a:solidFill>
                  <a:schemeClr val="accent4">
                    <a:lumMod val="75000"/>
                  </a:schemeClr>
                </a:solidFill>
                <a:effectLst>
                  <a:reflection blurRad="12700" stA="48000" endA="300" endPos="55000" dir="5400000" sy="-90000" algn="bl" rotWithShape="0"/>
                </a:effectLst>
                <a:cs typeface="B Titr" panose="00000700000000000000" pitchFamily="2" charset="-78"/>
              </a:rPr>
              <a:t>) :</a:t>
            </a:r>
            <a:endParaRPr lang="fa-IR" cap="all" dirty="0">
              <a:solidFill>
                <a:schemeClr val="accent4">
                  <a:lumMod val="75000"/>
                </a:schemeClr>
              </a:solidFill>
              <a:effectLst>
                <a:reflection blurRad="12700" stA="48000" endA="300" endPos="55000" dir="5400000" sy="-90000" algn="bl" rotWithShape="0"/>
              </a:effectLst>
              <a:cs typeface="B Titr" panose="00000700000000000000" pitchFamily="2" charset="-78"/>
            </a:endParaRPr>
          </a:p>
        </p:txBody>
      </p:sp>
      <p:sp>
        <p:nvSpPr>
          <p:cNvPr id="54275" name="Content Placeholder 5"/>
          <p:cNvSpPr>
            <a:spLocks noGrp="1"/>
          </p:cNvSpPr>
          <p:nvPr>
            <p:ph idx="4294967295"/>
          </p:nvPr>
        </p:nvSpPr>
        <p:spPr>
          <a:xfrm>
            <a:off x="500063" y="2362200"/>
            <a:ext cx="7858125" cy="3724275"/>
          </a:xfrm>
        </p:spPr>
        <p:txBody>
          <a:bodyPr/>
          <a:lstStyle/>
          <a:p>
            <a:pPr algn="just">
              <a:lnSpc>
                <a:spcPct val="80000"/>
              </a:lnSpc>
              <a:buFont typeface="Wingdings" panose="05000000000000000000" pitchFamily="2" charset="2"/>
              <a:buChar char="v"/>
            </a:pPr>
            <a:r>
              <a:rPr lang="ar-SA" sz="2600" dirty="0" smtClean="0">
                <a:cs typeface="B Nazanin" panose="00000400000000000000" pitchFamily="2" charset="-78"/>
              </a:rPr>
              <a:t>خبر باید ساده، روشن و بدون ابهام تنظیم شود. مهمترین دلیل ابهام در خبر، درك نادرست خبرنگار از موضوع خبر است كه این اشكال را با مطالعه  و پرسش از منبع می توان رفع كرد.</a:t>
            </a:r>
            <a:endParaRPr lang="fa-IR" sz="2600" dirty="0" smtClean="0">
              <a:cs typeface="B Nazanin" panose="00000400000000000000" pitchFamily="2" charset="-78"/>
            </a:endParaRPr>
          </a:p>
          <a:p>
            <a:pPr algn="just">
              <a:lnSpc>
                <a:spcPct val="80000"/>
              </a:lnSpc>
              <a:buFont typeface="Wingdings" panose="05000000000000000000" pitchFamily="2" charset="2"/>
              <a:buChar char="v"/>
            </a:pPr>
            <a:r>
              <a:rPr lang="ar-SA" sz="2600" dirty="0" smtClean="0">
                <a:cs typeface="B Nazanin" panose="00000400000000000000" pitchFamily="2" charset="-78"/>
              </a:rPr>
              <a:t>نكته دیگر آنكه در خبرهای دارای اصطلاحات علمی، حقوقی، پزشكی و فنی و…، مطلب باید به گونه ای انتشار یابدكه اولا فهم مطلب برای همگان آسان باشد، همچنین این ساده نویسی به ارزش علمی خبر آسیبی وارد</a:t>
            </a:r>
            <a:r>
              <a:rPr lang="fa-IR" sz="2600" dirty="0" smtClean="0">
                <a:cs typeface="B Nazanin" panose="00000400000000000000" pitchFamily="2" charset="-78"/>
              </a:rPr>
              <a:t> </a:t>
            </a:r>
            <a:r>
              <a:rPr lang="ar-SA" sz="2600" dirty="0" smtClean="0">
                <a:cs typeface="B Nazanin" panose="00000400000000000000" pitchFamily="2" charset="-78"/>
              </a:rPr>
              <a:t>نیاورد.</a:t>
            </a:r>
            <a:endParaRPr lang="fa-IR" sz="2600" dirty="0" smtClean="0">
              <a:cs typeface="B Nazanin" panose="00000400000000000000" pitchFamily="2" charset="-78"/>
            </a:endParaRPr>
          </a:p>
          <a:p>
            <a:pPr algn="just">
              <a:lnSpc>
                <a:spcPct val="80000"/>
              </a:lnSpc>
              <a:buFont typeface="Wingdings" panose="05000000000000000000" pitchFamily="2" charset="2"/>
              <a:buChar char="v"/>
            </a:pPr>
            <a:r>
              <a:rPr lang="ar-SA" sz="2600" dirty="0" smtClean="0">
                <a:cs typeface="B Nazanin" panose="00000400000000000000" pitchFamily="2" charset="-78"/>
              </a:rPr>
              <a:t>در این راه، همچنین داشتن یك رسم الخط واحد در خبر نویسی ضروری است.  . . . . .</a:t>
            </a:r>
            <a:endParaRPr lang="en-GB" sz="2600" dirty="0" smtClean="0">
              <a:cs typeface="B Nazanin" panose="00000400000000000000" pitchFamily="2" charset="-78"/>
            </a:endParaRPr>
          </a:p>
          <a:p>
            <a:pPr eaLnBrk="1" hangingPunct="1">
              <a:lnSpc>
                <a:spcPct val="80000"/>
              </a:lnSpc>
            </a:pPr>
            <a:endParaRPr lang="fa-IR" sz="2600" dirty="0" smtClean="0">
              <a:cs typeface="B Nazanin" panose="00000400000000000000" pitchFamily="2" charset="-78"/>
            </a:endParaRPr>
          </a:p>
        </p:txBody>
      </p:sp>
    </p:spTree>
    <p:extLst>
      <p:ext uri="{BB962C8B-B14F-4D97-AF65-F5344CB8AC3E}">
        <p14:creationId xmlns:p14="http://schemas.microsoft.com/office/powerpoint/2010/main" val="242620442"/>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486</TotalTime>
  <Words>3413</Words>
  <Application>Microsoft Office PowerPoint</Application>
  <PresentationFormat>On-screen Show (4:3)</PresentationFormat>
  <Paragraphs>160</Paragraphs>
  <Slides>33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Arial</vt:lpstr>
      <vt:lpstr>Arial Rounded MT Bold</vt:lpstr>
      <vt:lpstr>B Nazanin</vt:lpstr>
      <vt:lpstr>B Titr</vt:lpstr>
      <vt:lpstr>Calibri</vt:lpstr>
      <vt:lpstr>Franklin Gothic Book</vt:lpstr>
      <vt:lpstr>Tahoma</vt:lpstr>
      <vt:lpstr>Trebuchet MS</vt:lpstr>
      <vt:lpstr>Wingdings</vt:lpstr>
      <vt:lpstr>Wingdings 2</vt:lpstr>
      <vt:lpstr>Wingdings 3</vt:lpstr>
      <vt:lpstr>Facet</vt:lpstr>
      <vt:lpstr>بسم الله الرحمن الرحیم   </vt:lpstr>
      <vt:lpstr>وظایف حوزه روابط عمومی در سازمان</vt:lpstr>
      <vt:lpstr>وظایف مربوط به کارشناسان و رابطین خبری روابط عمومی</vt:lpstr>
      <vt:lpstr>چیستی خبر  </vt:lpstr>
      <vt:lpstr>PowerPoint Presentation</vt:lpstr>
      <vt:lpstr>کارکردهای خبر چیست؟</vt:lpstr>
      <vt:lpstr>از رویداد تا مخاطب </vt:lpstr>
      <vt:lpstr>مفاهیم اساسی در خبر نویسی </vt:lpstr>
      <vt:lpstr> 1ـ روشنی خبر (clear) :</vt:lpstr>
      <vt:lpstr>ـ درستی خبر (accurate):</vt:lpstr>
      <vt:lpstr>3ـ جامعیت خبر (complete):</vt:lpstr>
      <vt:lpstr>ارزش های خبری  NEWS VALUES </vt:lpstr>
      <vt:lpstr>ارزش های هفت گانه </vt:lpstr>
      <vt:lpstr>1- دربرگیری (IMPACT):</vt:lpstr>
      <vt:lpstr> شهرت (FAME) : </vt:lpstr>
      <vt:lpstr>3ـ برخورد (CONFLICT) :</vt:lpstr>
      <vt:lpstr>4ـ مجاورت (PROXIMITY) :</vt:lpstr>
      <vt:lpstr>5 ـ كثرت ( فراوانی در تعداد، اندازه، تعداد ) MAGNITUDE:</vt:lpstr>
      <vt:lpstr>6ـ شگفتی و استثنا (ODDITY):</vt:lpstr>
      <vt:lpstr>7ـ تازگی خبر (TIMELINESS):</vt:lpstr>
      <vt:lpstr>عناصر خبر </vt:lpstr>
      <vt:lpstr>PowerPoint Presentation</vt:lpstr>
      <vt:lpstr>What  يا چه؟ </vt:lpstr>
      <vt:lpstr>Who  ياچه كسي ياچه نهادي؟(که) </vt:lpstr>
      <vt:lpstr>Where  يا كجا؟ </vt:lpstr>
      <vt:lpstr>When كي، چه وقت چه هنگام؟ </vt:lpstr>
      <vt:lpstr>Why يا چرا؟ </vt:lpstr>
      <vt:lpstr>How  يا چطور (چگونه)؟ </vt:lpstr>
      <vt:lpstr>نگارش و تنظیم  خبر </vt:lpstr>
      <vt:lpstr>امتیازات هرم وارونه </vt:lpstr>
      <vt:lpstr>لید خبر</vt:lpstr>
      <vt:lpstr>تیتر</vt:lpstr>
      <vt:lpstr>شاد باشید و سربلند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user</dc:creator>
  <cp:lastModifiedBy>A</cp:lastModifiedBy>
  <cp:revision>39</cp:revision>
  <dcterms:created xsi:type="dcterms:W3CDTF">2011-07-10T17:03:14Z</dcterms:created>
  <dcterms:modified xsi:type="dcterms:W3CDTF">2023-12-31T08:38:50Z</dcterms:modified>
</cp:coreProperties>
</file>