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6" r:id="rId3"/>
    <p:sldId id="265" r:id="rId4"/>
    <p:sldId id="257" r:id="rId5"/>
    <p:sldId id="258" r:id="rId6"/>
    <p:sldId id="259" r:id="rId7"/>
    <p:sldId id="260" r:id="rId8"/>
    <p:sldId id="261" r:id="rId9"/>
    <p:sldId id="264"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EFF1AC-D134-4044-A2F8-6C726DC03F41}">
          <p14:sldIdLst>
            <p14:sldId id="256"/>
            <p14:sldId id="266"/>
            <p14:sldId id="265"/>
            <p14:sldId id="257"/>
            <p14:sldId id="258"/>
            <p14:sldId id="259"/>
            <p14:sldId id="260"/>
            <p14:sldId id="261"/>
            <p14:sldId id="264"/>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4CF77B-8BD1-45F9-A0EE-A5C204B93103}" type="datetimeFigureOut">
              <a:rPr lang="en-US" smtClean="0"/>
              <a:t>12/29/2024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168498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4CF77B-8BD1-45F9-A0EE-A5C204B93103}" type="datetimeFigureOut">
              <a:rPr lang="en-US" smtClean="0"/>
              <a:t>12/29/2024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19144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4CF77B-8BD1-45F9-A0EE-A5C204B93103}" type="datetimeFigureOut">
              <a:rPr lang="en-US" smtClean="0"/>
              <a:t>12/29/2024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5382BA-0532-4E93-B745-F61336C0BE3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4336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B4CF77B-8BD1-45F9-A0EE-A5C204B93103}" type="datetimeFigureOut">
              <a:rPr lang="en-US" smtClean="0"/>
              <a:t>12/29/2024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281818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B4CF77B-8BD1-45F9-A0EE-A5C204B93103}" type="datetimeFigureOut">
              <a:rPr lang="en-US" smtClean="0"/>
              <a:t>12/29/2024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5382BA-0532-4E93-B745-F61336C0BE3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6181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B4CF77B-8BD1-45F9-A0EE-A5C204B93103}" type="datetimeFigureOut">
              <a:rPr lang="en-US" smtClean="0"/>
              <a:t>12/29/2024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3200142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4CF77B-8BD1-45F9-A0EE-A5C204B93103}" type="datetimeFigureOut">
              <a:rPr lang="en-US" smtClean="0"/>
              <a:t>12/29/2024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3705601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4CF77B-8BD1-45F9-A0EE-A5C204B93103}" type="datetimeFigureOut">
              <a:rPr lang="en-US" smtClean="0"/>
              <a:t>12/29/2024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223672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4CF77B-8BD1-45F9-A0EE-A5C204B93103}" type="datetimeFigureOut">
              <a:rPr lang="en-US" smtClean="0"/>
              <a:t>12/29/2024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151441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4CF77B-8BD1-45F9-A0EE-A5C204B93103}" type="datetimeFigureOut">
              <a:rPr lang="en-US" smtClean="0"/>
              <a:t>12/29/2024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144048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4CF77B-8BD1-45F9-A0EE-A5C204B93103}" type="datetimeFigureOut">
              <a:rPr lang="en-US" smtClean="0"/>
              <a:t>12/29/2024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372391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4CF77B-8BD1-45F9-A0EE-A5C204B93103}" type="datetimeFigureOut">
              <a:rPr lang="en-US" smtClean="0"/>
              <a:t>12/29/2024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65957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4CF77B-8BD1-45F9-A0EE-A5C204B93103}" type="datetimeFigureOut">
              <a:rPr lang="en-US" smtClean="0"/>
              <a:t>12/29/2024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338862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CF77B-8BD1-45F9-A0EE-A5C204B93103}" type="datetimeFigureOut">
              <a:rPr lang="en-US" smtClean="0"/>
              <a:t>12/29/2024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268568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4CF77B-8BD1-45F9-A0EE-A5C204B93103}" type="datetimeFigureOut">
              <a:rPr lang="en-US" smtClean="0"/>
              <a:t>12/29/2024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203360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4CF77B-8BD1-45F9-A0EE-A5C204B93103}" type="datetimeFigureOut">
              <a:rPr lang="en-US" smtClean="0"/>
              <a:t>12/29/2024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5382BA-0532-4E93-B745-F61336C0BE39}" type="slidenum">
              <a:rPr lang="en-US" smtClean="0"/>
              <a:t>‹#›</a:t>
            </a:fld>
            <a:endParaRPr lang="en-US"/>
          </a:p>
        </p:txBody>
      </p:sp>
    </p:spTree>
    <p:extLst>
      <p:ext uri="{BB962C8B-B14F-4D97-AF65-F5344CB8AC3E}">
        <p14:creationId xmlns:p14="http://schemas.microsoft.com/office/powerpoint/2010/main" val="24303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B4CF77B-8BD1-45F9-A0EE-A5C204B93103}" type="datetimeFigureOut">
              <a:rPr lang="en-US" smtClean="0"/>
              <a:t>12/29/2024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D5382BA-0532-4E93-B745-F61336C0BE39}" type="slidenum">
              <a:rPr lang="en-US" smtClean="0"/>
              <a:t>‹#›</a:t>
            </a:fld>
            <a:endParaRPr lang="en-US"/>
          </a:p>
        </p:txBody>
      </p:sp>
    </p:spTree>
    <p:extLst>
      <p:ext uri="{BB962C8B-B14F-4D97-AF65-F5344CB8AC3E}">
        <p14:creationId xmlns:p14="http://schemas.microsoft.com/office/powerpoint/2010/main" val="17974754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8A1C7AE-AAA3-DC44-A8C5-8982D3BB4827}"/>
              </a:ext>
            </a:extLst>
          </p:cNvPr>
          <p:cNvSpPr>
            <a:spLocks noGrp="1"/>
          </p:cNvSpPr>
          <p:nvPr>
            <p:ph type="ctrTitle"/>
          </p:nvPr>
        </p:nvSpPr>
        <p:spPr>
          <a:xfrm>
            <a:off x="3959605" y="2672031"/>
            <a:ext cx="4054678" cy="1883191"/>
          </a:xfrm>
        </p:spPr>
        <p:txBody>
          <a:bodyPr/>
          <a:lstStyle/>
          <a:p>
            <a:endParaRPr lang="en-US" dirty="0"/>
          </a:p>
        </p:txBody>
      </p:sp>
      <p:pic>
        <p:nvPicPr>
          <p:cNvPr id="14" name="Picture 13">
            <a:extLst>
              <a:ext uri="{FF2B5EF4-FFF2-40B4-BE49-F238E27FC236}">
                <a16:creationId xmlns:a16="http://schemas.microsoft.com/office/drawing/2014/main" id="{65B2368B-FBD7-6A43-15C0-506439DCFE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7055" y="1962804"/>
            <a:ext cx="6884565" cy="3293378"/>
          </a:xfrm>
          <a:prstGeom prst="rect">
            <a:avLst/>
          </a:prstGeom>
        </p:spPr>
      </p:pic>
      <p:pic>
        <p:nvPicPr>
          <p:cNvPr id="17" name="Picture 16" descr="arm">
            <a:extLst>
              <a:ext uri="{FF2B5EF4-FFF2-40B4-BE49-F238E27FC236}">
                <a16:creationId xmlns:a16="http://schemas.microsoft.com/office/drawing/2014/main" id="{BE7D027D-71F3-D26B-3890-07637893AB19}"/>
              </a:ext>
            </a:extLst>
          </p:cNvPr>
          <p:cNvPicPr>
            <a:picLocks noChangeAspect="1"/>
          </p:cNvPicPr>
          <p:nvPr/>
        </p:nvPicPr>
        <p:blipFill>
          <a:blip r:embed="rId3" cstate="print"/>
          <a:srcRect/>
          <a:stretch>
            <a:fillRect/>
          </a:stretch>
        </p:blipFill>
        <p:spPr bwMode="auto">
          <a:xfrm>
            <a:off x="1791805" y="5256182"/>
            <a:ext cx="1365250" cy="1231900"/>
          </a:xfrm>
          <a:prstGeom prst="rect">
            <a:avLst/>
          </a:prstGeom>
          <a:noFill/>
          <a:ln w="9525">
            <a:noFill/>
            <a:miter lim="800000"/>
            <a:headEnd/>
            <a:tailEnd/>
          </a:ln>
        </p:spPr>
      </p:pic>
    </p:spTree>
    <p:extLst>
      <p:ext uri="{BB962C8B-B14F-4D97-AF65-F5344CB8AC3E}">
        <p14:creationId xmlns:p14="http://schemas.microsoft.com/office/powerpoint/2010/main" val="2540001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F19EDFC-30C4-621C-3F6A-8F39EC901E28}"/>
              </a:ext>
            </a:extLst>
          </p:cNvPr>
          <p:cNvSpPr>
            <a:spLocks noGrp="1"/>
          </p:cNvSpPr>
          <p:nvPr>
            <p:ph type="subTitle" idx="1"/>
          </p:nvPr>
        </p:nvSpPr>
        <p:spPr>
          <a:xfrm>
            <a:off x="2374231" y="473828"/>
            <a:ext cx="9144000" cy="6263856"/>
          </a:xfrm>
        </p:spPr>
        <p:txBody>
          <a:bodyPr>
            <a:noAutofit/>
          </a:bodyPr>
          <a:lstStyle/>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پذیرش در خانه سلامت (روزانه و شبانه روزی) </a:t>
            </a:r>
            <a:r>
              <a:rPr lang="fa-IR" sz="1800" b="1" kern="100" dirty="0">
                <a:solidFill>
                  <a:srgbClr val="000000"/>
                </a:solidFill>
                <a:effectLst/>
                <a:latin typeface="Vazirmatn"/>
                <a:ea typeface="Calibri" panose="020F0502020204030204" pitchFamily="34" charset="0"/>
                <a:cs typeface="B Nazanin" panose="00000400000000000000" pitchFamily="2" charset="-78"/>
              </a:rPr>
              <a:t>۶۱</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پذیرش در مرکز آموزش کودک و خانواده </a:t>
            </a:r>
            <a:r>
              <a:rPr lang="fa-IR" sz="1800" b="1" kern="100" dirty="0">
                <a:solidFill>
                  <a:srgbClr val="000000"/>
                </a:solidFill>
                <a:effectLst/>
                <a:latin typeface="Vazirmatn"/>
                <a:ea typeface="Calibri" panose="020F0502020204030204" pitchFamily="34" charset="0"/>
                <a:cs typeface="B Nazanin" panose="00000400000000000000" pitchFamily="2" charset="-78"/>
              </a:rPr>
              <a:t>۱۴۰</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پذیرش در خانه امن </a:t>
            </a:r>
            <a:r>
              <a:rPr lang="fa-IR" sz="1800" b="1" kern="100" dirty="0">
                <a:solidFill>
                  <a:srgbClr val="000000"/>
                </a:solidFill>
                <a:effectLst/>
                <a:latin typeface="Vazirmatn"/>
                <a:ea typeface="Calibri" panose="020F0502020204030204" pitchFamily="34" charset="0"/>
                <a:cs typeface="B Nazanin" panose="00000400000000000000" pitchFamily="2" charset="-78"/>
              </a:rPr>
              <a:t>۱۵</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پذیرش در راه نوین </a:t>
            </a:r>
            <a:r>
              <a:rPr lang="fa-IR" sz="1800" b="1" kern="100" dirty="0">
                <a:solidFill>
                  <a:srgbClr val="000000"/>
                </a:solidFill>
                <a:effectLst/>
                <a:latin typeface="Vazirmatn"/>
                <a:ea typeface="Calibri" panose="020F0502020204030204" pitchFamily="34" charset="0"/>
                <a:cs typeface="B Nazanin" panose="00000400000000000000" pitchFamily="2" charset="-78"/>
              </a:rPr>
              <a:t>۱۸</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پذیرش در خانه تلاش </a:t>
            </a:r>
            <a:r>
              <a:rPr lang="fa-IR" sz="1800" b="1" kern="100" dirty="0">
                <a:solidFill>
                  <a:srgbClr val="000000"/>
                </a:solidFill>
                <a:effectLst/>
                <a:latin typeface="Vazirmatn"/>
                <a:ea typeface="Calibri" panose="020F0502020204030204" pitchFamily="34" charset="0"/>
                <a:cs typeface="B Nazanin" panose="00000400000000000000" pitchFamily="2" charset="-78"/>
              </a:rPr>
              <a:t>۱۷</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en-US" sz="1800" b="1" kern="100" dirty="0">
                <a:solidFill>
                  <a:srgbClr val="000000"/>
                </a:solidFill>
                <a:effectLst/>
                <a:latin typeface="B Nazanin" panose="00000400000000000000" pitchFamily="2" charset="-78"/>
                <a:ea typeface="Calibri" panose="020F0502020204030204" pitchFamily="34" charset="0"/>
                <a:cs typeface="B Nazanin" panose="00000400000000000000" pitchFamily="2" charset="-78"/>
              </a:rPr>
              <a:t> </a:t>
            </a:r>
            <a:r>
              <a:rPr lang="fa-IR" sz="1800" b="1" kern="100" dirty="0">
                <a:solidFill>
                  <a:srgbClr val="000000"/>
                </a:solidFill>
                <a:effectLst/>
                <a:latin typeface="Vazirmatn"/>
                <a:ea typeface="Calibri" panose="020F0502020204030204" pitchFamily="34" charset="0"/>
                <a:cs typeface="B Nazanin" panose="00000400000000000000" pitchFamily="2" charset="-78"/>
              </a:rPr>
              <a:t>۲۶</a:t>
            </a:r>
            <a:r>
              <a:rPr lang="ar-SA" sz="1800" b="1" kern="100" dirty="0">
                <a:solidFill>
                  <a:srgbClr val="000000"/>
                </a:solidFill>
                <a:effectLst/>
                <a:latin typeface="Vazirmatn"/>
                <a:ea typeface="Calibri" panose="020F0502020204030204" pitchFamily="34" charset="0"/>
                <a:cs typeface="B Nazanin" panose="00000400000000000000" pitchFamily="2" charset="-78"/>
              </a:rPr>
              <a:t> مرکز درمان و بازتوانی اعتیاد و کمپ ترک اعتیاد و ماده </a:t>
            </a:r>
            <a:r>
              <a:rPr lang="fa-IR" sz="1800" b="1" kern="100" dirty="0">
                <a:solidFill>
                  <a:srgbClr val="000000"/>
                </a:solidFill>
                <a:effectLst/>
                <a:latin typeface="Vazirmatn"/>
                <a:ea typeface="Calibri" panose="020F0502020204030204" pitchFamily="34" charset="0"/>
                <a:cs typeface="B Nazanin" panose="00000400000000000000" pitchFamily="2" charset="-78"/>
              </a:rPr>
              <a:t>۱۶</a:t>
            </a:r>
            <a:r>
              <a:rPr lang="ar-SA" sz="1800" b="1" kern="100" dirty="0">
                <a:solidFill>
                  <a:srgbClr val="000000"/>
                </a:solidFill>
                <a:effectLst/>
                <a:latin typeface="Vazirmatn"/>
                <a:ea typeface="Calibri" panose="020F0502020204030204" pitchFamily="34" charset="0"/>
                <a:cs typeface="B Nazanin" panose="00000400000000000000" pitchFamily="2" charset="-78"/>
              </a:rPr>
              <a:t> و مرکز متادون درمانی و باشگاه مثبت سال </a:t>
            </a:r>
            <a:r>
              <a:rPr lang="fa-IR" sz="1800" b="1" kern="100" dirty="0">
                <a:solidFill>
                  <a:srgbClr val="000000"/>
                </a:solidFill>
                <a:effectLst/>
                <a:latin typeface="Vazirmatn"/>
                <a:ea typeface="Calibri" panose="020F0502020204030204" pitchFamily="34" charset="0"/>
                <a:cs typeface="B Nazanin" panose="00000400000000000000" pitchFamily="2" charset="-78"/>
              </a:rPr>
              <a:t>۱۴۰۲= ۷۷۸۰</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پذیرش شده‌اند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lvl="0" algn="justLow" rtl="1">
              <a:lnSpc>
                <a:spcPct val="100000"/>
              </a:lnSpc>
              <a:spcAft>
                <a:spcPts val="800"/>
              </a:spcAft>
              <a:buSzPts val="1400"/>
            </a:pPr>
            <a:r>
              <a:rPr lang="fa-IR" sz="1800" b="1" kern="100" dirty="0">
                <a:solidFill>
                  <a:srgbClr val="000000"/>
                </a:solidFill>
                <a:effectLst/>
                <a:latin typeface="Vazirmatn"/>
                <a:ea typeface="Calibri" panose="020F0502020204030204" pitchFamily="34" charset="0"/>
                <a:cs typeface="B Nazanin" panose="00000400000000000000" pitchFamily="2" charset="-78"/>
              </a:rPr>
              <a:t>ر)</a:t>
            </a:r>
            <a:r>
              <a:rPr lang="ar-SA" sz="1800" b="1" kern="100" dirty="0">
                <a:solidFill>
                  <a:srgbClr val="000000"/>
                </a:solidFill>
                <a:effectLst/>
                <a:latin typeface="Vazirmatn"/>
                <a:ea typeface="Calibri" panose="020F0502020204030204" pitchFamily="34" charset="0"/>
                <a:cs typeface="B Nazanin" panose="00000400000000000000" pitchFamily="2" charset="-78"/>
              </a:rPr>
              <a:t>حوزه اشتغال و کارآفرینی:</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en-US" sz="1800" b="1" kern="100" dirty="0">
                <a:solidFill>
                  <a:srgbClr val="000000"/>
                </a:solidFill>
                <a:effectLst/>
                <a:latin typeface="B Nazanin" panose="00000400000000000000" pitchFamily="2" charset="-78"/>
                <a:ea typeface="Calibri" panose="020F0502020204030204" pitchFamily="34" charset="0"/>
                <a:cs typeface="B Nazanin" panose="00000400000000000000" pitchFamily="2" charset="-78"/>
              </a:rPr>
              <a:t> </a:t>
            </a:r>
            <a:r>
              <a:rPr lang="fa-IR" sz="1800" b="1" kern="100" dirty="0">
                <a:solidFill>
                  <a:srgbClr val="000000"/>
                </a:solidFill>
                <a:effectLst/>
                <a:latin typeface="Vazirmatn"/>
                <a:ea typeface="Calibri" panose="020F0502020204030204" pitchFamily="34" charset="0"/>
                <a:cs typeface="B Nazanin" panose="00000400000000000000" pitchFamily="2" charset="-78"/>
              </a:rPr>
              <a:t>5/288/000</a:t>
            </a:r>
            <a:r>
              <a:rPr lang="ar-SA" sz="1800" b="1" kern="100" dirty="0">
                <a:solidFill>
                  <a:srgbClr val="000000"/>
                </a:solidFill>
                <a:effectLst/>
                <a:latin typeface="Vazirmatn"/>
                <a:ea typeface="Calibri" panose="020F0502020204030204" pitchFamily="34" charset="0"/>
                <a:cs typeface="B Nazanin" panose="00000400000000000000" pitchFamily="2" charset="-78"/>
              </a:rPr>
              <a:t> ریال سهم بهزیستی در سال 1403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fa-IR" sz="1800" b="1" kern="100" dirty="0">
                <a:solidFill>
                  <a:srgbClr val="000000"/>
                </a:solidFill>
                <a:effectLst/>
                <a:latin typeface="Vazirmatn"/>
                <a:ea typeface="Calibri" panose="020F0502020204030204" pitchFamily="34" charset="0"/>
                <a:cs typeface="B Nazanin" panose="00000400000000000000" pitchFamily="2" charset="-78"/>
              </a:rPr>
              <a:t>۸۶ </a:t>
            </a:r>
            <a:r>
              <a:rPr lang="ar-SA" sz="1800" b="1" kern="100" dirty="0">
                <a:solidFill>
                  <a:srgbClr val="000000"/>
                </a:solidFill>
                <a:effectLst/>
                <a:latin typeface="Vazirmatn"/>
                <a:ea typeface="Calibri" panose="020F0502020204030204" pitchFamily="34" charset="0"/>
                <a:cs typeface="B Nazanin" panose="00000400000000000000" pitchFamily="2" charset="-78"/>
              </a:rPr>
              <a:t>% تاکنون تخصیص داده شده است</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تعهد اشتغال سال </a:t>
            </a:r>
            <a:r>
              <a:rPr lang="fa-IR" sz="1800" b="1" kern="100" dirty="0">
                <a:solidFill>
                  <a:srgbClr val="000000"/>
                </a:solidFill>
                <a:effectLst/>
                <a:latin typeface="Vazirmatn"/>
                <a:ea typeface="Calibri" panose="020F0502020204030204" pitchFamily="34" charset="0"/>
                <a:cs typeface="B Nazanin" panose="00000400000000000000" pitchFamily="2" charset="-78"/>
              </a:rPr>
              <a:t>۱۴۰۳ = </a:t>
            </a:r>
            <a:r>
              <a:rPr lang="ar-SA" sz="1800" b="1" kern="100" dirty="0">
                <a:solidFill>
                  <a:srgbClr val="000000"/>
                </a:solidFill>
                <a:effectLst/>
                <a:latin typeface="Vazirmatn"/>
                <a:ea typeface="Calibri" panose="020F0502020204030204" pitchFamily="34" charset="0"/>
                <a:cs typeface="B Nazanin" panose="00000400000000000000" pitchFamily="2" charset="-78"/>
              </a:rPr>
              <a:t>2097 نفر</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تاکنون 1108 شغل ایجاد معادل ، </a:t>
            </a:r>
            <a:r>
              <a:rPr lang="fa-IR" sz="1800" b="1" kern="100" dirty="0">
                <a:solidFill>
                  <a:srgbClr val="000000"/>
                </a:solidFill>
                <a:effectLst/>
                <a:latin typeface="Vazirmatn"/>
                <a:ea typeface="Calibri" panose="020F0502020204030204" pitchFamily="34" charset="0"/>
                <a:cs typeface="B Nazanin" panose="00000400000000000000" pitchFamily="2" charset="-78"/>
              </a:rPr>
              <a:t>52/84</a:t>
            </a:r>
            <a:r>
              <a:rPr lang="ar-SA" sz="1800" b="1" kern="100" dirty="0">
                <a:solidFill>
                  <a:srgbClr val="000000"/>
                </a:solidFill>
                <a:effectLst/>
                <a:latin typeface="Vazirmatn"/>
                <a:ea typeface="Calibri" panose="020F0502020204030204" pitchFamily="34" charset="0"/>
                <a:cs typeface="B Nazanin" panose="00000400000000000000" pitchFamily="2" charset="-78"/>
              </a:rPr>
              <a:t> % تعهد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تعداد خانوارهای فاقد مسکن </a:t>
            </a:r>
            <a:r>
              <a:rPr lang="fa-IR" sz="1800" b="1" kern="100" dirty="0">
                <a:solidFill>
                  <a:srgbClr val="000000"/>
                </a:solidFill>
                <a:effectLst/>
                <a:latin typeface="Vazirmatn"/>
                <a:ea typeface="Calibri" panose="020F0502020204030204" pitchFamily="34" charset="0"/>
                <a:cs typeface="B Nazanin" panose="00000400000000000000" pitchFamily="2" charset="-78"/>
              </a:rPr>
              <a:t>۷۱۰۰</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a:lnSpc>
                <a:spcPct val="100000"/>
              </a:lnSpc>
            </a:pPr>
            <a:endParaRPr lang="en-US" sz="1800" b="1" dirty="0">
              <a:cs typeface="B Nazanin" panose="00000400000000000000" pitchFamily="2" charset="-78"/>
            </a:endParaRPr>
          </a:p>
        </p:txBody>
      </p:sp>
      <p:pic>
        <p:nvPicPr>
          <p:cNvPr id="2" name="Picture 1" descr="arm">
            <a:extLst>
              <a:ext uri="{FF2B5EF4-FFF2-40B4-BE49-F238E27FC236}">
                <a16:creationId xmlns:a16="http://schemas.microsoft.com/office/drawing/2014/main" id="{47E41CD5-BC97-0DF5-7741-480F5AA84AD8}"/>
              </a:ext>
            </a:extLst>
          </p:cNvPr>
          <p:cNvPicPr>
            <a:picLocks noChangeAspect="1"/>
          </p:cNvPicPr>
          <p:nvPr/>
        </p:nvPicPr>
        <p:blipFill>
          <a:blip r:embed="rId2" cstate="print"/>
          <a:srcRect/>
          <a:stretch>
            <a:fillRect/>
          </a:stretch>
        </p:blipFill>
        <p:spPr bwMode="auto">
          <a:xfrm>
            <a:off x="1607247" y="5505784"/>
            <a:ext cx="1365250" cy="1231900"/>
          </a:xfrm>
          <a:prstGeom prst="rect">
            <a:avLst/>
          </a:prstGeom>
          <a:noFill/>
          <a:ln w="9525">
            <a:noFill/>
            <a:miter lim="800000"/>
            <a:headEnd/>
            <a:tailEnd/>
          </a:ln>
        </p:spPr>
      </p:pic>
    </p:spTree>
    <p:extLst>
      <p:ext uri="{BB962C8B-B14F-4D97-AF65-F5344CB8AC3E}">
        <p14:creationId xmlns:p14="http://schemas.microsoft.com/office/powerpoint/2010/main" val="74967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F19EDFC-30C4-621C-3F6A-8F39EC901E28}"/>
              </a:ext>
            </a:extLst>
          </p:cNvPr>
          <p:cNvSpPr>
            <a:spLocks noGrp="1"/>
          </p:cNvSpPr>
          <p:nvPr>
            <p:ph type="subTitle" idx="1"/>
          </p:nvPr>
        </p:nvSpPr>
        <p:spPr>
          <a:xfrm>
            <a:off x="1524000" y="705852"/>
            <a:ext cx="9144000" cy="4808621"/>
          </a:xfrm>
        </p:spPr>
        <p:txBody>
          <a:bodyPr>
            <a:noAutofit/>
          </a:bodyPr>
          <a:lstStyle/>
          <a:p>
            <a:pPr marL="342900" lvl="0" indent="-342900" algn="justLow" rtl="1">
              <a:lnSpc>
                <a:spcPct val="107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تاکنون 113 واحد در سال </a:t>
            </a:r>
            <a:r>
              <a:rPr lang="fa-IR" sz="1800" b="1" kern="100" dirty="0">
                <a:solidFill>
                  <a:srgbClr val="000000"/>
                </a:solidFill>
                <a:effectLst/>
                <a:latin typeface="Vazirmatn"/>
                <a:ea typeface="Calibri" panose="020F0502020204030204" pitchFamily="34" charset="0"/>
                <a:cs typeface="B Nazanin" panose="00000400000000000000" pitchFamily="2" charset="-78"/>
              </a:rPr>
              <a:t>۱۴۰۳</a:t>
            </a:r>
            <a:r>
              <a:rPr lang="ar-SA" sz="1800" b="1" kern="100" dirty="0">
                <a:solidFill>
                  <a:srgbClr val="000000"/>
                </a:solidFill>
                <a:effectLst/>
                <a:latin typeface="Vazirmatn"/>
                <a:ea typeface="Calibri" panose="020F0502020204030204" pitchFamily="34" charset="0"/>
                <a:cs typeface="B Nazanin" panose="00000400000000000000" pitchFamily="2" charset="-78"/>
              </a:rPr>
              <a:t> واگذار شده است</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457200" algn="justLow" rtl="1">
              <a:lnSpc>
                <a:spcPct val="107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وضعیت واحدهای در دست احداث :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7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تامین زمین 74 واحد ،صدور پروانه ساختمانی 157 واحد ،فنداسیون 48  واحد</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7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اجرای اسکلت و سفت کاری 121 واحد در مرحله نازک کاری  87 واحد ، واگذاری 40 واحد</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lvl="0" algn="justLow" rtl="1">
              <a:lnSpc>
                <a:spcPct val="107000"/>
              </a:lnSpc>
              <a:spcAft>
                <a:spcPts val="800"/>
              </a:spcAft>
              <a:buSzPts val="1400"/>
            </a:pPr>
            <a:r>
              <a:rPr lang="fa-IR" sz="1800" b="1" kern="100" dirty="0">
                <a:solidFill>
                  <a:srgbClr val="000000"/>
                </a:solidFill>
                <a:latin typeface="Vazirmatn"/>
                <a:ea typeface="Calibri" panose="020F0502020204030204" pitchFamily="34" charset="0"/>
                <a:cs typeface="B Nazanin" panose="00000400000000000000" pitchFamily="2" charset="-78"/>
              </a:rPr>
              <a:t>ز) </a:t>
            </a:r>
            <a:r>
              <a:rPr lang="ar-SA" sz="1800" b="1" kern="100" dirty="0">
                <a:solidFill>
                  <a:srgbClr val="000000"/>
                </a:solidFill>
                <a:effectLst/>
                <a:latin typeface="Vazirmatn"/>
                <a:ea typeface="Calibri" panose="020F0502020204030204" pitchFamily="34" charset="0"/>
                <a:cs typeface="B Nazanin" panose="00000400000000000000" pitchFamily="2" charset="-78"/>
              </a:rPr>
              <a:t>حوزه مشارکت‌های مردمی و ظرفیت سازی اجتماعی:</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7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مراکز و موسسات غیردولتی( حقیقی وحقوقی) </a:t>
            </a:r>
            <a:r>
              <a:rPr lang="fa-IR" sz="1800" b="1" kern="100" dirty="0">
                <a:solidFill>
                  <a:srgbClr val="000000"/>
                </a:solidFill>
                <a:effectLst/>
                <a:latin typeface="Vazirmatn"/>
                <a:ea typeface="Calibri" panose="020F0502020204030204" pitchFamily="34" charset="0"/>
                <a:cs typeface="B Nazanin" panose="00000400000000000000" pitchFamily="2" charset="-78"/>
              </a:rPr>
              <a:t>۴۰۰</a:t>
            </a:r>
            <a:r>
              <a:rPr lang="ar-SA" sz="1800" b="1" kern="100" dirty="0">
                <a:solidFill>
                  <a:srgbClr val="000000"/>
                </a:solidFill>
                <a:effectLst/>
                <a:latin typeface="Vazirmatn"/>
                <a:ea typeface="Calibri" panose="020F0502020204030204" pitchFamily="34" charset="0"/>
                <a:cs typeface="B Nazanin" panose="00000400000000000000" pitchFamily="2" charset="-78"/>
              </a:rPr>
              <a:t> مرکز و موسسه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7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تعداد مراکز مثبت زندگی </a:t>
            </a:r>
            <a:r>
              <a:rPr lang="fa-IR" sz="1800" b="1" kern="100" dirty="0">
                <a:solidFill>
                  <a:srgbClr val="000000"/>
                </a:solidFill>
                <a:effectLst/>
                <a:latin typeface="Vazirmatn"/>
                <a:ea typeface="Calibri" panose="020F0502020204030204" pitchFamily="34" charset="0"/>
                <a:cs typeface="B Nazanin" panose="00000400000000000000" pitchFamily="2" charset="-78"/>
              </a:rPr>
              <a:t>۵۳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7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تعداد پرونده‌های واگذار شده به مراکز مثبت زندگی </a:t>
            </a:r>
            <a:r>
              <a:rPr lang="fa-IR" sz="1800" b="1" kern="100" dirty="0">
                <a:solidFill>
                  <a:srgbClr val="000000"/>
                </a:solidFill>
                <a:effectLst/>
                <a:latin typeface="Vazirmatn"/>
                <a:ea typeface="Calibri" panose="020F0502020204030204" pitchFamily="34" charset="0"/>
                <a:cs typeface="B Nazanin" panose="00000400000000000000" pitchFamily="2" charset="-78"/>
              </a:rPr>
              <a:t>۲۳۰۰</a:t>
            </a:r>
            <a:r>
              <a:rPr lang="ar-SA" sz="1800" b="1" kern="100" dirty="0">
                <a:solidFill>
                  <a:srgbClr val="000000"/>
                </a:solidFill>
                <a:effectLst/>
                <a:latin typeface="Vazirmatn"/>
                <a:ea typeface="Calibri" panose="020F0502020204030204" pitchFamily="34" charset="0"/>
                <a:cs typeface="B Nazanin" panose="00000400000000000000" pitchFamily="2" charset="-78"/>
              </a:rPr>
              <a:t> پرونده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7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تهیه </a:t>
            </a:r>
            <a:r>
              <a:rPr lang="fa-IR" sz="1800" b="1" kern="100" dirty="0">
                <a:solidFill>
                  <a:srgbClr val="000000"/>
                </a:solidFill>
                <a:effectLst/>
                <a:latin typeface="Vazirmatn"/>
                <a:ea typeface="Calibri" panose="020F0502020204030204" pitchFamily="34" charset="0"/>
                <a:cs typeface="B Nazanin" panose="00000400000000000000" pitchFamily="2" charset="-78"/>
              </a:rPr>
              <a:t>۲۲۷</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جهیزیه</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endParaRPr lang="en-US" sz="1800" b="1" dirty="0">
              <a:cs typeface="B Nazanin" panose="00000400000000000000" pitchFamily="2" charset="-78"/>
            </a:endParaRPr>
          </a:p>
        </p:txBody>
      </p:sp>
      <p:pic>
        <p:nvPicPr>
          <p:cNvPr id="2" name="Picture 1" descr="arm">
            <a:extLst>
              <a:ext uri="{FF2B5EF4-FFF2-40B4-BE49-F238E27FC236}">
                <a16:creationId xmlns:a16="http://schemas.microsoft.com/office/drawing/2014/main" id="{D0A86616-58AB-5381-0EE3-53C33447D6A5}"/>
              </a:ext>
            </a:extLst>
          </p:cNvPr>
          <p:cNvPicPr>
            <a:picLocks noChangeAspect="1"/>
          </p:cNvPicPr>
          <p:nvPr/>
        </p:nvPicPr>
        <p:blipFill>
          <a:blip r:embed="rId2" cstate="print"/>
          <a:srcRect/>
          <a:stretch>
            <a:fillRect/>
          </a:stretch>
        </p:blipFill>
        <p:spPr bwMode="auto">
          <a:xfrm>
            <a:off x="1524000" y="5323294"/>
            <a:ext cx="1365250" cy="1231900"/>
          </a:xfrm>
          <a:prstGeom prst="rect">
            <a:avLst/>
          </a:prstGeom>
          <a:noFill/>
          <a:ln w="9525">
            <a:noFill/>
            <a:miter lim="800000"/>
            <a:headEnd/>
            <a:tailEnd/>
          </a:ln>
        </p:spPr>
      </p:pic>
    </p:spTree>
    <p:extLst>
      <p:ext uri="{BB962C8B-B14F-4D97-AF65-F5344CB8AC3E}">
        <p14:creationId xmlns:p14="http://schemas.microsoft.com/office/powerpoint/2010/main" val="2985010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885DCB-2BB6-D053-1477-BFEA7405BE87}"/>
              </a:ext>
            </a:extLst>
          </p:cNvPr>
          <p:cNvSpPr>
            <a:spLocks noGrp="1"/>
          </p:cNvSpPr>
          <p:nvPr>
            <p:ph idx="1"/>
          </p:nvPr>
        </p:nvSpPr>
        <p:spPr>
          <a:xfrm>
            <a:off x="2589213" y="2133600"/>
            <a:ext cx="8915400" cy="3778250"/>
          </a:xfrm>
        </p:spPr>
        <p:txBody>
          <a:bodyPr>
            <a:normAutofit fontScale="97500"/>
          </a:bodyPr>
          <a:lstStyle/>
          <a:p>
            <a:pPr marL="0" indent="0" algn="ctr" rtl="1">
              <a:lnSpc>
                <a:spcPct val="107000"/>
              </a:lnSpc>
              <a:spcAft>
                <a:spcPts val="800"/>
              </a:spcAft>
              <a:buNone/>
            </a:pPr>
            <a:r>
              <a:rPr lang="ar-SA" sz="2400" b="1" kern="100" dirty="0">
                <a:solidFill>
                  <a:srgbClr val="000000"/>
                </a:solidFill>
                <a:effectLst/>
                <a:latin typeface="Vazirmatn"/>
                <a:ea typeface="Calibri" panose="020F0502020204030204" pitchFamily="34" charset="0"/>
                <a:cs typeface="B Davat" panose="00000400000000000000" pitchFamily="2" charset="-78"/>
              </a:rPr>
              <a:t>ای که به نامت جهان آغاز شد                                          دفتر ما هم به نامت باز شد </a:t>
            </a:r>
            <a:br>
              <a:rPr lang="en-US" sz="2400" kern="100" dirty="0">
                <a:effectLst/>
                <a:latin typeface="Calibri" panose="020F0502020204030204" pitchFamily="34" charset="0"/>
                <a:ea typeface="Calibri" panose="020F0502020204030204" pitchFamily="34" charset="0"/>
                <a:cs typeface="Arial" panose="020B0604020202020204" pitchFamily="34" charset="0"/>
              </a:rPr>
            </a:br>
            <a:r>
              <a:rPr lang="ar-SA" sz="2400" b="1" kern="100" dirty="0">
                <a:solidFill>
                  <a:srgbClr val="000000"/>
                </a:solidFill>
                <a:effectLst/>
                <a:latin typeface="Vazirmatn"/>
                <a:ea typeface="Calibri" panose="020F0502020204030204" pitchFamily="34" charset="0"/>
                <a:cs typeface="B Davat" panose="00000400000000000000" pitchFamily="2" charset="-78"/>
              </a:rPr>
              <a:t>    دفتری که از نام او زیور گرفت                                     کار آن است چرخ بالاتر گرفت</a:t>
            </a:r>
            <a:br>
              <a:rPr lang="en-US" sz="2400" kern="100" dirty="0">
                <a:effectLst/>
                <a:latin typeface="Calibri" panose="020F0502020204030204" pitchFamily="34" charset="0"/>
                <a:ea typeface="Calibri" panose="020F0502020204030204" pitchFamily="34" charset="0"/>
                <a:cs typeface="Arial" panose="020B0604020202020204" pitchFamily="34" charset="0"/>
              </a:rPr>
            </a:br>
            <a:r>
              <a:rPr lang="ar-SA" sz="2400" kern="100" dirty="0">
                <a:solidFill>
                  <a:srgbClr val="000000"/>
                </a:solidFill>
                <a:effectLst/>
                <a:latin typeface="Vazirmatn"/>
                <a:ea typeface="Calibri" panose="020F0502020204030204" pitchFamily="34" charset="0"/>
                <a:cs typeface="B Nazanin" panose="00000400000000000000" pitchFamily="2" charset="-78"/>
              </a:rPr>
              <a:t> </a:t>
            </a:r>
            <a:br>
              <a:rPr lang="en-US" sz="2400" kern="100" dirty="0">
                <a:effectLst/>
                <a:latin typeface="Calibri" panose="020F0502020204030204" pitchFamily="34" charset="0"/>
                <a:ea typeface="Calibri" panose="020F0502020204030204" pitchFamily="34" charset="0"/>
                <a:cs typeface="Arial" panose="020B0604020202020204" pitchFamily="34" charset="0"/>
              </a:rPr>
            </a:br>
            <a:br>
              <a:rPr lang="fa-IR" sz="2400" b="1" kern="100" dirty="0">
                <a:solidFill>
                  <a:srgbClr val="000000"/>
                </a:solidFill>
                <a:effectLst/>
                <a:latin typeface="Vazirmatn"/>
                <a:ea typeface="Calibri" panose="020F0502020204030204" pitchFamily="34" charset="0"/>
                <a:cs typeface="B Davat" panose="00000400000000000000" pitchFamily="2" charset="-78"/>
              </a:rPr>
            </a:br>
            <a:br>
              <a:rPr lang="en-US" sz="2400" kern="100" dirty="0">
                <a:effectLst/>
                <a:latin typeface="Calibri" panose="020F0502020204030204" pitchFamily="34" charset="0"/>
                <a:ea typeface="Calibri" panose="020F0502020204030204" pitchFamily="34" charset="0"/>
                <a:cs typeface="Arial" panose="020B0604020202020204" pitchFamily="34" charset="0"/>
              </a:rPr>
            </a:br>
            <a:r>
              <a:rPr lang="fa-IR" sz="2400" kern="100" dirty="0">
                <a:effectLst/>
                <a:latin typeface="Calibri" panose="020F0502020204030204" pitchFamily="34" charset="0"/>
                <a:ea typeface="Calibri" panose="020F0502020204030204" pitchFamily="34" charset="0"/>
                <a:cs typeface="Arial" panose="020B0604020202020204" pitchFamily="34" charset="0"/>
              </a:rPr>
              <a:t>«</a:t>
            </a:r>
            <a:r>
              <a:rPr lang="ar-SA" sz="2400" b="1" kern="100" dirty="0">
                <a:solidFill>
                  <a:srgbClr val="000000"/>
                </a:solidFill>
                <a:effectLst/>
                <a:latin typeface="Vazirmatn"/>
                <a:ea typeface="Calibri" panose="020F0502020204030204" pitchFamily="34" charset="0"/>
                <a:cs typeface="B Nazanin" panose="00000400000000000000" pitchFamily="2" charset="-78"/>
              </a:rPr>
              <a:t>کردستان سرزمین مجاهدت‌های خاموش سرزمین فداکاری‌های بزرگ است «مقام معظم رهبری»</a:t>
            </a:r>
            <a:endParaRPr lang="en-US" sz="6600" dirty="0"/>
          </a:p>
        </p:txBody>
      </p:sp>
    </p:spTree>
    <p:extLst>
      <p:ext uri="{BB962C8B-B14F-4D97-AF65-F5344CB8AC3E}">
        <p14:creationId xmlns:p14="http://schemas.microsoft.com/office/powerpoint/2010/main" val="209759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405A3685-59C9-4A40-3280-EB10BD785C55}"/>
              </a:ext>
            </a:extLst>
          </p:cNvPr>
          <p:cNvSpPr>
            <a:spLocks noGrp="1"/>
          </p:cNvSpPr>
          <p:nvPr>
            <p:ph idx="1"/>
          </p:nvPr>
        </p:nvSpPr>
        <p:spPr>
          <a:xfrm>
            <a:off x="2589213" y="2133600"/>
            <a:ext cx="8915400" cy="3778250"/>
          </a:xfrm>
        </p:spPr>
        <p:txBody>
          <a:bodyPr>
            <a:normAutofit/>
          </a:bodyPr>
          <a:lstStyle/>
          <a:p>
            <a:pPr algn="justLow" rtl="1">
              <a:lnSpc>
                <a:spcPct val="115000"/>
              </a:lnSpc>
              <a:spcAft>
                <a:spcPts val="800"/>
              </a:spcAft>
            </a:pPr>
            <a:r>
              <a:rPr lang="ar-SA" sz="1800" kern="100" dirty="0">
                <a:solidFill>
                  <a:srgbClr val="000000"/>
                </a:solidFill>
                <a:effectLst/>
                <a:latin typeface="Vazirmatn"/>
                <a:ea typeface="Calibri" panose="020F0502020204030204" pitchFamily="34" charset="0"/>
                <a:cs typeface="B Nazanin" panose="00000400000000000000" pitchFamily="2" charset="-78"/>
              </a:rPr>
              <a:t> </a:t>
            </a:r>
            <a:r>
              <a:rPr lang="ar-SA" sz="1900" b="1" kern="100" dirty="0">
                <a:solidFill>
                  <a:srgbClr val="000000"/>
                </a:solidFill>
                <a:effectLst/>
                <a:latin typeface="Vazirmatn"/>
                <a:ea typeface="Calibri" panose="020F0502020204030204" pitchFamily="34" charset="0"/>
                <a:cs typeface="B Nazanin" panose="00000400000000000000" pitchFamily="2" charset="-78"/>
              </a:rPr>
              <a:t>بر اساس سرشماری عمومی و نفوس مسکن سال </a:t>
            </a:r>
            <a:r>
              <a:rPr lang="fa-IR" sz="1900" b="1" kern="100" dirty="0">
                <a:solidFill>
                  <a:srgbClr val="000000"/>
                </a:solidFill>
                <a:effectLst/>
                <a:latin typeface="Vazirmatn"/>
                <a:ea typeface="Calibri" panose="020F0502020204030204" pitchFamily="34" charset="0"/>
                <a:cs typeface="B Nazanin" panose="00000400000000000000" pitchFamily="2" charset="-78"/>
              </a:rPr>
              <a:t>۱۳۹۵</a:t>
            </a:r>
            <a:r>
              <a:rPr lang="ar-SA" sz="1900" b="1" kern="100" dirty="0">
                <a:solidFill>
                  <a:srgbClr val="000000"/>
                </a:solidFill>
                <a:effectLst/>
                <a:latin typeface="Vazirmatn"/>
                <a:ea typeface="Calibri" panose="020F0502020204030204" pitchFamily="34" charset="0"/>
                <a:cs typeface="B Nazanin" panose="00000400000000000000" pitchFamily="2" charset="-78"/>
              </a:rPr>
              <a:t> استان کردستان </a:t>
            </a:r>
            <a:r>
              <a:rPr lang="fa-IR" sz="1900" b="1" kern="100" dirty="0">
                <a:solidFill>
                  <a:srgbClr val="000000"/>
                </a:solidFill>
                <a:effectLst/>
                <a:latin typeface="Vazirmatn"/>
                <a:ea typeface="Calibri" panose="020F0502020204030204" pitchFamily="34" charset="0"/>
                <a:cs typeface="B Nazanin" panose="00000400000000000000" pitchFamily="2" charset="-78"/>
              </a:rPr>
              <a:t> </a:t>
            </a:r>
            <a:r>
              <a:rPr lang="ar-SA" sz="1900" b="1" kern="100" dirty="0">
                <a:solidFill>
                  <a:srgbClr val="000000"/>
                </a:solidFill>
                <a:effectLst/>
                <a:latin typeface="Vazirmatn"/>
                <a:ea typeface="Calibri" panose="020F0502020204030204" pitchFamily="34" charset="0"/>
                <a:cs typeface="B Nazanin" panose="00000400000000000000" pitchFamily="2" charset="-78"/>
              </a:rPr>
              <a:t>1/603/</a:t>
            </a:r>
            <a:r>
              <a:rPr lang="fa-IR" sz="1900" b="1" kern="100" dirty="0">
                <a:solidFill>
                  <a:srgbClr val="000000"/>
                </a:solidFill>
                <a:effectLst/>
                <a:latin typeface="Vazirmatn"/>
                <a:ea typeface="Calibri" panose="020F0502020204030204" pitchFamily="34" charset="0"/>
                <a:cs typeface="B Nazanin" panose="00000400000000000000" pitchFamily="2" charset="-78"/>
              </a:rPr>
              <a:t>01</a:t>
            </a:r>
            <a:r>
              <a:rPr lang="ar-SA" sz="1900" b="1" kern="100" dirty="0">
                <a:solidFill>
                  <a:srgbClr val="000000"/>
                </a:solidFill>
                <a:effectLst/>
                <a:latin typeface="Vazirmatn"/>
                <a:ea typeface="Calibri" panose="020F0502020204030204" pitchFamily="34" charset="0"/>
                <a:cs typeface="B Nazanin" panose="00000400000000000000" pitchFamily="2" charset="-78"/>
              </a:rPr>
              <a:t>1 </a:t>
            </a:r>
            <a:r>
              <a:rPr lang="fa-IR" sz="1900" b="1" kern="100" dirty="0">
                <a:solidFill>
                  <a:srgbClr val="000000"/>
                </a:solidFill>
                <a:effectLst/>
                <a:latin typeface="Vazirmatn"/>
                <a:ea typeface="Calibri" panose="020F0502020204030204" pitchFamily="34" charset="0"/>
                <a:cs typeface="B Nazanin" panose="00000400000000000000" pitchFamily="2" charset="-78"/>
              </a:rPr>
              <a:t> </a:t>
            </a:r>
            <a:r>
              <a:rPr lang="ar-SA" sz="1900" b="1" kern="100" dirty="0">
                <a:solidFill>
                  <a:srgbClr val="000000"/>
                </a:solidFill>
                <a:effectLst/>
                <a:latin typeface="Vazirmatn"/>
                <a:ea typeface="Calibri" panose="020F0502020204030204" pitchFamily="34" charset="0"/>
                <a:cs typeface="B Nazanin" panose="00000400000000000000" pitchFamily="2" charset="-78"/>
              </a:rPr>
              <a:t>نفر جمعیت دارد که </a:t>
            </a:r>
            <a:r>
              <a:rPr lang="fa-IR" sz="1900" b="1" kern="100" dirty="0">
                <a:solidFill>
                  <a:srgbClr val="000000"/>
                </a:solidFill>
                <a:effectLst/>
                <a:latin typeface="Vazirmatn"/>
                <a:ea typeface="Calibri" panose="020F0502020204030204" pitchFamily="34" charset="0"/>
                <a:cs typeface="B Nazanin" panose="00000400000000000000" pitchFamily="2" charset="-78"/>
              </a:rPr>
              <a:t>۳۵</a:t>
            </a:r>
            <a:r>
              <a:rPr lang="ar-SA" sz="1900" b="1" kern="100" dirty="0">
                <a:solidFill>
                  <a:srgbClr val="000000"/>
                </a:solidFill>
                <a:effectLst/>
                <a:latin typeface="Vazirmatn"/>
                <a:ea typeface="Calibri" panose="020F0502020204030204" pitchFamily="34" charset="0"/>
                <a:cs typeface="B Nazanin" panose="00000400000000000000" pitchFamily="2" charset="-78"/>
              </a:rPr>
              <a:t> درصد در روستا و </a:t>
            </a:r>
            <a:r>
              <a:rPr lang="fa-IR" sz="1900" b="1" kern="100" dirty="0">
                <a:solidFill>
                  <a:srgbClr val="000000"/>
                </a:solidFill>
                <a:effectLst/>
                <a:latin typeface="Vazirmatn"/>
                <a:ea typeface="Calibri" panose="020F0502020204030204" pitchFamily="34" charset="0"/>
                <a:cs typeface="B Nazanin" panose="00000400000000000000" pitchFamily="2" charset="-78"/>
              </a:rPr>
              <a:t>۶۵</a:t>
            </a:r>
            <a:r>
              <a:rPr lang="ar-SA" sz="1900" b="1" kern="100" dirty="0">
                <a:solidFill>
                  <a:srgbClr val="000000"/>
                </a:solidFill>
                <a:effectLst/>
                <a:latin typeface="Vazirmatn"/>
                <a:ea typeface="Calibri" panose="020F0502020204030204" pitchFamily="34" charset="0"/>
                <a:cs typeface="B Nazanin" panose="00000400000000000000" pitchFamily="2" charset="-78"/>
              </a:rPr>
              <a:t> درصد در شهرها زندگی می‌کنند .</a:t>
            </a:r>
            <a:endParaRPr lang="en-US" sz="1900" b="1" kern="100" dirty="0">
              <a:effectLst/>
              <a:latin typeface="Calibri" panose="020F0502020204030204" pitchFamily="34" charset="0"/>
              <a:ea typeface="Calibri" panose="020F0502020204030204" pitchFamily="34" charset="0"/>
              <a:cs typeface="B Nazanin" panose="00000400000000000000" pitchFamily="2" charset="-78"/>
            </a:endParaRPr>
          </a:p>
          <a:p>
            <a:pPr algn="justLow" rtl="1">
              <a:lnSpc>
                <a:spcPct val="115000"/>
              </a:lnSpc>
              <a:spcAft>
                <a:spcPts val="800"/>
              </a:spcAft>
            </a:pPr>
            <a:r>
              <a:rPr lang="ar-SA" sz="1900" b="1" kern="100" dirty="0">
                <a:solidFill>
                  <a:srgbClr val="000000"/>
                </a:solidFill>
                <a:effectLst/>
                <a:latin typeface="Vazirmatn"/>
                <a:ea typeface="Calibri" panose="020F0502020204030204" pitchFamily="34" charset="0"/>
                <a:cs typeface="B Nazanin" panose="00000400000000000000" pitchFamily="2" charset="-78"/>
              </a:rPr>
              <a:t> مساحت این استان </a:t>
            </a:r>
            <a:r>
              <a:rPr lang="fa-IR" sz="1900" b="1" kern="100" dirty="0">
                <a:solidFill>
                  <a:srgbClr val="000000"/>
                </a:solidFill>
                <a:effectLst/>
                <a:latin typeface="Vazirmatn"/>
                <a:ea typeface="Calibri" panose="020F0502020204030204" pitchFamily="34" charset="0"/>
                <a:cs typeface="B Nazanin" panose="00000400000000000000" pitchFamily="2" charset="-78"/>
              </a:rPr>
              <a:t>29/619</a:t>
            </a:r>
            <a:r>
              <a:rPr lang="ar-SA" sz="1900" b="1" kern="100" dirty="0">
                <a:solidFill>
                  <a:srgbClr val="000000"/>
                </a:solidFill>
                <a:effectLst/>
                <a:latin typeface="Vazirmatn"/>
                <a:ea typeface="Calibri" panose="020F0502020204030204" pitchFamily="34" charset="0"/>
                <a:cs typeface="B Nazanin" panose="00000400000000000000" pitchFamily="2" charset="-78"/>
              </a:rPr>
              <a:t> کیلومتر مربع معادل </a:t>
            </a:r>
            <a:r>
              <a:rPr lang="fa-IR" sz="1900" b="1" kern="100" dirty="0">
                <a:solidFill>
                  <a:srgbClr val="000000"/>
                </a:solidFill>
                <a:effectLst/>
                <a:latin typeface="Vazirmatn"/>
                <a:ea typeface="Calibri" panose="020F0502020204030204" pitchFamily="34" charset="0"/>
                <a:cs typeface="B Nazanin" panose="00000400000000000000" pitchFamily="2" charset="-78"/>
              </a:rPr>
              <a:t>۱.۸ </a:t>
            </a:r>
            <a:r>
              <a:rPr lang="ar-SA" sz="1900" b="1" kern="100" dirty="0">
                <a:solidFill>
                  <a:srgbClr val="000000"/>
                </a:solidFill>
                <a:effectLst/>
                <a:latin typeface="Vazirmatn"/>
                <a:ea typeface="Calibri" panose="020F0502020204030204" pitchFamily="34" charset="0"/>
                <a:cs typeface="B Nazanin" panose="00000400000000000000" pitchFamily="2" charset="-78"/>
              </a:rPr>
              <a:t>% از مساحت کل کشور ایران است .</a:t>
            </a:r>
            <a:endParaRPr lang="en-US" sz="1900" b="1" kern="100" dirty="0">
              <a:effectLst/>
              <a:latin typeface="Calibri" panose="020F0502020204030204" pitchFamily="34" charset="0"/>
              <a:ea typeface="Calibri" panose="020F0502020204030204" pitchFamily="34" charset="0"/>
              <a:cs typeface="B Nazanin" panose="00000400000000000000" pitchFamily="2" charset="-78"/>
            </a:endParaRPr>
          </a:p>
          <a:p>
            <a:pPr algn="justLow" rtl="1">
              <a:lnSpc>
                <a:spcPct val="115000"/>
              </a:lnSpc>
              <a:spcAft>
                <a:spcPts val="800"/>
              </a:spcAft>
            </a:pPr>
            <a:r>
              <a:rPr lang="ar-SA" sz="1900" b="1" kern="100" dirty="0">
                <a:solidFill>
                  <a:srgbClr val="000000"/>
                </a:solidFill>
                <a:effectLst/>
                <a:latin typeface="Vazirmatn"/>
                <a:ea typeface="Calibri" panose="020F0502020204030204" pitchFamily="34" charset="0"/>
                <a:cs typeface="B Nazanin" panose="00000400000000000000" pitchFamily="2" charset="-78"/>
              </a:rPr>
              <a:t>کردستان: دارای </a:t>
            </a:r>
            <a:r>
              <a:rPr lang="fa-IR" sz="1900" b="1" kern="100" dirty="0">
                <a:solidFill>
                  <a:srgbClr val="000000"/>
                </a:solidFill>
                <a:effectLst/>
                <a:latin typeface="Vazirmatn"/>
                <a:ea typeface="Calibri" panose="020F0502020204030204" pitchFamily="34" charset="0"/>
                <a:cs typeface="B Nazanin" panose="00000400000000000000" pitchFamily="2" charset="-78"/>
              </a:rPr>
              <a:t>۱۰</a:t>
            </a:r>
            <a:r>
              <a:rPr lang="ar-SA" sz="1900" b="1" kern="100" dirty="0">
                <a:solidFill>
                  <a:srgbClr val="000000"/>
                </a:solidFill>
                <a:effectLst/>
                <a:latin typeface="Vazirmatn"/>
                <a:ea typeface="Calibri" panose="020F0502020204030204" pitchFamily="34" charset="0"/>
                <a:cs typeface="B Nazanin" panose="00000400000000000000" pitchFamily="2" charset="-78"/>
              </a:rPr>
              <a:t> شهرستان، </a:t>
            </a:r>
            <a:r>
              <a:rPr lang="fa-IR" sz="1900" b="1" kern="100" dirty="0">
                <a:solidFill>
                  <a:srgbClr val="000000"/>
                </a:solidFill>
                <a:effectLst/>
                <a:latin typeface="Vazirmatn"/>
                <a:ea typeface="Calibri" panose="020F0502020204030204" pitchFamily="34" charset="0"/>
                <a:cs typeface="B Nazanin" panose="00000400000000000000" pitchFamily="2" charset="-78"/>
              </a:rPr>
              <a:t>۳۱</a:t>
            </a:r>
            <a:r>
              <a:rPr lang="ar-SA" sz="1900" b="1" kern="100" dirty="0">
                <a:solidFill>
                  <a:srgbClr val="000000"/>
                </a:solidFill>
                <a:effectLst/>
                <a:latin typeface="Vazirmatn"/>
                <a:ea typeface="Calibri" panose="020F0502020204030204" pitchFamily="34" charset="0"/>
                <a:cs typeface="B Nazanin" panose="00000400000000000000" pitchFamily="2" charset="-78"/>
              </a:rPr>
              <a:t> بخش، </a:t>
            </a:r>
            <a:r>
              <a:rPr lang="fa-IR" sz="1900" b="1" kern="100" dirty="0">
                <a:solidFill>
                  <a:srgbClr val="000000"/>
                </a:solidFill>
                <a:effectLst/>
                <a:latin typeface="Vazirmatn"/>
                <a:ea typeface="Calibri" panose="020F0502020204030204" pitchFamily="34" charset="0"/>
                <a:cs typeface="B Nazanin" panose="00000400000000000000" pitchFamily="2" charset="-78"/>
              </a:rPr>
              <a:t>۳۰</a:t>
            </a:r>
            <a:r>
              <a:rPr lang="ar-SA" sz="1900" b="1" kern="100" dirty="0">
                <a:solidFill>
                  <a:srgbClr val="000000"/>
                </a:solidFill>
                <a:effectLst/>
                <a:latin typeface="Vazirmatn"/>
                <a:ea typeface="Calibri" panose="020F0502020204030204" pitchFamily="34" charset="0"/>
                <a:cs typeface="B Nazanin" panose="00000400000000000000" pitchFamily="2" charset="-78"/>
              </a:rPr>
              <a:t> شهر، </a:t>
            </a:r>
            <a:r>
              <a:rPr lang="fa-IR" sz="1900" b="1" kern="100" dirty="0">
                <a:solidFill>
                  <a:srgbClr val="000000"/>
                </a:solidFill>
                <a:effectLst/>
                <a:latin typeface="Vazirmatn"/>
                <a:ea typeface="Calibri" panose="020F0502020204030204" pitchFamily="34" charset="0"/>
                <a:cs typeface="B Nazanin" panose="00000400000000000000" pitchFamily="2" charset="-78"/>
              </a:rPr>
              <a:t>۹۴</a:t>
            </a:r>
            <a:r>
              <a:rPr lang="ar-SA" sz="1900" b="1" kern="100" dirty="0">
                <a:solidFill>
                  <a:srgbClr val="000000"/>
                </a:solidFill>
                <a:effectLst/>
                <a:latin typeface="Vazirmatn"/>
                <a:ea typeface="Calibri" panose="020F0502020204030204" pitchFamily="34" charset="0"/>
                <a:cs typeface="B Nazanin" panose="00000400000000000000" pitchFamily="2" charset="-78"/>
              </a:rPr>
              <a:t> دهستان و </a:t>
            </a:r>
            <a:r>
              <a:rPr lang="fa-IR" sz="1900" b="1" kern="100" dirty="0">
                <a:solidFill>
                  <a:srgbClr val="000000"/>
                </a:solidFill>
                <a:effectLst/>
                <a:latin typeface="Vazirmatn"/>
                <a:ea typeface="Calibri" panose="020F0502020204030204" pitchFamily="34" charset="0"/>
                <a:cs typeface="B Nazanin" panose="00000400000000000000" pitchFamily="2" charset="-78"/>
              </a:rPr>
              <a:t>۱۷۵۱</a:t>
            </a:r>
            <a:r>
              <a:rPr lang="ar-SA" sz="1900" b="1" kern="100" dirty="0">
                <a:solidFill>
                  <a:srgbClr val="000000"/>
                </a:solidFill>
                <a:effectLst/>
                <a:latin typeface="Vazirmatn"/>
                <a:ea typeface="Calibri" panose="020F0502020204030204" pitchFamily="34" charset="0"/>
                <a:cs typeface="B Nazanin" panose="00000400000000000000" pitchFamily="2" charset="-78"/>
              </a:rPr>
              <a:t> آبادی دارای سکنه و </a:t>
            </a:r>
            <a:r>
              <a:rPr lang="fa-IR" sz="1900" b="1" kern="100" dirty="0">
                <a:solidFill>
                  <a:srgbClr val="000000"/>
                </a:solidFill>
                <a:effectLst/>
                <a:latin typeface="Vazirmatn"/>
                <a:ea typeface="Calibri" panose="020F0502020204030204" pitchFamily="34" charset="0"/>
                <a:cs typeface="B Nazanin" panose="00000400000000000000" pitchFamily="2" charset="-78"/>
              </a:rPr>
              <a:t>۱۵۲</a:t>
            </a:r>
            <a:r>
              <a:rPr lang="ar-SA" sz="1900" b="1" kern="100" dirty="0">
                <a:solidFill>
                  <a:srgbClr val="000000"/>
                </a:solidFill>
                <a:effectLst/>
                <a:latin typeface="Vazirmatn"/>
                <a:ea typeface="Calibri" panose="020F0502020204030204" pitchFamily="34" charset="0"/>
                <a:cs typeface="B Nazanin" panose="00000400000000000000" pitchFamily="2" charset="-78"/>
              </a:rPr>
              <a:t> آبادی خالی از سکنه است .</a:t>
            </a:r>
            <a:endParaRPr lang="en-US" sz="1900" b="1" kern="100" dirty="0">
              <a:effectLst/>
              <a:latin typeface="Calibri" panose="020F0502020204030204" pitchFamily="34" charset="0"/>
              <a:ea typeface="Calibri" panose="020F0502020204030204" pitchFamily="34" charset="0"/>
              <a:cs typeface="B Nazanin" panose="00000400000000000000" pitchFamily="2" charset="-78"/>
            </a:endParaRPr>
          </a:p>
          <a:p>
            <a:pPr algn="justLow" rtl="1">
              <a:lnSpc>
                <a:spcPct val="115000"/>
              </a:lnSpc>
              <a:spcAft>
                <a:spcPts val="800"/>
              </a:spcAft>
            </a:pPr>
            <a:r>
              <a:rPr lang="ar-SA" sz="1900" b="1" kern="100" dirty="0">
                <a:solidFill>
                  <a:srgbClr val="000000"/>
                </a:solidFill>
                <a:effectLst/>
                <a:latin typeface="Vazirmatn"/>
                <a:ea typeface="Calibri" panose="020F0502020204030204" pitchFamily="34" charset="0"/>
                <a:cs typeface="B Nazanin" panose="00000400000000000000" pitchFamily="2" charset="-78"/>
              </a:rPr>
              <a:t>تراکم نسبی جمعیت معادل </a:t>
            </a:r>
            <a:r>
              <a:rPr lang="fa-IR" sz="1900" b="1" kern="100" dirty="0">
                <a:solidFill>
                  <a:srgbClr val="000000"/>
                </a:solidFill>
                <a:effectLst/>
                <a:latin typeface="Vazirmatn"/>
                <a:ea typeface="Calibri" panose="020F0502020204030204" pitchFamily="34" charset="0"/>
                <a:cs typeface="B Nazanin" panose="00000400000000000000" pitchFamily="2" charset="-78"/>
              </a:rPr>
              <a:t>52/1</a:t>
            </a:r>
            <a:r>
              <a:rPr lang="ar-SA" sz="1900" b="1" kern="100" dirty="0">
                <a:solidFill>
                  <a:srgbClr val="000000"/>
                </a:solidFill>
                <a:effectLst/>
                <a:latin typeface="Vazirmatn"/>
                <a:ea typeface="Calibri" panose="020F0502020204030204" pitchFamily="34" charset="0"/>
                <a:cs typeface="B Nazanin" panose="00000400000000000000" pitchFamily="2" charset="-78"/>
              </a:rPr>
              <a:t> نفر در کیلومتر مربع است .</a:t>
            </a:r>
            <a:endParaRPr lang="en-US" sz="1900" b="1" kern="100" dirty="0">
              <a:effectLst/>
              <a:latin typeface="Calibri" panose="020F0502020204030204" pitchFamily="34" charset="0"/>
              <a:ea typeface="Calibri" panose="020F0502020204030204" pitchFamily="34" charset="0"/>
              <a:cs typeface="B Nazanin" panose="00000400000000000000" pitchFamily="2" charset="-78"/>
            </a:endParaRPr>
          </a:p>
          <a:p>
            <a:pPr algn="r" rtl="1"/>
            <a:endParaRPr lang="en-US" dirty="0"/>
          </a:p>
        </p:txBody>
      </p:sp>
    </p:spTree>
    <p:extLst>
      <p:ext uri="{BB962C8B-B14F-4D97-AF65-F5344CB8AC3E}">
        <p14:creationId xmlns:p14="http://schemas.microsoft.com/office/powerpoint/2010/main" val="2754238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70CB7-E9B2-D21B-67F8-E538B2042FF5}"/>
              </a:ext>
            </a:extLst>
          </p:cNvPr>
          <p:cNvSpPr>
            <a:spLocks noGrp="1"/>
          </p:cNvSpPr>
          <p:nvPr>
            <p:ph type="ctrTitle"/>
          </p:nvPr>
        </p:nvSpPr>
        <p:spPr>
          <a:xfrm>
            <a:off x="312821" y="244642"/>
            <a:ext cx="11566358" cy="6368716"/>
          </a:xfrm>
        </p:spPr>
        <p:txBody>
          <a:bodyPr>
            <a:normAutofit fontScale="90000"/>
          </a:bodyPr>
          <a:lstStyle/>
          <a:p>
            <a:pPr algn="r" rtl="1">
              <a:lnSpc>
                <a:spcPct val="150000"/>
              </a:lnSpc>
              <a:spcAft>
                <a:spcPts val="800"/>
              </a:spcAft>
            </a:pPr>
            <a:r>
              <a:rPr lang="ar-SA" sz="2000" b="1" kern="100" dirty="0">
                <a:solidFill>
                  <a:srgbClr val="000000"/>
                </a:solidFill>
                <a:effectLst/>
                <a:latin typeface="Vazirmatn"/>
                <a:ea typeface="Calibri" panose="020F0502020204030204" pitchFamily="34" charset="0"/>
                <a:cs typeface="B Nazanin" panose="00000400000000000000" pitchFamily="2" charset="-78"/>
              </a:rPr>
              <a:t>اداره کل بهزیستی کردستان:</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ar-SA" sz="2000" b="1" kern="100" dirty="0">
                <a:solidFill>
                  <a:srgbClr val="000000"/>
                </a:solidFill>
                <a:effectLst/>
                <a:latin typeface="Vazirmatn"/>
                <a:ea typeface="Calibri" panose="020F0502020204030204" pitchFamily="34" charset="0"/>
                <a:cs typeface="B Nazanin" panose="00000400000000000000" pitchFamily="2" charset="-78"/>
              </a:rPr>
              <a:t> وضعیت نیروی انسانی:</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ar-SA" sz="2000" b="1" kern="100" dirty="0">
                <a:solidFill>
                  <a:srgbClr val="000000"/>
                </a:solidFill>
                <a:effectLst/>
                <a:latin typeface="Vazirmatn"/>
                <a:ea typeface="Calibri" panose="020F0502020204030204" pitchFamily="34" charset="0"/>
                <a:cs typeface="B Nazanin" panose="00000400000000000000" pitchFamily="2" charset="-78"/>
              </a:rPr>
              <a:t> تعداد کل نیروی انسانی: </a:t>
            </a:r>
            <a:r>
              <a:rPr lang="fa-IR" sz="2000" b="1" kern="100" dirty="0">
                <a:solidFill>
                  <a:srgbClr val="000000"/>
                </a:solidFill>
                <a:effectLst/>
                <a:latin typeface="Vazirmatn"/>
                <a:ea typeface="Calibri" panose="020F0502020204030204" pitchFamily="34" charset="0"/>
                <a:cs typeface="B Nazanin" panose="00000400000000000000" pitchFamily="2" charset="-78"/>
              </a:rPr>
              <a:t>۵۲۹</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که </a:t>
            </a:r>
            <a:r>
              <a:rPr lang="fa-IR" sz="2000" b="1" kern="100" dirty="0">
                <a:solidFill>
                  <a:srgbClr val="000000"/>
                </a:solidFill>
                <a:effectLst/>
                <a:latin typeface="Vazirmatn"/>
                <a:ea typeface="Calibri" panose="020F0502020204030204" pitchFamily="34" charset="0"/>
                <a:cs typeface="B Nazanin" panose="00000400000000000000" pitchFamily="2" charset="-78"/>
              </a:rPr>
              <a:t>۲۵۶</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آقایان و </a:t>
            </a:r>
            <a:r>
              <a:rPr lang="fa-IR" sz="2000" b="1" kern="100" dirty="0">
                <a:solidFill>
                  <a:srgbClr val="000000"/>
                </a:solidFill>
                <a:effectLst/>
                <a:latin typeface="Vazirmatn"/>
                <a:ea typeface="Calibri" panose="020F0502020204030204" pitchFamily="34" charset="0"/>
                <a:cs typeface="B Nazanin" panose="00000400000000000000" pitchFamily="2" charset="-78"/>
              </a:rPr>
              <a:t>۲۷۳</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بانوان هستند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ar-SA" sz="2000" b="1" kern="100" dirty="0">
                <a:solidFill>
                  <a:srgbClr val="000000"/>
                </a:solidFill>
                <a:effectLst/>
                <a:latin typeface="Vazirmatn"/>
                <a:ea typeface="Calibri" panose="020F0502020204030204" pitchFamily="34" charset="0"/>
                <a:cs typeface="B Nazanin" panose="00000400000000000000" pitchFamily="2" charset="-78"/>
              </a:rPr>
              <a:t>نوع استخدام پرسنل:</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ar-SA" sz="2000" b="1" kern="100" dirty="0">
                <a:solidFill>
                  <a:srgbClr val="000000"/>
                </a:solidFill>
                <a:effectLst/>
                <a:latin typeface="Vazirmatn"/>
                <a:ea typeface="Calibri" panose="020F0502020204030204" pitchFamily="34" charset="0"/>
                <a:cs typeface="B Nazanin" panose="00000400000000000000" pitchFamily="2" charset="-78"/>
              </a:rPr>
              <a:t> آزمایشی </a:t>
            </a:r>
            <a:r>
              <a:rPr lang="fa-IR" sz="2000" b="1" kern="100" dirty="0">
                <a:solidFill>
                  <a:srgbClr val="000000"/>
                </a:solidFill>
                <a:effectLst/>
                <a:latin typeface="Vazirmatn"/>
                <a:ea typeface="Calibri" panose="020F0502020204030204" pitchFamily="34" charset="0"/>
                <a:cs typeface="B Nazanin" panose="00000400000000000000" pitchFamily="2" charset="-78"/>
              </a:rPr>
              <a:t>۱۰۶</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 رسمی </a:t>
            </a:r>
            <a:r>
              <a:rPr lang="fa-IR" sz="2000" b="1" kern="100" dirty="0">
                <a:solidFill>
                  <a:srgbClr val="000000"/>
                </a:solidFill>
                <a:effectLst/>
                <a:latin typeface="Vazirmatn"/>
                <a:ea typeface="Calibri" panose="020F0502020204030204" pitchFamily="34" charset="0"/>
                <a:cs typeface="B Nazanin" panose="00000400000000000000" pitchFamily="2" charset="-78"/>
              </a:rPr>
              <a:t>۲۰۶</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 قرارداد انجام کار معین </a:t>
            </a:r>
            <a:r>
              <a:rPr lang="fa-IR" sz="2000" b="1" kern="100" dirty="0">
                <a:solidFill>
                  <a:srgbClr val="000000"/>
                </a:solidFill>
                <a:effectLst/>
                <a:latin typeface="Vazirmatn"/>
                <a:ea typeface="Calibri" panose="020F0502020204030204" pitchFamily="34" charset="0"/>
                <a:cs typeface="B Nazanin" panose="00000400000000000000" pitchFamily="2" charset="-78"/>
              </a:rPr>
              <a:t>۹۶</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پیمانی </a:t>
            </a:r>
            <a:r>
              <a:rPr lang="fa-IR" sz="2000" b="1" kern="100" dirty="0">
                <a:solidFill>
                  <a:srgbClr val="000000"/>
                </a:solidFill>
                <a:effectLst/>
                <a:latin typeface="Vazirmatn"/>
                <a:ea typeface="Calibri" panose="020F0502020204030204" pitchFamily="34" charset="0"/>
                <a:cs typeface="B Nazanin" panose="00000400000000000000" pitchFamily="2" charset="-78"/>
              </a:rPr>
              <a:t>۴۳</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 قرارداد موقت کارگری </a:t>
            </a:r>
            <a:r>
              <a:rPr lang="fa-IR" sz="2000" b="1" kern="100" dirty="0">
                <a:solidFill>
                  <a:srgbClr val="000000"/>
                </a:solidFill>
                <a:effectLst/>
                <a:latin typeface="Vazirmatn"/>
                <a:ea typeface="Calibri" panose="020F0502020204030204" pitchFamily="34" charset="0"/>
                <a:cs typeface="B Nazanin" panose="00000400000000000000" pitchFamily="2" charset="-78"/>
              </a:rPr>
              <a:t>۳۷</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 مشمول قانون کار </a:t>
            </a:r>
            <a:r>
              <a:rPr lang="fa-IR" sz="2000" b="1" kern="100" dirty="0">
                <a:solidFill>
                  <a:srgbClr val="000000"/>
                </a:solidFill>
                <a:effectLst/>
                <a:latin typeface="Vazirmatn"/>
                <a:ea typeface="Calibri" panose="020F0502020204030204" pitchFamily="34" charset="0"/>
                <a:cs typeface="B Nazanin" panose="00000400000000000000" pitchFamily="2" charset="-78"/>
              </a:rPr>
              <a:t>۱۳</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 پرسنل وظیفه </a:t>
            </a:r>
            <a:r>
              <a:rPr lang="fa-IR" sz="2000" b="1" kern="100" dirty="0">
                <a:solidFill>
                  <a:srgbClr val="000000"/>
                </a:solidFill>
                <a:effectLst/>
                <a:latin typeface="Vazirmatn"/>
                <a:ea typeface="Calibri" panose="020F0502020204030204" pitchFamily="34" charset="0"/>
                <a:cs typeface="B Nazanin" panose="00000400000000000000" pitchFamily="2" charset="-78"/>
              </a:rPr>
              <a:t>۸</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ar-SA" sz="2000" b="1" kern="100" dirty="0">
                <a:solidFill>
                  <a:srgbClr val="000000"/>
                </a:solidFill>
                <a:effectLst/>
                <a:latin typeface="Vazirmatn"/>
                <a:ea typeface="Calibri" panose="020F0502020204030204" pitchFamily="34" charset="0"/>
                <a:cs typeface="B Nazanin" panose="00000400000000000000" pitchFamily="2" charset="-78"/>
              </a:rPr>
              <a:t>خلاصه‌ای از وضعیت خدمات و خدمت گیرندگان اداره کل بهزیستی کردستان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ar-SA" sz="2000" b="1" kern="100" dirty="0">
                <a:solidFill>
                  <a:srgbClr val="000000"/>
                </a:solidFill>
                <a:effectLst/>
                <a:latin typeface="Vazirmatn"/>
                <a:ea typeface="Calibri" panose="020F0502020204030204" pitchFamily="34" charset="0"/>
                <a:cs typeface="B Nazanin" panose="00000400000000000000" pitchFamily="2" charset="-78"/>
              </a:rPr>
              <a:t>الف )وضعیت مستمری بگیران: مجموعا </a:t>
            </a:r>
            <a:r>
              <a:rPr lang="fa-IR" sz="2000" b="1" kern="100" dirty="0">
                <a:solidFill>
                  <a:srgbClr val="000000"/>
                </a:solidFill>
                <a:effectLst/>
                <a:latin typeface="Vazirmatn"/>
                <a:ea typeface="Calibri" panose="020F0502020204030204" pitchFamily="34" charset="0"/>
                <a:cs typeface="B Nazanin" panose="00000400000000000000" pitchFamily="2" charset="-78"/>
              </a:rPr>
              <a:t>۳۵۵۹۸</a:t>
            </a:r>
            <a:r>
              <a:rPr lang="ar-SA" sz="2000" b="1" kern="100" dirty="0">
                <a:solidFill>
                  <a:srgbClr val="000000"/>
                </a:solidFill>
                <a:effectLst/>
                <a:latin typeface="Vazirmatn"/>
                <a:ea typeface="Calibri" panose="020F0502020204030204" pitchFamily="34" charset="0"/>
                <a:cs typeface="B Nazanin" panose="00000400000000000000" pitchFamily="2" charset="-78"/>
              </a:rPr>
              <a:t> خانوار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fa-IR" sz="2000" b="1" kern="100" dirty="0">
                <a:effectLst/>
                <a:latin typeface="Calibri" panose="020F0502020204030204" pitchFamily="34" charset="0"/>
                <a:ea typeface="Calibri" panose="020F0502020204030204" pitchFamily="34" charset="0"/>
                <a:cs typeface="B Nazanin" panose="00000400000000000000" pitchFamily="2" charset="-78"/>
              </a:rPr>
              <a:t>1- </a:t>
            </a:r>
            <a:r>
              <a:rPr lang="ar-SA" sz="2000" b="1" kern="100" dirty="0">
                <a:solidFill>
                  <a:srgbClr val="000000"/>
                </a:solidFill>
                <a:effectLst/>
                <a:latin typeface="Vazirmatn"/>
                <a:ea typeface="Calibri" panose="020F0502020204030204" pitchFamily="34" charset="0"/>
                <a:cs typeface="B Nazanin" panose="00000400000000000000" pitchFamily="2" charset="-78"/>
              </a:rPr>
              <a:t>افرادی دارای معلولیت</a:t>
            </a:r>
            <a:r>
              <a:rPr lang="en-US" sz="2000" b="1" kern="100" dirty="0">
                <a:solidFill>
                  <a:srgbClr val="000000"/>
                </a:solidFill>
                <a:effectLst/>
                <a:latin typeface="Vazirmatn"/>
                <a:ea typeface="Calibri" panose="020F0502020204030204" pitchFamily="34" charset="0"/>
                <a:cs typeface="B Nazanin" panose="00000400000000000000" pitchFamily="2" charset="-78"/>
              </a:rPr>
              <a:t>:</a:t>
            </a:r>
            <a:r>
              <a:rPr lang="en-US" sz="2000" b="1" kern="100" dirty="0">
                <a:solidFill>
                  <a:srgbClr val="000000"/>
                </a:solidFill>
                <a:effectLst/>
                <a:latin typeface="B Nazanin" panose="00000400000000000000" pitchFamily="2" charset="-78"/>
                <a:ea typeface="Calibri" panose="020F0502020204030204" pitchFamily="34" charset="0"/>
                <a:cs typeface="B Nazanin" panose="00000400000000000000" pitchFamily="2" charset="-78"/>
              </a:rPr>
              <a:t> </a:t>
            </a:r>
            <a:r>
              <a:rPr lang="fa-IR" sz="2000" b="1" kern="100" dirty="0">
                <a:solidFill>
                  <a:srgbClr val="000000"/>
                </a:solidFill>
                <a:effectLst/>
                <a:latin typeface="Vazirmatn"/>
                <a:ea typeface="Calibri" panose="020F0502020204030204" pitchFamily="34" charset="0"/>
                <a:cs typeface="B Nazanin" panose="00000400000000000000" pitchFamily="2" charset="-78"/>
              </a:rPr>
              <a:t>۲۵۳۹۶</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fa-IR" sz="2000" b="1" kern="100" dirty="0">
                <a:effectLst/>
                <a:latin typeface="Calibri" panose="020F0502020204030204" pitchFamily="34" charset="0"/>
                <a:ea typeface="Calibri" panose="020F0502020204030204" pitchFamily="34" charset="0"/>
                <a:cs typeface="B Nazanin" panose="00000400000000000000" pitchFamily="2" charset="-78"/>
              </a:rPr>
              <a:t>2- </a:t>
            </a:r>
            <a:r>
              <a:rPr lang="ar-SA" sz="2000" b="1" kern="100" dirty="0">
                <a:solidFill>
                  <a:srgbClr val="000000"/>
                </a:solidFill>
                <a:effectLst/>
                <a:latin typeface="Vazirmatn"/>
                <a:ea typeface="Calibri" panose="020F0502020204030204" pitchFamily="34" charset="0"/>
                <a:cs typeface="B Nazanin" panose="00000400000000000000" pitchFamily="2" charset="-78"/>
              </a:rPr>
              <a:t>حق پرستاری و مددکاری افراد دارای معلولیت در خانواده </a:t>
            </a:r>
            <a:r>
              <a:rPr lang="fa-IR" sz="2000" b="1" kern="100" dirty="0">
                <a:solidFill>
                  <a:srgbClr val="000000"/>
                </a:solidFill>
                <a:effectLst/>
                <a:latin typeface="Vazirmatn"/>
                <a:ea typeface="Calibri" panose="020F0502020204030204" pitchFamily="34" charset="0"/>
                <a:cs typeface="B Nazanin" panose="00000400000000000000" pitchFamily="2" charset="-78"/>
              </a:rPr>
              <a:t>۱۹۸۷</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fa-IR" sz="2000" b="1" kern="100" dirty="0">
                <a:effectLst/>
                <a:latin typeface="Calibri" panose="020F0502020204030204" pitchFamily="34" charset="0"/>
                <a:ea typeface="Calibri" panose="020F0502020204030204" pitchFamily="34" charset="0"/>
                <a:cs typeface="B Nazanin" panose="00000400000000000000" pitchFamily="2" charset="-78"/>
              </a:rPr>
              <a:t>3- </a:t>
            </a:r>
            <a:r>
              <a:rPr lang="ar-SA" sz="2000" b="1" kern="100" dirty="0">
                <a:solidFill>
                  <a:srgbClr val="000000"/>
                </a:solidFill>
                <a:effectLst/>
                <a:latin typeface="Vazirmatn"/>
                <a:ea typeface="Calibri" panose="020F0502020204030204" pitchFamily="34" charset="0"/>
                <a:cs typeface="B Nazanin" panose="00000400000000000000" pitchFamily="2" charset="-78"/>
              </a:rPr>
              <a:t>حق پرستاری افراد ضایع نخاعی</a:t>
            </a:r>
            <a:r>
              <a:rPr lang="en-US" sz="2000" b="1" kern="100" dirty="0">
                <a:solidFill>
                  <a:srgbClr val="000000"/>
                </a:solidFill>
                <a:effectLst/>
                <a:latin typeface="Vazirmatn"/>
                <a:ea typeface="Calibri" panose="020F0502020204030204" pitchFamily="34" charset="0"/>
                <a:cs typeface="B Nazanin" panose="00000400000000000000" pitchFamily="2" charset="-78"/>
              </a:rPr>
              <a:t>:</a:t>
            </a:r>
            <a:r>
              <a:rPr lang="en-US" sz="2000" b="1" kern="100" dirty="0">
                <a:solidFill>
                  <a:srgbClr val="000000"/>
                </a:solidFill>
                <a:effectLst/>
                <a:latin typeface="B Nazanin" panose="00000400000000000000" pitchFamily="2" charset="-78"/>
                <a:ea typeface="Calibri" panose="020F0502020204030204" pitchFamily="34" charset="0"/>
                <a:cs typeface="B Nazanin" panose="00000400000000000000" pitchFamily="2" charset="-78"/>
              </a:rPr>
              <a:t> </a:t>
            </a:r>
            <a:r>
              <a:rPr lang="fa-IR" sz="2000" b="1" kern="100" dirty="0">
                <a:solidFill>
                  <a:srgbClr val="000000"/>
                </a:solidFill>
                <a:effectLst/>
                <a:latin typeface="Vazirmatn"/>
                <a:ea typeface="Calibri" panose="020F0502020204030204" pitchFamily="34" charset="0"/>
                <a:cs typeface="B Nazanin" panose="00000400000000000000" pitchFamily="2" charset="-78"/>
              </a:rPr>
              <a:t>۷۵۴</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fa-IR" sz="2000" b="1" kern="100" dirty="0">
                <a:effectLst/>
                <a:latin typeface="Calibri" panose="020F0502020204030204" pitchFamily="34" charset="0"/>
                <a:ea typeface="Calibri" panose="020F0502020204030204" pitchFamily="34" charset="0"/>
                <a:cs typeface="B Nazanin" panose="00000400000000000000" pitchFamily="2" charset="-78"/>
              </a:rPr>
              <a:t>4- </a:t>
            </a:r>
            <a:r>
              <a:rPr lang="ar-SA" sz="2000" b="1" kern="100" dirty="0">
                <a:solidFill>
                  <a:srgbClr val="000000"/>
                </a:solidFill>
                <a:effectLst/>
                <a:latin typeface="Vazirmatn"/>
                <a:ea typeface="Calibri" panose="020F0502020204030204" pitchFamily="34" charset="0"/>
                <a:cs typeface="B Nazanin" panose="00000400000000000000" pitchFamily="2" charset="-78"/>
              </a:rPr>
              <a:t>خانواده های فرزند سه قلو و بالاتر </a:t>
            </a:r>
            <a:r>
              <a:rPr lang="fa-IR" sz="2000" b="1" kern="100" dirty="0">
                <a:solidFill>
                  <a:srgbClr val="000000"/>
                </a:solidFill>
                <a:effectLst/>
                <a:latin typeface="Vazirmatn"/>
                <a:ea typeface="Calibri" panose="020F0502020204030204" pitchFamily="34" charset="0"/>
                <a:cs typeface="B Nazanin" panose="00000400000000000000" pitchFamily="2" charset="-78"/>
              </a:rPr>
              <a:t>۷۴</a:t>
            </a:r>
            <a:r>
              <a:rPr lang="ar-SA" sz="2000" b="1" kern="100" dirty="0">
                <a:solidFill>
                  <a:srgbClr val="000000"/>
                </a:solidFill>
                <a:effectLst/>
                <a:latin typeface="Vazirmatn"/>
                <a:ea typeface="Calibri" panose="020F0502020204030204" pitchFamily="34" charset="0"/>
                <a:cs typeface="B Nazanin" panose="00000400000000000000" pitchFamily="2" charset="-78"/>
              </a:rPr>
              <a:t> خانوار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fa-IR" sz="2000" b="1" kern="100" dirty="0">
                <a:effectLst/>
                <a:latin typeface="Calibri" panose="020F0502020204030204" pitchFamily="34" charset="0"/>
                <a:ea typeface="Calibri" panose="020F0502020204030204" pitchFamily="34" charset="0"/>
                <a:cs typeface="B Nazanin" panose="00000400000000000000" pitchFamily="2" charset="-78"/>
              </a:rPr>
              <a:t>5- </a:t>
            </a:r>
            <a:r>
              <a:rPr lang="ar-SA" sz="2000" b="1" kern="100" dirty="0">
                <a:solidFill>
                  <a:srgbClr val="000000"/>
                </a:solidFill>
                <a:effectLst/>
                <a:latin typeface="Vazirmatn"/>
                <a:ea typeface="Calibri" panose="020F0502020204030204" pitchFamily="34" charset="0"/>
                <a:cs typeface="B Nazanin" panose="00000400000000000000" pitchFamily="2" charset="-78"/>
              </a:rPr>
              <a:t>زنان سرپرست خانوار </a:t>
            </a:r>
            <a:r>
              <a:rPr lang="en-US" sz="2000" b="1" kern="100" dirty="0">
                <a:solidFill>
                  <a:srgbClr val="000000"/>
                </a:solidFill>
                <a:effectLst/>
                <a:latin typeface="Vazirmatn"/>
                <a:ea typeface="Calibri" panose="020F0502020204030204" pitchFamily="34" charset="0"/>
                <a:cs typeface="B Nazanin" panose="00000400000000000000" pitchFamily="2" charset="-78"/>
              </a:rPr>
              <a:t>)</a:t>
            </a:r>
            <a:r>
              <a:rPr lang="ar-SA" sz="2000" b="1" kern="100" dirty="0">
                <a:solidFill>
                  <a:srgbClr val="000000"/>
                </a:solidFill>
                <a:effectLst/>
                <a:latin typeface="Vazirmatn"/>
                <a:ea typeface="Calibri" panose="020F0502020204030204" pitchFamily="34" charset="0"/>
                <a:cs typeface="B Nazanin" panose="00000400000000000000" pitchFamily="2" charset="-78"/>
              </a:rPr>
              <a:t>مستمری بگیر</a:t>
            </a:r>
            <a:r>
              <a:rPr lang="en-US" sz="2000" b="1" kern="100" dirty="0">
                <a:solidFill>
                  <a:srgbClr val="000000"/>
                </a:solidFill>
                <a:effectLst/>
                <a:latin typeface="Vazirmatn"/>
                <a:ea typeface="Calibri" panose="020F0502020204030204" pitchFamily="34" charset="0"/>
                <a:cs typeface="B Nazanin" panose="00000400000000000000" pitchFamily="2" charset="-78"/>
              </a:rPr>
              <a:t>(</a:t>
            </a:r>
            <a:r>
              <a:rPr lang="en-US" sz="2000" b="1" kern="100" dirty="0">
                <a:solidFill>
                  <a:srgbClr val="000000"/>
                </a:solidFill>
                <a:effectLst/>
                <a:latin typeface="B Nazanin" panose="00000400000000000000" pitchFamily="2" charset="-78"/>
                <a:ea typeface="Calibri" panose="020F0502020204030204" pitchFamily="34" charset="0"/>
                <a:cs typeface="B Nazanin" panose="00000400000000000000" pitchFamily="2" charset="-78"/>
              </a:rPr>
              <a:t> </a:t>
            </a:r>
            <a:r>
              <a:rPr lang="fa-IR" sz="2000" b="1" kern="100" dirty="0">
                <a:solidFill>
                  <a:srgbClr val="000000"/>
                </a:solidFill>
                <a:effectLst/>
                <a:latin typeface="Vazirmatn"/>
                <a:ea typeface="Calibri" panose="020F0502020204030204" pitchFamily="34" charset="0"/>
                <a:cs typeface="B Nazanin" panose="00000400000000000000" pitchFamily="2" charset="-78"/>
              </a:rPr>
              <a:t>۵۸۱۴</a:t>
            </a:r>
            <a:r>
              <a:rPr lang="ar-SA" sz="2000" b="1" kern="100" dirty="0">
                <a:solidFill>
                  <a:srgbClr val="000000"/>
                </a:solidFill>
                <a:effectLst/>
                <a:latin typeface="Vazirmatn"/>
                <a:ea typeface="Calibri" panose="020F0502020204030204" pitchFamily="34" charset="0"/>
                <a:cs typeface="B Nazanin" panose="00000400000000000000" pitchFamily="2" charset="-78"/>
              </a:rPr>
              <a:t> خانوار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fa-IR" sz="2000" b="1" kern="100" dirty="0">
                <a:effectLst/>
                <a:latin typeface="Calibri" panose="020F0502020204030204" pitchFamily="34" charset="0"/>
                <a:ea typeface="Calibri" panose="020F0502020204030204" pitchFamily="34" charset="0"/>
                <a:cs typeface="B Nazanin" panose="00000400000000000000" pitchFamily="2" charset="-78"/>
              </a:rPr>
              <a:t>6-</a:t>
            </a:r>
            <a:r>
              <a:rPr lang="ar-SA" sz="2000" b="1" kern="100" dirty="0">
                <a:solidFill>
                  <a:srgbClr val="000000"/>
                </a:solidFill>
                <a:effectLst/>
                <a:latin typeface="Vazirmatn"/>
                <a:ea typeface="Calibri" panose="020F0502020204030204" pitchFamily="34" charset="0"/>
                <a:cs typeface="B Nazanin" panose="00000400000000000000" pitchFamily="2" charset="-78"/>
              </a:rPr>
              <a:t>امداد بگیران </a:t>
            </a:r>
            <a:r>
              <a:rPr lang="fa-IR" sz="2000" b="1" kern="100" dirty="0">
                <a:solidFill>
                  <a:srgbClr val="000000"/>
                </a:solidFill>
                <a:effectLst/>
                <a:latin typeface="Vazirmatn"/>
                <a:ea typeface="Calibri" panose="020F0502020204030204" pitchFamily="34" charset="0"/>
                <a:cs typeface="B Nazanin" panose="00000400000000000000" pitchFamily="2" charset="-78"/>
              </a:rPr>
              <a:t>۲۷۶</a:t>
            </a:r>
            <a:r>
              <a:rPr lang="ar-SA" sz="2000" b="1" kern="100" dirty="0">
                <a:solidFill>
                  <a:srgbClr val="000000"/>
                </a:solidFill>
                <a:effectLst/>
                <a:latin typeface="Vazirmatn"/>
                <a:ea typeface="Calibri" panose="020F0502020204030204" pitchFamily="34" charset="0"/>
                <a:cs typeface="B Nazanin" panose="00000400000000000000" pitchFamily="2" charset="-78"/>
              </a:rPr>
              <a:t> نفر </a:t>
            </a:r>
            <a:br>
              <a:rPr lang="en-US" sz="2000" b="1" kern="100" dirty="0">
                <a:effectLst/>
                <a:latin typeface="Calibri" panose="020F0502020204030204" pitchFamily="34" charset="0"/>
                <a:ea typeface="Calibri" panose="020F0502020204030204" pitchFamily="34" charset="0"/>
                <a:cs typeface="B Nazanin" panose="00000400000000000000" pitchFamily="2" charset="-78"/>
              </a:rPr>
            </a:br>
            <a:r>
              <a:rPr lang="fa-IR" sz="2000" b="1" kern="100" dirty="0">
                <a:effectLst/>
                <a:latin typeface="Calibri" panose="020F0502020204030204" pitchFamily="34" charset="0"/>
                <a:ea typeface="Calibri" panose="020F0502020204030204" pitchFamily="34" charset="0"/>
                <a:cs typeface="B Nazanin" panose="00000400000000000000" pitchFamily="2" charset="-78"/>
              </a:rPr>
              <a:t>7- </a:t>
            </a:r>
            <a:r>
              <a:rPr lang="ar-SA" sz="2000" b="1" kern="100" dirty="0">
                <a:solidFill>
                  <a:srgbClr val="000000"/>
                </a:solidFill>
                <a:effectLst/>
                <a:latin typeface="Vazirmatn"/>
                <a:ea typeface="Calibri" panose="020F0502020204030204" pitchFamily="34" charset="0"/>
                <a:cs typeface="B Nazanin" panose="00000400000000000000" pitchFamily="2" charset="-78"/>
              </a:rPr>
              <a:t>خانوارهای دارای فرزند دوقلو </a:t>
            </a:r>
            <a:r>
              <a:rPr lang="fa-IR" sz="2000" b="1" kern="100" dirty="0">
                <a:solidFill>
                  <a:srgbClr val="000000"/>
                </a:solidFill>
                <a:effectLst/>
                <a:latin typeface="Vazirmatn"/>
                <a:ea typeface="Calibri" panose="020F0502020204030204" pitchFamily="34" charset="0"/>
                <a:cs typeface="B Nazanin" panose="00000400000000000000" pitchFamily="2" charset="-78"/>
              </a:rPr>
              <a:t>۱۲۹۵</a:t>
            </a:r>
            <a:r>
              <a:rPr lang="ar-SA" sz="2000" b="1" kern="100" dirty="0">
                <a:solidFill>
                  <a:srgbClr val="000000"/>
                </a:solidFill>
                <a:effectLst/>
                <a:latin typeface="Vazirmatn"/>
                <a:ea typeface="Calibri" panose="020F0502020204030204" pitchFamily="34" charset="0"/>
                <a:cs typeface="B Nazanin" panose="00000400000000000000" pitchFamily="2" charset="-78"/>
              </a:rPr>
              <a:t> خانوار </a:t>
            </a:r>
            <a:endParaRPr lang="en-US" dirty="0"/>
          </a:p>
        </p:txBody>
      </p:sp>
      <p:pic>
        <p:nvPicPr>
          <p:cNvPr id="3" name="Picture 2" descr="arm">
            <a:extLst>
              <a:ext uri="{FF2B5EF4-FFF2-40B4-BE49-F238E27FC236}">
                <a16:creationId xmlns:a16="http://schemas.microsoft.com/office/drawing/2014/main" id="{5B8ED395-4FFE-CF67-FF6D-93BFF7478A74}"/>
              </a:ext>
            </a:extLst>
          </p:cNvPr>
          <p:cNvPicPr>
            <a:picLocks noChangeAspect="1"/>
          </p:cNvPicPr>
          <p:nvPr/>
        </p:nvPicPr>
        <p:blipFill>
          <a:blip r:embed="rId2" cstate="print"/>
          <a:srcRect/>
          <a:stretch>
            <a:fillRect/>
          </a:stretch>
        </p:blipFill>
        <p:spPr bwMode="auto">
          <a:xfrm>
            <a:off x="1791805" y="5256182"/>
            <a:ext cx="1365250" cy="1231900"/>
          </a:xfrm>
          <a:prstGeom prst="rect">
            <a:avLst/>
          </a:prstGeom>
          <a:noFill/>
          <a:ln w="9525">
            <a:noFill/>
            <a:miter lim="800000"/>
            <a:headEnd/>
            <a:tailEnd/>
          </a:ln>
        </p:spPr>
      </p:pic>
    </p:spTree>
    <p:extLst>
      <p:ext uri="{BB962C8B-B14F-4D97-AF65-F5344CB8AC3E}">
        <p14:creationId xmlns:p14="http://schemas.microsoft.com/office/powerpoint/2010/main" val="54106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5AD62CD-D406-B018-5B22-DCD063BDA284}"/>
              </a:ext>
            </a:extLst>
          </p:cNvPr>
          <p:cNvSpPr txBox="1"/>
          <p:nvPr/>
        </p:nvSpPr>
        <p:spPr>
          <a:xfrm>
            <a:off x="2582779" y="753979"/>
            <a:ext cx="8807116" cy="3693319"/>
          </a:xfrm>
          <a:prstGeom prst="rect">
            <a:avLst/>
          </a:prstGeom>
          <a:noFill/>
        </p:spPr>
        <p:txBody>
          <a:bodyPr wrap="square">
            <a:spAutoFit/>
          </a:bodyPr>
          <a:lstStyle/>
          <a:p>
            <a:pPr algn="r" rtl="1"/>
            <a:r>
              <a:rPr lang="fa-IR" b="1" dirty="0">
                <a:cs typeface="B Nazanin" panose="00000400000000000000" pitchFamily="2" charset="-78"/>
              </a:rPr>
              <a:t>ب‌)وضعیت جامعه هدف پشت نوبت دریافت مستمری: </a:t>
            </a:r>
          </a:p>
          <a:p>
            <a:pPr algn="r" rtl="1"/>
            <a:r>
              <a:rPr lang="fa-IR" b="1" dirty="0">
                <a:cs typeface="B Nazanin" panose="00000400000000000000" pitchFamily="2" charset="-78"/>
              </a:rPr>
              <a:t>1-افراد دارای معلولیت ۹۵۶ نفر </a:t>
            </a:r>
          </a:p>
          <a:p>
            <a:pPr algn="r" rtl="1"/>
            <a:r>
              <a:rPr lang="fa-IR" b="1" dirty="0">
                <a:cs typeface="B Nazanin" panose="00000400000000000000" pitchFamily="2" charset="-78"/>
              </a:rPr>
              <a:t>2-حق پرستاری و مددکاری افراد دارای معلولیت در خانواده ۲۲۴۴ نفر </a:t>
            </a:r>
          </a:p>
          <a:p>
            <a:pPr algn="r" rtl="1"/>
            <a:r>
              <a:rPr lang="fa-IR" b="1" dirty="0">
                <a:cs typeface="B Nazanin" panose="00000400000000000000" pitchFamily="2" charset="-78"/>
              </a:rPr>
              <a:t>3-زنان سرپرست خانوار ۲۷ خانوار </a:t>
            </a:r>
          </a:p>
          <a:p>
            <a:pPr algn="r" rtl="1"/>
            <a:r>
              <a:rPr lang="fa-IR" b="1" dirty="0">
                <a:cs typeface="B Nazanin" panose="00000400000000000000" pitchFamily="2" charset="-78"/>
              </a:rPr>
              <a:t>4-امداد بگیران 3 نفر </a:t>
            </a:r>
          </a:p>
          <a:p>
            <a:pPr algn="r" rtl="1"/>
            <a:r>
              <a:rPr lang="fa-IR" b="1" dirty="0">
                <a:cs typeface="B Nazanin" panose="00000400000000000000" pitchFamily="2" charset="-78"/>
              </a:rPr>
              <a:t>5-خانواده‌های دارای فرزند دوقلو ۱۳ نفر </a:t>
            </a:r>
          </a:p>
          <a:p>
            <a:pPr algn="r" rtl="1"/>
            <a:endParaRPr lang="fa-IR" b="1" dirty="0">
              <a:cs typeface="B Nazanin" panose="00000400000000000000" pitchFamily="2" charset="-78"/>
            </a:endParaRPr>
          </a:p>
          <a:p>
            <a:pPr algn="r" rtl="1"/>
            <a:r>
              <a:rPr lang="fa-IR" b="1" dirty="0">
                <a:cs typeface="B Nazanin" panose="00000400000000000000" pitchFamily="2" charset="-78"/>
              </a:rPr>
              <a:t>ج‌)دهک درآمدی و محل سکونت جامعه هدف:</a:t>
            </a:r>
          </a:p>
          <a:p>
            <a:pPr algn="r" rtl="1"/>
            <a:r>
              <a:rPr lang="fa-IR" b="1" dirty="0">
                <a:cs typeface="B Nazanin" panose="00000400000000000000" pitchFamily="2" charset="-78"/>
              </a:rPr>
              <a:t>- محل سکونت:</a:t>
            </a:r>
          </a:p>
          <a:p>
            <a:pPr algn="r" rtl="1"/>
            <a:r>
              <a:rPr lang="fa-IR" b="1" dirty="0">
                <a:cs typeface="B Nazanin" panose="00000400000000000000" pitchFamily="2" charset="-78"/>
              </a:rPr>
              <a:t> ۳۶ %  روستایی            ۶۴ % شهری </a:t>
            </a:r>
          </a:p>
          <a:p>
            <a:pPr algn="r" rtl="1"/>
            <a:endParaRPr lang="fa-IR" b="1" dirty="0">
              <a:cs typeface="B Nazanin" panose="00000400000000000000" pitchFamily="2" charset="-78"/>
            </a:endParaRPr>
          </a:p>
          <a:p>
            <a:pPr algn="r" rtl="1"/>
            <a:r>
              <a:rPr lang="fa-IR" b="1" dirty="0">
                <a:cs typeface="B Nazanin" panose="00000400000000000000" pitchFamily="2" charset="-78"/>
              </a:rPr>
              <a:t>-دهک درآمدی جامع تحت پوشش:</a:t>
            </a:r>
          </a:p>
          <a:p>
            <a:pPr algn="r" rtl="1"/>
            <a:endParaRPr lang="fa-IR" b="1" dirty="0">
              <a:cs typeface="B Nazanin" panose="00000400000000000000" pitchFamily="2" charset="-78"/>
            </a:endParaRPr>
          </a:p>
        </p:txBody>
      </p:sp>
      <p:graphicFrame>
        <p:nvGraphicFramePr>
          <p:cNvPr id="8" name="Table 7">
            <a:extLst>
              <a:ext uri="{FF2B5EF4-FFF2-40B4-BE49-F238E27FC236}">
                <a16:creationId xmlns:a16="http://schemas.microsoft.com/office/drawing/2014/main" id="{02652AD1-47D7-D587-044D-0B575BBAF8EA}"/>
              </a:ext>
            </a:extLst>
          </p:cNvPr>
          <p:cNvGraphicFramePr>
            <a:graphicFrameLocks noGrp="1"/>
          </p:cNvGraphicFramePr>
          <p:nvPr>
            <p:extLst>
              <p:ext uri="{D42A27DB-BD31-4B8C-83A1-F6EECF244321}">
                <p14:modId xmlns:p14="http://schemas.microsoft.com/office/powerpoint/2010/main" val="2842033510"/>
              </p:ext>
            </p:extLst>
          </p:nvPr>
        </p:nvGraphicFramePr>
        <p:xfrm>
          <a:off x="1756194" y="4868028"/>
          <a:ext cx="10091318" cy="951622"/>
        </p:xfrm>
        <a:graphic>
          <a:graphicData uri="http://schemas.openxmlformats.org/drawingml/2006/table">
            <a:tbl>
              <a:tblPr rtl="1" firstRow="1" firstCol="1" bandRow="1">
                <a:tableStyleId>{5C22544A-7EE6-4342-B048-85BDC9FD1C3A}</a:tableStyleId>
              </a:tblPr>
              <a:tblGrid>
                <a:gridCol w="2018264">
                  <a:extLst>
                    <a:ext uri="{9D8B030D-6E8A-4147-A177-3AD203B41FA5}">
                      <a16:colId xmlns:a16="http://schemas.microsoft.com/office/drawing/2014/main" val="3138411654"/>
                    </a:ext>
                  </a:extLst>
                </a:gridCol>
                <a:gridCol w="2264770">
                  <a:extLst>
                    <a:ext uri="{9D8B030D-6E8A-4147-A177-3AD203B41FA5}">
                      <a16:colId xmlns:a16="http://schemas.microsoft.com/office/drawing/2014/main" val="2527628414"/>
                    </a:ext>
                  </a:extLst>
                </a:gridCol>
                <a:gridCol w="2041500">
                  <a:extLst>
                    <a:ext uri="{9D8B030D-6E8A-4147-A177-3AD203B41FA5}">
                      <a16:colId xmlns:a16="http://schemas.microsoft.com/office/drawing/2014/main" val="4267450106"/>
                    </a:ext>
                  </a:extLst>
                </a:gridCol>
                <a:gridCol w="2074696">
                  <a:extLst>
                    <a:ext uri="{9D8B030D-6E8A-4147-A177-3AD203B41FA5}">
                      <a16:colId xmlns:a16="http://schemas.microsoft.com/office/drawing/2014/main" val="2617714857"/>
                    </a:ext>
                  </a:extLst>
                </a:gridCol>
                <a:gridCol w="1692088">
                  <a:extLst>
                    <a:ext uri="{9D8B030D-6E8A-4147-A177-3AD203B41FA5}">
                      <a16:colId xmlns:a16="http://schemas.microsoft.com/office/drawing/2014/main" val="1683234319"/>
                    </a:ext>
                  </a:extLst>
                </a:gridCol>
              </a:tblGrid>
              <a:tr h="522120">
                <a:tc>
                  <a:txBody>
                    <a:bodyPr/>
                    <a:lstStyle/>
                    <a:p>
                      <a:pPr marL="457200" algn="ctr" rtl="1">
                        <a:lnSpc>
                          <a:spcPct val="107000"/>
                        </a:lnSpc>
                      </a:pPr>
                      <a:r>
                        <a:rPr lang="fa-IR" sz="1800" b="1" kern="100" dirty="0">
                          <a:effectLst/>
                          <a:cs typeface="B Nazanin" panose="00000400000000000000" pitchFamily="2" charset="-78"/>
                        </a:rPr>
                        <a:t>17/5</a:t>
                      </a:r>
                      <a:r>
                        <a:rPr lang="ar-SA" sz="1800" b="1" kern="100" dirty="0">
                          <a:effectLst/>
                          <a:cs typeface="B Nazanin" panose="00000400000000000000" pitchFamily="2" charset="-78"/>
                        </a:rPr>
                        <a:t>% دهک یک</a:t>
                      </a:r>
                    </a:p>
                  </a:txBody>
                  <a:tcPr marL="68580" marR="68580" marT="0" marB="0"/>
                </a:tc>
                <a:tc>
                  <a:txBody>
                    <a:bodyPr/>
                    <a:lstStyle/>
                    <a:p>
                      <a:pPr marL="457200" algn="ctr" rtl="1">
                        <a:lnSpc>
                          <a:spcPct val="107000"/>
                        </a:lnSpc>
                      </a:pPr>
                      <a:r>
                        <a:rPr lang="ar-SA" sz="1800" b="1" kern="100" dirty="0">
                          <a:effectLst/>
                          <a:cs typeface="B Nazanin" panose="00000400000000000000" pitchFamily="2" charset="-78"/>
                        </a:rPr>
                        <a:t>18% دهک سه</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457200" algn="ctr" rtl="1">
                        <a:lnSpc>
                          <a:spcPct val="107000"/>
                        </a:lnSpc>
                      </a:pPr>
                      <a:r>
                        <a:rPr lang="ar-SA" sz="1800" b="1" kern="100">
                          <a:effectLst/>
                          <a:cs typeface="B Nazanin" panose="00000400000000000000" pitchFamily="2" charset="-78"/>
                        </a:rPr>
                        <a:t>9% دهک پنج</a:t>
                      </a:r>
                      <a:endParaRPr lang="en-US" sz="1800" b="1" kern="10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457200" algn="ctr" rtl="1">
                        <a:lnSpc>
                          <a:spcPct val="107000"/>
                        </a:lnSpc>
                      </a:pPr>
                      <a:r>
                        <a:rPr lang="ar-SA" sz="1800" b="1" kern="100" dirty="0">
                          <a:effectLst/>
                          <a:cs typeface="B Nazanin" panose="00000400000000000000" pitchFamily="2" charset="-78"/>
                        </a:rPr>
                        <a:t>5% دهک هفت</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457200" algn="ctr" rtl="1">
                        <a:lnSpc>
                          <a:spcPct val="107000"/>
                        </a:lnSpc>
                        <a:spcAft>
                          <a:spcPts val="800"/>
                        </a:spcAft>
                      </a:pPr>
                      <a:r>
                        <a:rPr lang="fa-IR" sz="1800" b="1" kern="100" dirty="0">
                          <a:effectLst/>
                          <a:cs typeface="B Nazanin" panose="00000400000000000000" pitchFamily="2" charset="-78"/>
                        </a:rPr>
                        <a:t>2/5</a:t>
                      </a:r>
                      <a:r>
                        <a:rPr lang="ar-SA" sz="1800" b="1" kern="100" dirty="0">
                          <a:effectLst/>
                          <a:cs typeface="B Nazanin" panose="00000400000000000000" pitchFamily="2" charset="-78"/>
                        </a:rPr>
                        <a:t>% دهک نه</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4108284500"/>
                  </a:ext>
                </a:extLst>
              </a:tr>
              <a:tr h="429502">
                <a:tc>
                  <a:txBody>
                    <a:bodyPr/>
                    <a:lstStyle/>
                    <a:p>
                      <a:pPr marL="457200" algn="ctr" rtl="1">
                        <a:lnSpc>
                          <a:spcPct val="107000"/>
                        </a:lnSpc>
                      </a:pPr>
                      <a:r>
                        <a:rPr lang="ar-SA" sz="1800" b="1" kern="100" dirty="0">
                          <a:effectLst/>
                          <a:cs typeface="B Nazanin" panose="00000400000000000000" pitchFamily="2" charset="-78"/>
                        </a:rPr>
                        <a:t>22% دهک دو</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457200" algn="ctr" rtl="1">
                        <a:lnSpc>
                          <a:spcPct val="107000"/>
                        </a:lnSpc>
                      </a:pPr>
                      <a:r>
                        <a:rPr lang="ar-SA" sz="1800" b="1" kern="100" dirty="0">
                          <a:effectLst/>
                          <a:cs typeface="B Nazanin" panose="00000400000000000000" pitchFamily="2" charset="-78"/>
                        </a:rPr>
                        <a:t>14% دهک دوچهار</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457200" algn="ctr" rtl="1">
                        <a:lnSpc>
                          <a:spcPct val="107000"/>
                        </a:lnSpc>
                      </a:pPr>
                      <a:r>
                        <a:rPr lang="ar-SA" sz="1800" b="1" kern="100" dirty="0">
                          <a:effectLst/>
                          <a:cs typeface="B Nazanin" panose="00000400000000000000" pitchFamily="2" charset="-78"/>
                        </a:rPr>
                        <a:t>7% دهک شش</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457200" algn="ctr" rtl="1">
                        <a:lnSpc>
                          <a:spcPct val="107000"/>
                        </a:lnSpc>
                      </a:pPr>
                      <a:r>
                        <a:rPr lang="ar-SA" sz="1800" b="1" kern="100" dirty="0">
                          <a:effectLst/>
                          <a:cs typeface="B Nazanin" panose="00000400000000000000" pitchFamily="2" charset="-78"/>
                        </a:rPr>
                        <a:t>4% دهک هشت</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457200" algn="ctr" rtl="1">
                        <a:lnSpc>
                          <a:spcPct val="107000"/>
                        </a:lnSpc>
                        <a:spcAft>
                          <a:spcPts val="800"/>
                        </a:spcAft>
                      </a:pPr>
                      <a:r>
                        <a:rPr lang="ar-SA" sz="1800" b="1" kern="100" dirty="0">
                          <a:effectLst/>
                          <a:cs typeface="B Nazanin" panose="00000400000000000000" pitchFamily="2" charset="-78"/>
                        </a:rPr>
                        <a:t>1% دهک ده</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994666716"/>
                  </a:ext>
                </a:extLst>
              </a:tr>
            </a:tbl>
          </a:graphicData>
        </a:graphic>
      </p:graphicFrame>
      <p:pic>
        <p:nvPicPr>
          <p:cNvPr id="2" name="Picture 1" descr="arm">
            <a:extLst>
              <a:ext uri="{FF2B5EF4-FFF2-40B4-BE49-F238E27FC236}">
                <a16:creationId xmlns:a16="http://schemas.microsoft.com/office/drawing/2014/main" id="{8A2D462E-F58B-A5F3-1D39-0F82B0BA9CAC}"/>
              </a:ext>
            </a:extLst>
          </p:cNvPr>
          <p:cNvPicPr>
            <a:picLocks noChangeAspect="1"/>
          </p:cNvPicPr>
          <p:nvPr/>
        </p:nvPicPr>
        <p:blipFill>
          <a:blip r:embed="rId2" cstate="print"/>
          <a:srcRect/>
          <a:stretch>
            <a:fillRect/>
          </a:stretch>
        </p:blipFill>
        <p:spPr bwMode="auto">
          <a:xfrm>
            <a:off x="1647137" y="5819650"/>
            <a:ext cx="1000246" cy="902548"/>
          </a:xfrm>
          <a:prstGeom prst="rect">
            <a:avLst/>
          </a:prstGeom>
          <a:noFill/>
          <a:ln w="9525">
            <a:noFill/>
            <a:miter lim="800000"/>
            <a:headEnd/>
            <a:tailEnd/>
          </a:ln>
        </p:spPr>
      </p:pic>
    </p:spTree>
    <p:extLst>
      <p:ext uri="{BB962C8B-B14F-4D97-AF65-F5344CB8AC3E}">
        <p14:creationId xmlns:p14="http://schemas.microsoft.com/office/powerpoint/2010/main" val="329047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F19EDFC-30C4-621C-3F6A-8F39EC901E28}"/>
              </a:ext>
            </a:extLst>
          </p:cNvPr>
          <p:cNvSpPr>
            <a:spLocks noGrp="1"/>
          </p:cNvSpPr>
          <p:nvPr>
            <p:ph type="subTitle" idx="1"/>
          </p:nvPr>
        </p:nvSpPr>
        <p:spPr>
          <a:xfrm>
            <a:off x="1636294" y="204536"/>
            <a:ext cx="10138611" cy="6448927"/>
          </a:xfrm>
        </p:spPr>
        <p:txBody>
          <a:bodyPr>
            <a:noAutofit/>
          </a:bodyPr>
          <a:lstStyle/>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د) حوزه توانبخشی:</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a:t>
            </a:r>
            <a:r>
              <a:rPr lang="fa-IR" sz="1800" b="1" kern="100" dirty="0">
                <a:solidFill>
                  <a:srgbClr val="000000"/>
                </a:solidFill>
                <a:effectLst/>
                <a:latin typeface="Vazirmatn"/>
                <a:ea typeface="Calibri" panose="020F0502020204030204" pitchFamily="34" charset="0"/>
                <a:cs typeface="B Nazanin" panose="00000400000000000000" pitchFamily="2" charset="-78"/>
              </a:rPr>
              <a:t>۴۷ </a:t>
            </a:r>
            <a:r>
              <a:rPr lang="ar-SA" sz="1800" b="1" kern="100" dirty="0">
                <a:solidFill>
                  <a:srgbClr val="000000"/>
                </a:solidFill>
                <a:effectLst/>
                <a:latin typeface="Vazirmatn"/>
                <a:ea typeface="Calibri" panose="020F0502020204030204" pitchFamily="34" charset="0"/>
                <a:cs typeface="B Nazanin" panose="00000400000000000000" pitchFamily="2" charset="-78"/>
              </a:rPr>
              <a:t>% افراد دارای معلولیت دارای سطح معلولیت شدید و خیلی شدید هستند</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a:t>
            </a:r>
            <a:r>
              <a:rPr lang="fa-IR" sz="1800" b="1" kern="100" dirty="0">
                <a:solidFill>
                  <a:srgbClr val="000000"/>
                </a:solidFill>
                <a:effectLst/>
                <a:latin typeface="Vazirmatn"/>
                <a:ea typeface="Calibri" panose="020F0502020204030204" pitchFamily="34" charset="0"/>
                <a:cs typeface="B Nazanin" panose="00000400000000000000" pitchFamily="2" charset="-78"/>
              </a:rPr>
              <a:t>۱۵۶۵</a:t>
            </a:r>
            <a:r>
              <a:rPr lang="ar-SA" sz="1800" b="1" kern="100" dirty="0">
                <a:solidFill>
                  <a:srgbClr val="000000"/>
                </a:solidFill>
                <a:effectLst/>
                <a:latin typeface="Vazirmatn"/>
                <a:ea typeface="Calibri" panose="020F0502020204030204" pitchFamily="34" charset="0"/>
                <a:cs typeface="B Nazanin" panose="00000400000000000000" pitchFamily="2" charset="-78"/>
              </a:rPr>
              <a:t> خانوار دارای دو عضو معلول و بیشتر هستند </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تعداد مراکز شبانه روزی </a:t>
            </a:r>
            <a:r>
              <a:rPr lang="fa-IR" sz="1800" b="1" kern="100" dirty="0">
                <a:solidFill>
                  <a:srgbClr val="000000"/>
                </a:solidFill>
                <a:effectLst/>
                <a:latin typeface="Vazirmatn"/>
                <a:ea typeface="Calibri" panose="020F0502020204030204" pitchFamily="34" charset="0"/>
                <a:cs typeface="B Nazanin" panose="00000400000000000000" pitchFamily="2" charset="-78"/>
              </a:rPr>
              <a:t>۲۱</a:t>
            </a:r>
            <a:r>
              <a:rPr lang="ar-SA" sz="1800" b="1" kern="100" dirty="0">
                <a:solidFill>
                  <a:srgbClr val="000000"/>
                </a:solidFill>
                <a:effectLst/>
                <a:latin typeface="Vazirmatn"/>
                <a:ea typeface="Calibri" panose="020F0502020204030204" pitchFamily="34" charset="0"/>
                <a:cs typeface="B Nazanin" panose="00000400000000000000" pitchFamily="2" charset="-78"/>
              </a:rPr>
              <a:t> که </a:t>
            </a:r>
            <a:r>
              <a:rPr lang="fa-IR" sz="1800" b="1" u="sng" kern="100" dirty="0">
                <a:solidFill>
                  <a:srgbClr val="000000"/>
                </a:solidFill>
                <a:effectLst/>
                <a:latin typeface="Vazirmatn"/>
                <a:ea typeface="Calibri" panose="020F0502020204030204" pitchFamily="34" charset="0"/>
                <a:cs typeface="B Nazanin" panose="00000400000000000000" pitchFamily="2" charset="-78"/>
              </a:rPr>
              <a:t>۷۳۰</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مقیم این مراکز هستند </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تعداد مراکز روزانه و مراقبت و ویزیت در منزل 40 مرکز که </a:t>
            </a:r>
            <a:r>
              <a:rPr lang="fa-IR" sz="1800" b="1" kern="100" dirty="0">
                <a:solidFill>
                  <a:srgbClr val="000000"/>
                </a:solidFill>
                <a:effectLst/>
                <a:latin typeface="Vazirmatn"/>
                <a:ea typeface="Calibri" panose="020F0502020204030204" pitchFamily="34" charset="0"/>
                <a:cs typeface="B Nazanin" panose="00000400000000000000" pitchFamily="2" charset="-78"/>
              </a:rPr>
              <a:t>۱۹۴۵</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از این مراکز خدمت دریافت می‌کنند</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تعداد دانشجویان دارای معلولیت دولتی </a:t>
            </a:r>
            <a:r>
              <a:rPr lang="fa-IR" sz="1800" b="1" kern="100" dirty="0">
                <a:solidFill>
                  <a:srgbClr val="000000"/>
                </a:solidFill>
                <a:effectLst/>
                <a:latin typeface="Vazirmatn"/>
                <a:ea typeface="Calibri" panose="020F0502020204030204" pitchFamily="34" charset="0"/>
                <a:cs typeface="B Nazanin" panose="00000400000000000000" pitchFamily="2" charset="-78"/>
              </a:rPr>
              <a:t>۷۶</a:t>
            </a:r>
            <a:r>
              <a:rPr lang="ar-SA" sz="1800" b="1" kern="100" dirty="0">
                <a:solidFill>
                  <a:srgbClr val="000000"/>
                </a:solidFill>
                <a:effectLst/>
                <a:latin typeface="Vazirmatn"/>
                <a:ea typeface="Calibri" panose="020F0502020204030204" pitchFamily="34" charset="0"/>
                <a:cs typeface="B Nazanin" panose="00000400000000000000" pitchFamily="2" charset="-78"/>
              </a:rPr>
              <a:t> و دانشجویان دانشگاه های غیر دولتی </a:t>
            </a:r>
            <a:r>
              <a:rPr lang="fa-IR" sz="1800" b="1" kern="100" dirty="0">
                <a:solidFill>
                  <a:srgbClr val="000000"/>
                </a:solidFill>
                <a:effectLst/>
                <a:latin typeface="Vazirmatn"/>
                <a:ea typeface="Calibri" panose="020F0502020204030204" pitchFamily="34" charset="0"/>
                <a:cs typeface="B Nazanin" panose="00000400000000000000" pitchFamily="2" charset="-78"/>
              </a:rPr>
              <a:t>۲۶۱</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تعداد دانش آموزان دارای معلولیت:  </a:t>
            </a:r>
            <a:r>
              <a:rPr lang="fa-IR" sz="1800" b="1" kern="100" dirty="0">
                <a:solidFill>
                  <a:srgbClr val="000000"/>
                </a:solidFill>
                <a:effectLst/>
                <a:latin typeface="Vazirmatn"/>
                <a:ea typeface="Calibri" panose="020F0502020204030204" pitchFamily="34" charset="0"/>
                <a:cs typeface="B Nazanin" panose="00000400000000000000" pitchFamily="2" charset="-78"/>
              </a:rPr>
              <a:t>۲۸۹۳</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justLow" rtl="1">
              <a:lnSpc>
                <a:spcPct val="100000"/>
              </a:lnSpc>
              <a:spcAft>
                <a:spcPts val="800"/>
              </a:spcAft>
              <a:buFontTx/>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تعداد </a:t>
            </a:r>
            <a:r>
              <a:rPr lang="fa-IR" sz="1800" b="1" kern="100" dirty="0">
                <a:solidFill>
                  <a:srgbClr val="000000"/>
                </a:solidFill>
                <a:effectLst/>
                <a:latin typeface="Vazirmatn"/>
                <a:ea typeface="Calibri" panose="020F0502020204030204" pitchFamily="34" charset="0"/>
                <a:cs typeface="B Nazanin" panose="00000400000000000000" pitchFamily="2" charset="-78"/>
              </a:rPr>
              <a:t>20830</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سالمند از خدمات حمایتی ،توانمندسازی و پیشگیری در سازمان بهره‌مند هستند</a:t>
            </a:r>
            <a:endParaRPr lang="fa-IR" sz="1800" b="1" kern="100" dirty="0">
              <a:solidFill>
                <a:srgbClr val="000000"/>
              </a:solidFill>
              <a:effectLst/>
              <a:latin typeface="Vazirmatn"/>
              <a:ea typeface="Calibri" panose="020F0502020204030204" pitchFamily="34" charset="0"/>
              <a:cs typeface="B Nazanin" panose="00000400000000000000" pitchFamily="2" charset="-78"/>
            </a:endParaRPr>
          </a:p>
          <a:p>
            <a:pPr algn="justLow" rtl="1">
              <a:lnSpc>
                <a:spcPct val="107000"/>
              </a:lnSpc>
              <a:spcAft>
                <a:spcPts val="800"/>
              </a:spcAft>
            </a:pPr>
            <a:r>
              <a:rPr lang="ar-SA" sz="1800" b="1" kern="100" dirty="0">
                <a:solidFill>
                  <a:srgbClr val="000000"/>
                </a:solidFill>
                <a:latin typeface="Vazirmatn"/>
                <a:cs typeface="B Nazanin" panose="00000400000000000000" pitchFamily="2" charset="-78"/>
              </a:rPr>
              <a:t>- ایجاد </a:t>
            </a:r>
            <a:r>
              <a:rPr lang="fa-IR" sz="1800" b="1" kern="100" dirty="0">
                <a:solidFill>
                  <a:srgbClr val="000000"/>
                </a:solidFill>
                <a:latin typeface="Vazirmatn"/>
                <a:cs typeface="B Nazanin" panose="00000400000000000000" pitchFamily="2" charset="-78"/>
              </a:rPr>
              <a:t>۱۰</a:t>
            </a:r>
            <a:r>
              <a:rPr lang="ar-SA" sz="1800" b="1" kern="100" dirty="0">
                <a:solidFill>
                  <a:srgbClr val="000000"/>
                </a:solidFill>
                <a:latin typeface="Vazirmatn"/>
                <a:cs typeface="B Nazanin" panose="00000400000000000000" pitchFamily="2" charset="-78"/>
              </a:rPr>
              <a:t> پایگاه هنر در مناطق روستایی و بهره‌مندی </a:t>
            </a:r>
            <a:r>
              <a:rPr lang="fa-IR" sz="1800" b="1" kern="100" dirty="0">
                <a:solidFill>
                  <a:srgbClr val="000000"/>
                </a:solidFill>
                <a:latin typeface="Vazirmatn"/>
                <a:cs typeface="B Nazanin" panose="00000400000000000000" pitchFamily="2" charset="-78"/>
              </a:rPr>
              <a:t>۶۰۰</a:t>
            </a:r>
            <a:r>
              <a:rPr lang="ar-SA" sz="1800" b="1" kern="100" dirty="0">
                <a:solidFill>
                  <a:srgbClr val="000000"/>
                </a:solidFill>
                <a:latin typeface="Vazirmatn"/>
                <a:cs typeface="B Nazanin" panose="00000400000000000000" pitchFamily="2" charset="-78"/>
              </a:rPr>
              <a:t> نفر از برنامه‌های پایگاه‌های هنری</a:t>
            </a:r>
            <a:endParaRPr lang="en-US" sz="1800" b="1" kern="100" dirty="0">
              <a:solidFill>
                <a:srgbClr val="000000"/>
              </a:solidFill>
              <a:latin typeface="Vazirmatn"/>
              <a:cs typeface="B Nazanin" panose="00000400000000000000" pitchFamily="2" charset="-78"/>
            </a:endParaRPr>
          </a:p>
          <a:p>
            <a:pPr algn="justLow" rtl="1">
              <a:lnSpc>
                <a:spcPct val="107000"/>
              </a:lnSpc>
              <a:spcAft>
                <a:spcPts val="800"/>
              </a:spcAft>
            </a:pPr>
            <a:r>
              <a:rPr lang="ar-SA" sz="1800" b="1" kern="100" dirty="0">
                <a:solidFill>
                  <a:srgbClr val="000000"/>
                </a:solidFill>
                <a:latin typeface="Vazirmatn"/>
                <a:cs typeface="B Nazanin" panose="00000400000000000000" pitchFamily="2" charset="-78"/>
              </a:rPr>
              <a:t>- راهیابی </a:t>
            </a:r>
            <a:r>
              <a:rPr lang="fa-IR" sz="1800" b="1" kern="100" dirty="0">
                <a:solidFill>
                  <a:srgbClr val="000000"/>
                </a:solidFill>
                <a:latin typeface="Vazirmatn"/>
                <a:cs typeface="B Nazanin" panose="00000400000000000000" pitchFamily="2" charset="-78"/>
              </a:rPr>
              <a:t>۴</a:t>
            </a:r>
            <a:r>
              <a:rPr lang="ar-SA" sz="1800" b="1" kern="100" dirty="0">
                <a:solidFill>
                  <a:srgbClr val="000000"/>
                </a:solidFill>
                <a:latin typeface="Vazirmatn"/>
                <a:cs typeface="B Nazanin" panose="00000400000000000000" pitchFamily="2" charset="-78"/>
              </a:rPr>
              <a:t> گروه از </a:t>
            </a:r>
            <a:r>
              <a:rPr lang="fa-IR" sz="1800" b="1" kern="100" dirty="0">
                <a:solidFill>
                  <a:srgbClr val="000000"/>
                </a:solidFill>
                <a:latin typeface="Vazirmatn"/>
                <a:cs typeface="B Nazanin" panose="00000400000000000000" pitchFamily="2" charset="-78"/>
              </a:rPr>
              <a:t>۶</a:t>
            </a:r>
            <a:r>
              <a:rPr lang="ar-SA" sz="1800" b="1" kern="100" dirty="0">
                <a:solidFill>
                  <a:srgbClr val="000000"/>
                </a:solidFill>
                <a:latin typeface="Vazirmatn"/>
                <a:cs typeface="B Nazanin" panose="00000400000000000000" pitchFamily="2" charset="-78"/>
              </a:rPr>
              <a:t> گروه تئاتر افراد دارای معلولیت به تئاتر منطقه‌ای زاگرس و راهیابی یک گروه به جشنواره مبارک در تهران </a:t>
            </a:r>
            <a:endParaRPr lang="en-US" sz="1800" b="1" kern="100" dirty="0">
              <a:solidFill>
                <a:srgbClr val="000000"/>
              </a:solidFill>
              <a:latin typeface="Vazirmatn"/>
              <a:cs typeface="B Nazanin" panose="00000400000000000000" pitchFamily="2" charset="-78"/>
            </a:endParaRPr>
          </a:p>
          <a:p>
            <a:pPr algn="justLow" rtl="1">
              <a:lnSpc>
                <a:spcPct val="107000"/>
              </a:lnSpc>
              <a:spcAft>
                <a:spcPts val="800"/>
              </a:spcAft>
            </a:pPr>
            <a:r>
              <a:rPr lang="ar-SA" sz="1800" b="1" kern="100" dirty="0">
                <a:solidFill>
                  <a:srgbClr val="000000"/>
                </a:solidFill>
                <a:latin typeface="Vazirmatn"/>
                <a:cs typeface="B Nazanin" panose="00000400000000000000" pitchFamily="2" charset="-78"/>
              </a:rPr>
              <a:t>- وضعیت مناسب‌سازی ادارات در استان بر اساس میانگین نمرات جشنواره شهید رجایی در حدود </a:t>
            </a:r>
            <a:r>
              <a:rPr lang="fa-IR" sz="1800" b="1" kern="100" dirty="0">
                <a:solidFill>
                  <a:srgbClr val="000000"/>
                </a:solidFill>
                <a:latin typeface="Vazirmatn"/>
                <a:cs typeface="B Nazanin" panose="00000400000000000000" pitchFamily="2" charset="-78"/>
              </a:rPr>
              <a:t>۴۰ </a:t>
            </a:r>
            <a:r>
              <a:rPr lang="ar-SA" sz="1800" b="1" kern="100" dirty="0">
                <a:solidFill>
                  <a:srgbClr val="000000"/>
                </a:solidFill>
                <a:latin typeface="Vazirmatn"/>
                <a:cs typeface="B Nazanin" panose="00000400000000000000" pitchFamily="2" charset="-78"/>
              </a:rPr>
              <a:t>% است -  - غربالگری شنوایی نوزادان و کودکان </a:t>
            </a:r>
            <a:r>
              <a:rPr lang="fa-IR" sz="1800" b="1" kern="100" dirty="0">
                <a:solidFill>
                  <a:srgbClr val="000000"/>
                </a:solidFill>
                <a:latin typeface="Vazirmatn"/>
                <a:cs typeface="B Nazanin" panose="00000400000000000000" pitchFamily="2" charset="-78"/>
              </a:rPr>
              <a:t>۳</a:t>
            </a:r>
            <a:r>
              <a:rPr lang="ar-SA" sz="1800" b="1" kern="100" dirty="0">
                <a:solidFill>
                  <a:srgbClr val="000000"/>
                </a:solidFill>
                <a:latin typeface="Vazirmatn"/>
                <a:cs typeface="B Nazanin" panose="00000400000000000000" pitchFamily="2" charset="-78"/>
              </a:rPr>
              <a:t> تا </a:t>
            </a:r>
            <a:r>
              <a:rPr lang="fa-IR" sz="1800" b="1" kern="100" dirty="0">
                <a:solidFill>
                  <a:srgbClr val="000000"/>
                </a:solidFill>
                <a:latin typeface="Vazirmatn"/>
                <a:cs typeface="B Nazanin" panose="00000400000000000000" pitchFamily="2" charset="-78"/>
              </a:rPr>
              <a:t>۵</a:t>
            </a:r>
            <a:r>
              <a:rPr lang="ar-SA" sz="1800" b="1" kern="100" dirty="0">
                <a:solidFill>
                  <a:srgbClr val="000000"/>
                </a:solidFill>
                <a:latin typeface="Vazirmatn"/>
                <a:cs typeface="B Nazanin" panose="00000400000000000000" pitchFamily="2" charset="-78"/>
              </a:rPr>
              <a:t> سال در سال </a:t>
            </a:r>
            <a:r>
              <a:rPr lang="fa-IR" sz="1800" b="1" kern="100" dirty="0">
                <a:solidFill>
                  <a:srgbClr val="000000"/>
                </a:solidFill>
                <a:latin typeface="Vazirmatn"/>
                <a:cs typeface="B Nazanin" panose="00000400000000000000" pitchFamily="2" charset="-78"/>
              </a:rPr>
              <a:t>۱۴۰۲ = 58114 </a:t>
            </a:r>
            <a:r>
              <a:rPr lang="ar-SA" sz="1800" b="1" kern="100" dirty="0">
                <a:solidFill>
                  <a:srgbClr val="000000"/>
                </a:solidFill>
                <a:latin typeface="Vazirmatn"/>
                <a:cs typeface="B Nazanin" panose="00000400000000000000" pitchFamily="2" charset="-78"/>
              </a:rPr>
              <a:t> نفر و پوشش 100%</a:t>
            </a:r>
            <a:endParaRPr lang="en-US" sz="1800" b="1" kern="100" dirty="0">
              <a:solidFill>
                <a:srgbClr val="000000"/>
              </a:solidFill>
              <a:latin typeface="Vazirmatn"/>
              <a:cs typeface="B Nazanin" panose="00000400000000000000" pitchFamily="2" charset="-78"/>
            </a:endParaRPr>
          </a:p>
          <a:p>
            <a:pPr algn="justLow" rtl="1">
              <a:lnSpc>
                <a:spcPct val="107000"/>
              </a:lnSpc>
              <a:spcAft>
                <a:spcPts val="800"/>
              </a:spcAft>
            </a:pPr>
            <a:r>
              <a:rPr lang="ar-SA" sz="1800" b="1" kern="100" dirty="0">
                <a:solidFill>
                  <a:srgbClr val="000000"/>
                </a:solidFill>
                <a:latin typeface="Vazirmatn"/>
                <a:cs typeface="B Nazanin" panose="00000400000000000000" pitchFamily="2" charset="-78"/>
              </a:rPr>
              <a:t>-  غربالگری شنوایی کودکان در برنامه غربالگری بینایی در سال </a:t>
            </a:r>
            <a:r>
              <a:rPr lang="fa-IR" sz="1800" b="1" kern="100" dirty="0">
                <a:solidFill>
                  <a:srgbClr val="000000"/>
                </a:solidFill>
                <a:latin typeface="Vazirmatn"/>
                <a:cs typeface="B Nazanin" panose="00000400000000000000" pitchFamily="2" charset="-78"/>
              </a:rPr>
              <a:t>۱۴۰۲ = 73609نفر و پوشش 84%</a:t>
            </a:r>
            <a:endParaRPr lang="en-US" sz="1800" b="1" kern="100" dirty="0">
              <a:solidFill>
                <a:srgbClr val="000000"/>
              </a:solidFill>
              <a:latin typeface="Vazirmatn"/>
              <a:cs typeface="B Nazanin" panose="00000400000000000000" pitchFamily="2" charset="-78"/>
            </a:endParaRPr>
          </a:p>
          <a:p>
            <a:pPr marL="285750" indent="-285750" algn="justLow" rtl="1">
              <a:lnSpc>
                <a:spcPct val="100000"/>
              </a:lnSpc>
              <a:spcAft>
                <a:spcPts val="800"/>
              </a:spcAft>
              <a:buFontTx/>
              <a:buChar char="-"/>
            </a:pPr>
            <a:r>
              <a:rPr lang="ar-SA" sz="1800" b="1" kern="100" dirty="0">
                <a:solidFill>
                  <a:srgbClr val="000000"/>
                </a:solidFill>
                <a:latin typeface="Vazirmatn"/>
                <a:cs typeface="B Nazanin" panose="00000400000000000000" pitchFamily="2" charset="-78"/>
              </a:rPr>
              <a:t> </a:t>
            </a:r>
            <a:endParaRPr lang="en-US" sz="1800" b="1" kern="100" dirty="0">
              <a:solidFill>
                <a:srgbClr val="000000"/>
              </a:solidFill>
              <a:latin typeface="Vazirmatn"/>
              <a:cs typeface="B Nazanin" panose="00000400000000000000" pitchFamily="2" charset="-78"/>
            </a:endParaRPr>
          </a:p>
          <a:p>
            <a:pPr>
              <a:lnSpc>
                <a:spcPct val="100000"/>
              </a:lnSpc>
            </a:pPr>
            <a:endParaRPr lang="en-US" sz="1800" b="1" dirty="0"/>
          </a:p>
        </p:txBody>
      </p:sp>
      <p:pic>
        <p:nvPicPr>
          <p:cNvPr id="2" name="Picture 1" descr="arm">
            <a:extLst>
              <a:ext uri="{FF2B5EF4-FFF2-40B4-BE49-F238E27FC236}">
                <a16:creationId xmlns:a16="http://schemas.microsoft.com/office/drawing/2014/main" id="{00E1C89B-B570-F8F6-3305-F387EE700AA2}"/>
              </a:ext>
            </a:extLst>
          </p:cNvPr>
          <p:cNvPicPr>
            <a:picLocks noChangeAspect="1"/>
          </p:cNvPicPr>
          <p:nvPr/>
        </p:nvPicPr>
        <p:blipFill>
          <a:blip r:embed="rId2" cstate="print"/>
          <a:srcRect/>
          <a:stretch>
            <a:fillRect/>
          </a:stretch>
        </p:blipFill>
        <p:spPr bwMode="auto">
          <a:xfrm>
            <a:off x="1753299" y="5814168"/>
            <a:ext cx="1039590" cy="938048"/>
          </a:xfrm>
          <a:prstGeom prst="rect">
            <a:avLst/>
          </a:prstGeom>
          <a:noFill/>
          <a:ln w="9525">
            <a:noFill/>
            <a:miter lim="800000"/>
            <a:headEnd/>
            <a:tailEnd/>
          </a:ln>
        </p:spPr>
      </p:pic>
    </p:spTree>
    <p:extLst>
      <p:ext uri="{BB962C8B-B14F-4D97-AF65-F5344CB8AC3E}">
        <p14:creationId xmlns:p14="http://schemas.microsoft.com/office/powerpoint/2010/main" val="1462667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F19EDFC-30C4-621C-3F6A-8F39EC901E28}"/>
              </a:ext>
            </a:extLst>
          </p:cNvPr>
          <p:cNvSpPr>
            <a:spLocks noGrp="1"/>
          </p:cNvSpPr>
          <p:nvPr>
            <p:ph type="subTitle" idx="1"/>
          </p:nvPr>
        </p:nvSpPr>
        <p:spPr>
          <a:xfrm>
            <a:off x="1725630" y="185070"/>
            <a:ext cx="9144000" cy="6672930"/>
          </a:xfrm>
        </p:spPr>
        <p:txBody>
          <a:bodyPr>
            <a:noAutofit/>
          </a:bodyPr>
          <a:lstStyle/>
          <a:p>
            <a:pPr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 و )حوزه سلامت اجتماعی:</a:t>
            </a:r>
            <a:endParaRPr lang="en-US" sz="1800" b="1"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بیمه اجتماعی زنان شهری و روستایی و عشایر </a:t>
            </a:r>
            <a:r>
              <a:rPr lang="fa-IR" sz="1800" b="1" kern="100" dirty="0">
                <a:solidFill>
                  <a:srgbClr val="000000"/>
                </a:solidFill>
                <a:effectLst/>
                <a:latin typeface="Vazirmatn"/>
                <a:ea typeface="Calibri" panose="020F0502020204030204" pitchFamily="34" charset="0"/>
                <a:cs typeface="B Nazanin" panose="00000400000000000000" pitchFamily="2" charset="-78"/>
              </a:rPr>
              <a:t>۱۶۸۱</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گروه همیار بانوان سرپرست خانوار </a:t>
            </a:r>
            <a:r>
              <a:rPr lang="fa-IR" sz="1800" b="1" kern="100" dirty="0">
                <a:solidFill>
                  <a:srgbClr val="000000"/>
                </a:solidFill>
                <a:effectLst/>
                <a:latin typeface="Vazirmatn"/>
                <a:ea typeface="Calibri" panose="020F0502020204030204" pitchFamily="34" charset="0"/>
                <a:cs typeface="B Nazanin" panose="00000400000000000000" pitchFamily="2" charset="-78"/>
              </a:rPr>
              <a:t>۲۰</a:t>
            </a:r>
            <a:r>
              <a:rPr lang="ar-SA" sz="1800" b="1" kern="100" dirty="0">
                <a:solidFill>
                  <a:srgbClr val="000000"/>
                </a:solidFill>
                <a:effectLst/>
                <a:latin typeface="Vazirmatn"/>
                <a:ea typeface="Calibri" panose="020F0502020204030204" pitchFamily="34" charset="0"/>
                <a:cs typeface="B Nazanin" panose="00000400000000000000" pitchFamily="2" charset="-78"/>
              </a:rPr>
              <a:t> گروه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گروه‌های خودیار محلی </a:t>
            </a:r>
            <a:r>
              <a:rPr lang="fa-IR" sz="1800" b="1" kern="100" dirty="0">
                <a:solidFill>
                  <a:srgbClr val="000000"/>
                </a:solidFill>
                <a:effectLst/>
                <a:latin typeface="Vazirmatn"/>
                <a:ea typeface="Calibri" panose="020F0502020204030204" pitchFamily="34" charset="0"/>
                <a:cs typeface="B Nazanin" panose="00000400000000000000" pitchFamily="2" charset="-78"/>
              </a:rPr>
              <a:t>1031</a:t>
            </a:r>
            <a:r>
              <a:rPr lang="ar-SA" sz="1800" b="1" kern="100" dirty="0">
                <a:solidFill>
                  <a:srgbClr val="000000"/>
                </a:solidFill>
                <a:effectLst/>
                <a:latin typeface="Vazirmatn"/>
                <a:ea typeface="Calibri" panose="020F0502020204030204" pitchFamily="34" charset="0"/>
                <a:cs typeface="B Nazanin" panose="00000400000000000000" pitchFamily="2" charset="-78"/>
              </a:rPr>
              <a:t> گروه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تعداد دانشجویان </a:t>
            </a:r>
            <a:r>
              <a:rPr lang="fa-IR" sz="1800" b="1" kern="100" dirty="0">
                <a:solidFill>
                  <a:srgbClr val="000000"/>
                </a:solidFill>
                <a:effectLst/>
                <a:latin typeface="Vazirmatn"/>
                <a:ea typeface="Calibri" panose="020F0502020204030204" pitchFamily="34" charset="0"/>
                <a:cs typeface="B Nazanin" panose="00000400000000000000" pitchFamily="2" charset="-78"/>
              </a:rPr>
              <a:t>۲۵۸</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r>
              <a:rPr lang="fa-IR" sz="1800" b="1" kern="100" dirty="0">
                <a:solidFill>
                  <a:srgbClr val="000000"/>
                </a:solidFill>
                <a:effectLst/>
                <a:latin typeface="Vazirmatn"/>
                <a:ea typeface="Calibri" panose="020F0502020204030204" pitchFamily="34" charset="0"/>
                <a:cs typeface="B Nazanin" panose="00000400000000000000" pitchFamily="2" charset="-78"/>
              </a:rPr>
              <a:t>۸۷</a:t>
            </a:r>
            <a:r>
              <a:rPr lang="ar-SA" sz="1800" b="1" kern="100" dirty="0">
                <a:solidFill>
                  <a:srgbClr val="000000"/>
                </a:solidFill>
                <a:effectLst/>
                <a:latin typeface="Vazirmatn"/>
                <a:ea typeface="Calibri" panose="020F0502020204030204" pitchFamily="34" charset="0"/>
                <a:cs typeface="B Nazanin" panose="00000400000000000000" pitchFamily="2" charset="-78"/>
              </a:rPr>
              <a:t> دانشگاه دولتی، </a:t>
            </a:r>
            <a:r>
              <a:rPr lang="fa-IR" sz="1800" b="1" kern="100" dirty="0">
                <a:solidFill>
                  <a:srgbClr val="000000"/>
                </a:solidFill>
                <a:effectLst/>
                <a:latin typeface="Vazirmatn"/>
                <a:ea typeface="Calibri" panose="020F0502020204030204" pitchFamily="34" charset="0"/>
                <a:cs typeface="B Nazanin" panose="00000400000000000000" pitchFamily="2" charset="-78"/>
              </a:rPr>
              <a:t>۱۷۱</a:t>
            </a:r>
            <a:r>
              <a:rPr lang="ar-SA" sz="1800" b="1" kern="100" dirty="0">
                <a:solidFill>
                  <a:srgbClr val="000000"/>
                </a:solidFill>
                <a:effectLst/>
                <a:latin typeface="Vazirmatn"/>
                <a:ea typeface="Calibri" panose="020F0502020204030204" pitchFamily="34" charset="0"/>
                <a:cs typeface="B Nazanin" panose="00000400000000000000" pitchFamily="2" charset="-78"/>
              </a:rPr>
              <a:t> دانشگاه غیردولتی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تعداد دانش آموزان </a:t>
            </a:r>
            <a:r>
              <a:rPr lang="fa-IR" sz="1800" b="1" kern="100" dirty="0">
                <a:solidFill>
                  <a:srgbClr val="000000"/>
                </a:solidFill>
                <a:effectLst/>
                <a:latin typeface="Vazirmatn"/>
                <a:ea typeface="Calibri" panose="020F0502020204030204" pitchFamily="34" charset="0"/>
                <a:cs typeface="B Nazanin" panose="00000400000000000000" pitchFamily="2" charset="-78"/>
              </a:rPr>
              <a:t>۱۴۸۱</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en-US" sz="1800" b="1" kern="100" dirty="0">
                <a:solidFill>
                  <a:srgbClr val="000000"/>
                </a:solidFill>
                <a:effectLst/>
                <a:latin typeface="B Nazanin" panose="00000400000000000000" pitchFamily="2" charset="-78"/>
                <a:ea typeface="Calibri" panose="020F0502020204030204" pitchFamily="34" charset="0"/>
                <a:cs typeface="B Nazanin" panose="00000400000000000000" pitchFamily="2" charset="-78"/>
              </a:rPr>
              <a:t> </a:t>
            </a:r>
            <a:r>
              <a:rPr lang="fa-IR" sz="1800" b="1" kern="100" dirty="0">
                <a:solidFill>
                  <a:srgbClr val="000000"/>
                </a:solidFill>
                <a:effectLst/>
                <a:latin typeface="Vazirmatn"/>
                <a:ea typeface="Calibri" panose="020F0502020204030204" pitchFamily="34" charset="0"/>
                <a:cs typeface="B Nazanin" panose="00000400000000000000" pitchFamily="2" charset="-78"/>
              </a:rPr>
              <a:t>۴۰.۶ </a:t>
            </a:r>
            <a:r>
              <a:rPr lang="ar-SA" sz="1800" b="1" kern="100" dirty="0">
                <a:solidFill>
                  <a:srgbClr val="000000"/>
                </a:solidFill>
                <a:effectLst/>
                <a:latin typeface="Vazirmatn"/>
                <a:ea typeface="Calibri" panose="020F0502020204030204" pitchFamily="34" charset="0"/>
                <a:cs typeface="B Nazanin" panose="00000400000000000000" pitchFamily="2" charset="-78"/>
              </a:rPr>
              <a:t>% خانواره‌های تحت پوشش میانگین سنی </a:t>
            </a:r>
            <a:r>
              <a:rPr lang="fa-IR" sz="1800" b="1" kern="100" dirty="0">
                <a:solidFill>
                  <a:srgbClr val="000000"/>
                </a:solidFill>
                <a:effectLst/>
                <a:latin typeface="Vazirmatn"/>
                <a:ea typeface="Calibri" panose="020F0502020204030204" pitchFamily="34" charset="0"/>
                <a:cs typeface="B Nazanin" panose="00000400000000000000" pitchFamily="2" charset="-78"/>
              </a:rPr>
              <a:t>۲۱</a:t>
            </a:r>
            <a:r>
              <a:rPr lang="ar-SA" sz="1800" b="1" kern="100" dirty="0">
                <a:solidFill>
                  <a:srgbClr val="000000"/>
                </a:solidFill>
                <a:effectLst/>
                <a:latin typeface="Vazirmatn"/>
                <a:ea typeface="Calibri" panose="020F0502020204030204" pitchFamily="34" charset="0"/>
                <a:cs typeface="B Nazanin" panose="00000400000000000000" pitchFamily="2" charset="-78"/>
              </a:rPr>
              <a:t> تا </a:t>
            </a:r>
            <a:r>
              <a:rPr lang="fa-IR" sz="1800" b="1" kern="100" dirty="0">
                <a:solidFill>
                  <a:srgbClr val="000000"/>
                </a:solidFill>
                <a:effectLst/>
                <a:latin typeface="Vazirmatn"/>
                <a:ea typeface="Calibri" panose="020F0502020204030204" pitchFamily="34" charset="0"/>
                <a:cs typeface="B Nazanin" panose="00000400000000000000" pitchFamily="2" charset="-78"/>
              </a:rPr>
              <a:t>۴۰</a:t>
            </a:r>
            <a:r>
              <a:rPr lang="ar-SA" sz="1800" b="1" kern="100" dirty="0">
                <a:solidFill>
                  <a:srgbClr val="000000"/>
                </a:solidFill>
                <a:effectLst/>
                <a:latin typeface="Vazirmatn"/>
                <a:ea typeface="Calibri" panose="020F0502020204030204" pitchFamily="34" charset="0"/>
                <a:cs typeface="B Nazanin" panose="00000400000000000000" pitchFamily="2" charset="-78"/>
              </a:rPr>
              <a:t> سال هستند</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en-US" sz="1800" b="1" kern="100" dirty="0">
                <a:solidFill>
                  <a:srgbClr val="000000"/>
                </a:solidFill>
                <a:effectLst/>
                <a:latin typeface="B Nazanin" panose="00000400000000000000" pitchFamily="2" charset="-78"/>
                <a:ea typeface="Calibri" panose="020F0502020204030204" pitchFamily="34" charset="0"/>
                <a:cs typeface="B Nazanin" panose="00000400000000000000" pitchFamily="2" charset="-78"/>
              </a:rPr>
              <a:t> </a:t>
            </a:r>
            <a:r>
              <a:rPr lang="fa-IR" sz="1800" b="1" kern="100" dirty="0">
                <a:solidFill>
                  <a:srgbClr val="000000"/>
                </a:solidFill>
                <a:effectLst/>
                <a:latin typeface="Vazirmatn"/>
                <a:ea typeface="Calibri" panose="020F0502020204030204" pitchFamily="34" charset="0"/>
                <a:cs typeface="B Nazanin" panose="00000400000000000000" pitchFamily="2" charset="-78"/>
              </a:rPr>
              <a:t>۴۲ </a:t>
            </a:r>
            <a:r>
              <a:rPr lang="ar-SA" sz="1800" b="1" kern="100" dirty="0">
                <a:solidFill>
                  <a:srgbClr val="000000"/>
                </a:solidFill>
                <a:effectLst/>
                <a:latin typeface="Vazirmatn"/>
                <a:ea typeface="Calibri" panose="020F0502020204030204" pitchFamily="34" charset="0"/>
                <a:cs typeface="B Nazanin" panose="00000400000000000000" pitchFamily="2" charset="-78"/>
              </a:rPr>
              <a:t>% مطلقه، </a:t>
            </a:r>
            <a:r>
              <a:rPr lang="fa-IR" sz="1800" b="1" kern="100" dirty="0">
                <a:solidFill>
                  <a:srgbClr val="000000"/>
                </a:solidFill>
                <a:effectLst/>
                <a:latin typeface="Vazirmatn"/>
                <a:ea typeface="Calibri" panose="020F0502020204030204" pitchFamily="34" charset="0"/>
                <a:cs typeface="B Nazanin" panose="00000400000000000000" pitchFamily="2" charset="-78"/>
              </a:rPr>
              <a:t>۳۱ </a:t>
            </a:r>
            <a:r>
              <a:rPr lang="ar-SA" sz="1800" b="1" kern="100" dirty="0">
                <a:solidFill>
                  <a:srgbClr val="000000"/>
                </a:solidFill>
                <a:effectLst/>
                <a:latin typeface="Vazirmatn"/>
                <a:ea typeface="Calibri" panose="020F0502020204030204" pitchFamily="34" charset="0"/>
                <a:cs typeface="B Nazanin" panose="00000400000000000000" pitchFamily="2" charset="-78"/>
              </a:rPr>
              <a:t>% فوت سرپرست، </a:t>
            </a:r>
            <a:r>
              <a:rPr lang="fa-IR" sz="1800" b="1" kern="100" dirty="0">
                <a:solidFill>
                  <a:srgbClr val="000000"/>
                </a:solidFill>
                <a:effectLst/>
                <a:latin typeface="Vazirmatn"/>
                <a:ea typeface="Calibri" panose="020F0502020204030204" pitchFamily="34" charset="0"/>
                <a:cs typeface="B Nazanin" panose="00000400000000000000" pitchFamily="2" charset="-78"/>
              </a:rPr>
              <a:t>۸ </a:t>
            </a:r>
            <a:r>
              <a:rPr lang="ar-SA" sz="1800" b="1" kern="100" dirty="0">
                <a:solidFill>
                  <a:srgbClr val="000000"/>
                </a:solidFill>
                <a:effectLst/>
                <a:latin typeface="Vazirmatn"/>
                <a:ea typeface="Calibri" panose="020F0502020204030204" pitchFamily="34" charset="0"/>
                <a:cs typeface="B Nazanin" panose="00000400000000000000" pitchFamily="2" charset="-78"/>
              </a:rPr>
              <a:t>% از کار افتاده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فرزندان تحت سرپرستی </a:t>
            </a:r>
            <a:r>
              <a:rPr lang="fa-IR" sz="1800" b="1" kern="100" dirty="0">
                <a:solidFill>
                  <a:srgbClr val="000000"/>
                </a:solidFill>
                <a:effectLst/>
                <a:latin typeface="Vazirmatn"/>
                <a:ea typeface="Calibri" panose="020F0502020204030204" pitchFamily="34" charset="0"/>
                <a:cs typeface="B Nazanin" panose="00000400000000000000" pitchFamily="2" charset="-78"/>
              </a:rPr>
              <a:t>۴۰۳</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فرزندان مقیم خانه </a:t>
            </a:r>
            <a:r>
              <a:rPr lang="fa-IR" sz="1800" b="1" kern="100" dirty="0">
                <a:solidFill>
                  <a:srgbClr val="000000"/>
                </a:solidFill>
                <a:effectLst/>
                <a:latin typeface="Vazirmatn"/>
                <a:ea typeface="Calibri" panose="020F0502020204030204" pitchFamily="34" charset="0"/>
                <a:cs typeface="B Nazanin" panose="00000400000000000000" pitchFamily="2" charset="-78"/>
              </a:rPr>
              <a:t>۱۳۴</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 در </a:t>
            </a:r>
            <a:r>
              <a:rPr lang="fa-IR" sz="1800" b="1" kern="100" dirty="0">
                <a:solidFill>
                  <a:srgbClr val="000000"/>
                </a:solidFill>
                <a:effectLst/>
                <a:latin typeface="Vazirmatn"/>
                <a:ea typeface="Calibri" panose="020F0502020204030204" pitchFamily="34" charset="0"/>
                <a:cs typeface="B Nazanin" panose="00000400000000000000" pitchFamily="2" charset="-78"/>
              </a:rPr>
              <a:t>۱۴</a:t>
            </a:r>
            <a:r>
              <a:rPr lang="ar-SA" sz="1800" b="1" kern="100" dirty="0">
                <a:solidFill>
                  <a:srgbClr val="000000"/>
                </a:solidFill>
                <a:effectLst/>
                <a:latin typeface="Vazirmatn"/>
                <a:ea typeface="Calibri" panose="020F0502020204030204" pitchFamily="34" charset="0"/>
                <a:cs typeface="B Nazanin" panose="00000400000000000000" pitchFamily="2" charset="-78"/>
              </a:rPr>
              <a:t> خانه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فرزندان امداد بگیر </a:t>
            </a:r>
            <a:r>
              <a:rPr lang="fa-IR" sz="1800" b="1" kern="100" dirty="0">
                <a:solidFill>
                  <a:srgbClr val="000000"/>
                </a:solidFill>
                <a:effectLst/>
                <a:latin typeface="Vazirmatn"/>
                <a:ea typeface="Calibri" panose="020F0502020204030204" pitchFamily="34" charset="0"/>
                <a:cs typeface="B Nazanin" panose="00000400000000000000" pitchFamily="2" charset="-78"/>
              </a:rPr>
              <a:t>۲۶۹</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مراکز مشاوره 83 مرکز (21359 نفر خدمات دریافت کرده اند)</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بیشترین فراوانی موضوعات و وضعیت تحصیلی و سنی :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p:txBody>
      </p:sp>
      <p:pic>
        <p:nvPicPr>
          <p:cNvPr id="2" name="Picture 1" descr="arm">
            <a:extLst>
              <a:ext uri="{FF2B5EF4-FFF2-40B4-BE49-F238E27FC236}">
                <a16:creationId xmlns:a16="http://schemas.microsoft.com/office/drawing/2014/main" id="{E26AF3F8-B4EC-45C5-69CC-73FBD645A186}"/>
              </a:ext>
            </a:extLst>
          </p:cNvPr>
          <p:cNvPicPr>
            <a:picLocks noChangeAspect="1"/>
          </p:cNvPicPr>
          <p:nvPr/>
        </p:nvPicPr>
        <p:blipFill>
          <a:blip r:embed="rId2" cstate="print"/>
          <a:srcRect/>
          <a:stretch>
            <a:fillRect/>
          </a:stretch>
        </p:blipFill>
        <p:spPr bwMode="auto">
          <a:xfrm>
            <a:off x="1565302" y="5441030"/>
            <a:ext cx="1365250" cy="1231900"/>
          </a:xfrm>
          <a:prstGeom prst="rect">
            <a:avLst/>
          </a:prstGeom>
          <a:noFill/>
          <a:ln w="9525">
            <a:noFill/>
            <a:miter lim="800000"/>
            <a:headEnd/>
            <a:tailEnd/>
          </a:ln>
        </p:spPr>
      </p:pic>
    </p:spTree>
    <p:extLst>
      <p:ext uri="{BB962C8B-B14F-4D97-AF65-F5344CB8AC3E}">
        <p14:creationId xmlns:p14="http://schemas.microsoft.com/office/powerpoint/2010/main" val="3527872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F19EDFC-30C4-621C-3F6A-8F39EC901E28}"/>
              </a:ext>
            </a:extLst>
          </p:cNvPr>
          <p:cNvSpPr>
            <a:spLocks noGrp="1"/>
          </p:cNvSpPr>
          <p:nvPr>
            <p:ph type="subTitle" idx="1"/>
          </p:nvPr>
        </p:nvSpPr>
        <p:spPr>
          <a:xfrm>
            <a:off x="2229853" y="248653"/>
            <a:ext cx="9144000" cy="6609347"/>
          </a:xfrm>
        </p:spPr>
        <p:txBody>
          <a:bodyPr>
            <a:noAutofit/>
          </a:bodyPr>
          <a:lstStyle/>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سن : </a:t>
            </a:r>
            <a:endParaRPr lang="fa-IR" sz="1800" b="1" kern="100" dirty="0">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fa-IR" sz="1800" b="1" kern="1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26 تا </a:t>
            </a:r>
            <a:r>
              <a:rPr lang="ar-SA" sz="1800" b="1" kern="100" dirty="0">
                <a:solidFill>
                  <a:srgbClr val="000000"/>
                </a:solidFill>
                <a:effectLst/>
                <a:latin typeface="Vazirmatn"/>
                <a:ea typeface="Calibri" panose="020F0502020204030204" pitchFamily="34" charset="0"/>
                <a:cs typeface="B Nazanin" panose="00000400000000000000" pitchFamily="2" charset="-78"/>
              </a:rPr>
              <a:t>45 سال 53%</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مدرک تحصیلی : </a:t>
            </a:r>
            <a:endParaRPr lang="fa-IR" sz="1800" b="1" kern="100" dirty="0">
              <a:latin typeface="Calibri" panose="020F0502020204030204" pitchFamily="34" charset="0"/>
              <a:ea typeface="Calibri" panose="020F0502020204030204" pitchFamily="34" charset="0"/>
              <a:cs typeface="B Nazanin" panose="00000400000000000000" pitchFamily="2" charset="-78"/>
            </a:endParaRPr>
          </a:p>
          <a:p>
            <a:pPr lvl="0" algn="justLow" rtl="1">
              <a:lnSpc>
                <a:spcPct val="100000"/>
              </a:lnSpc>
              <a:spcAft>
                <a:spcPts val="800"/>
              </a:spcAft>
              <a:buSzPts val="1400"/>
            </a:pPr>
            <a:r>
              <a:rPr lang="ar-SA" sz="1800" b="1" kern="100" dirty="0">
                <a:solidFill>
                  <a:srgbClr val="000000"/>
                </a:solidFill>
                <a:effectLst/>
                <a:latin typeface="Vazirmatn"/>
                <a:ea typeface="Calibri" panose="020F0502020204030204" pitchFamily="34" charset="0"/>
                <a:cs typeface="B Nazanin" panose="00000400000000000000" pitchFamily="2" charset="-78"/>
              </a:rPr>
              <a:t>زیردیپلم </a:t>
            </a:r>
            <a:r>
              <a:rPr lang="fa-IR" sz="1800" b="1" kern="100" dirty="0">
                <a:solidFill>
                  <a:srgbClr val="000000"/>
                </a:solidFill>
                <a:latin typeface="Vazirmatn"/>
                <a:ea typeface="Calibri" panose="020F0502020204030204" pitchFamily="34" charset="0"/>
                <a:cs typeface="B Nazanin" panose="00000400000000000000" pitchFamily="2" charset="-78"/>
              </a:rPr>
              <a:t>21/5</a:t>
            </a:r>
            <a:r>
              <a:rPr lang="ar-SA" sz="1800" b="1" kern="100" dirty="0">
                <a:solidFill>
                  <a:srgbClr val="000000"/>
                </a:solidFill>
                <a:effectLst/>
                <a:latin typeface="Vazirmatn"/>
                <a:ea typeface="Calibri" panose="020F0502020204030204" pitchFamily="34" charset="0"/>
                <a:cs typeface="B Nazanin" panose="00000400000000000000" pitchFamily="2" charset="-78"/>
              </a:rPr>
              <a:t>%  ،  دیپلم 39%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موضوعات مشاوره :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Symbol" panose="05050102010706020507" pitchFamily="18" charset="2"/>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اختلالات اضطرابی 10%</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Symbol" panose="05050102010706020507" pitchFamily="18" charset="2"/>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افسردگی 11%</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Symbol" panose="05050102010706020507" pitchFamily="18" charset="2"/>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مشکلات میان همسران 20%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Symbol" panose="05050102010706020507" pitchFamily="18" charset="2"/>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مشکلات والد و کودک 17%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Symbol" panose="05050102010706020507" pitchFamily="18" charset="2"/>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مشاوره طلاق 5/17%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Symbol" panose="05050102010706020507" pitchFamily="18" charset="2"/>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مشاوره ازدواج 10%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فعالیت اجتماع محور در مناطق حاشیه و آسیب خیز ( سکونتگاههای غیر رسمی) کجله با عنوان بهزیست با مشارکت ظرفیتهای محلی و شرکای اجتماعی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a:lnSpc>
                <a:spcPct val="100000"/>
              </a:lnSpc>
            </a:pPr>
            <a:endParaRPr lang="en-US" sz="1800" b="1" dirty="0">
              <a:cs typeface="B Nazanin" panose="00000400000000000000" pitchFamily="2" charset="-78"/>
            </a:endParaRPr>
          </a:p>
        </p:txBody>
      </p:sp>
      <p:pic>
        <p:nvPicPr>
          <p:cNvPr id="2" name="Picture 1" descr="arm">
            <a:extLst>
              <a:ext uri="{FF2B5EF4-FFF2-40B4-BE49-F238E27FC236}">
                <a16:creationId xmlns:a16="http://schemas.microsoft.com/office/drawing/2014/main" id="{44454143-6264-E1A1-C671-75642E60688B}"/>
              </a:ext>
            </a:extLst>
          </p:cNvPr>
          <p:cNvPicPr>
            <a:picLocks noChangeAspect="1"/>
          </p:cNvPicPr>
          <p:nvPr/>
        </p:nvPicPr>
        <p:blipFill>
          <a:blip r:embed="rId2" cstate="print"/>
          <a:srcRect/>
          <a:stretch>
            <a:fillRect/>
          </a:stretch>
        </p:blipFill>
        <p:spPr bwMode="auto">
          <a:xfrm>
            <a:off x="1429947" y="5939083"/>
            <a:ext cx="799906" cy="721776"/>
          </a:xfrm>
          <a:prstGeom prst="rect">
            <a:avLst/>
          </a:prstGeom>
          <a:noFill/>
          <a:ln w="9525">
            <a:noFill/>
            <a:miter lim="800000"/>
            <a:headEnd/>
            <a:tailEnd/>
          </a:ln>
        </p:spPr>
      </p:pic>
    </p:spTree>
    <p:extLst>
      <p:ext uri="{BB962C8B-B14F-4D97-AF65-F5344CB8AC3E}">
        <p14:creationId xmlns:p14="http://schemas.microsoft.com/office/powerpoint/2010/main" val="415987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F19EDFC-30C4-621C-3F6A-8F39EC901E28}"/>
              </a:ext>
            </a:extLst>
          </p:cNvPr>
          <p:cNvSpPr>
            <a:spLocks noGrp="1"/>
          </p:cNvSpPr>
          <p:nvPr>
            <p:ph type="subTitle" idx="1"/>
          </p:nvPr>
        </p:nvSpPr>
        <p:spPr>
          <a:xfrm>
            <a:off x="1716505" y="233196"/>
            <a:ext cx="9144000" cy="6624804"/>
          </a:xfrm>
        </p:spPr>
        <p:txBody>
          <a:bodyPr>
            <a:noAutofit/>
          </a:bodyPr>
          <a:lstStyle/>
          <a:p>
            <a:pPr marL="457200"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ی ) حوزه اورژانس اجتماعی، پیشگیری از آسیب‌های اجتماعی و بازتوانی اعتیاد :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مداخله در بحران </a:t>
            </a:r>
            <a:r>
              <a:rPr lang="fa-IR" sz="1800" b="1" kern="100" dirty="0">
                <a:solidFill>
                  <a:srgbClr val="000000"/>
                </a:solidFill>
                <a:effectLst/>
                <a:latin typeface="Vazirmatn"/>
                <a:ea typeface="Calibri" panose="020F0502020204030204" pitchFamily="34" charset="0"/>
                <a:cs typeface="B Nazanin" panose="00000400000000000000" pitchFamily="2" charset="-78"/>
              </a:rPr>
              <a:t>3305</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خدمات سیار </a:t>
            </a:r>
            <a:r>
              <a:rPr lang="fa-IR" sz="1800" b="1" kern="100" dirty="0">
                <a:solidFill>
                  <a:srgbClr val="000000"/>
                </a:solidFill>
                <a:effectLst/>
                <a:latin typeface="Vazirmatn"/>
                <a:ea typeface="Calibri" panose="020F0502020204030204" pitchFamily="34" charset="0"/>
                <a:cs typeface="B Nazanin" panose="00000400000000000000" pitchFamily="2" charset="-78"/>
              </a:rPr>
              <a:t>۴۴۶۸</a:t>
            </a:r>
            <a:r>
              <a:rPr lang="ar-SA" sz="1800" b="1" kern="100" dirty="0">
                <a:solidFill>
                  <a:srgbClr val="000000"/>
                </a:solidFill>
                <a:effectLst/>
                <a:latin typeface="Vazirmatn"/>
                <a:ea typeface="Calibri" panose="020F0502020204030204" pitchFamily="34" charset="0"/>
                <a:cs typeface="B Nazanin" panose="00000400000000000000" pitchFamily="2" charset="-78"/>
              </a:rPr>
              <a:t> نفر</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تلفن </a:t>
            </a:r>
            <a:r>
              <a:rPr lang="fa-IR" sz="1800" b="1" kern="100" dirty="0">
                <a:solidFill>
                  <a:srgbClr val="000000"/>
                </a:solidFill>
                <a:effectLst/>
                <a:latin typeface="Vazirmatn"/>
                <a:ea typeface="Calibri" panose="020F0502020204030204" pitchFamily="34" charset="0"/>
                <a:cs typeface="B Nazanin" panose="00000400000000000000" pitchFamily="2" charset="-78"/>
              </a:rPr>
              <a:t>۱۲۳ = 8109 نفر </a:t>
            </a:r>
          </a:p>
          <a:p>
            <a:pPr marL="342900" lvl="0" indent="-342900" algn="justLow" rtl="1">
              <a:lnSpc>
                <a:spcPct val="100000"/>
              </a:lnSpc>
              <a:buSzPts val="1400"/>
              <a:buFont typeface="Vazirmatn"/>
              <a:buChar char="-"/>
            </a:pP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457200" algn="justLow" rtl="1">
              <a:lnSpc>
                <a:spcPct val="100000"/>
              </a:lnSpc>
              <a:spcAft>
                <a:spcPts val="800"/>
              </a:spcAft>
            </a:pPr>
            <a:r>
              <a:rPr lang="ar-SA" sz="1800" b="1" kern="100" dirty="0">
                <a:solidFill>
                  <a:srgbClr val="000000"/>
                </a:solidFill>
                <a:effectLst/>
                <a:latin typeface="Vazirmatn"/>
                <a:ea typeface="Calibri" panose="020F0502020204030204" pitchFamily="34" charset="0"/>
                <a:cs typeface="B Nazanin" panose="00000400000000000000" pitchFamily="2" charset="-78"/>
              </a:rPr>
              <a:t>بیشترین فراوانی موضوعات :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افراد نیازمند به منابع اجتماعی درونی سازمانی    </a:t>
            </a:r>
            <a:r>
              <a:rPr lang="fa-IR" sz="1800" b="1" kern="100" dirty="0">
                <a:solidFill>
                  <a:srgbClr val="000000"/>
                </a:solidFill>
                <a:effectLst/>
                <a:latin typeface="Vazirmatn"/>
                <a:ea typeface="Calibri" panose="020F0502020204030204" pitchFamily="34" charset="0"/>
                <a:cs typeface="B Nazanin" panose="00000400000000000000" pitchFamily="2" charset="-78"/>
              </a:rPr>
              <a:t>۲۹ </a:t>
            </a:r>
            <a:r>
              <a:rPr lang="ar-SA" sz="1800" b="1" kern="100" dirty="0">
                <a:solidFill>
                  <a:srgbClr val="000000"/>
                </a:solidFill>
                <a:effectLst/>
                <a:latin typeface="Vazirmatn"/>
                <a:ea typeface="Calibri" panose="020F0502020204030204" pitchFamily="34" charset="0"/>
                <a:cs typeface="B Nazanin" panose="00000400000000000000" pitchFamily="2" charset="-78"/>
              </a:rPr>
              <a:t>%</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افراد نیازمند به منابع اجتماعی برون سازمانی </a:t>
            </a:r>
            <a:r>
              <a:rPr lang="fa-IR" sz="1800" b="1" kern="100" dirty="0">
                <a:solidFill>
                  <a:srgbClr val="000000"/>
                </a:solidFill>
                <a:effectLst/>
                <a:latin typeface="Vazirmatn"/>
                <a:ea typeface="Calibri" panose="020F0502020204030204" pitchFamily="34" charset="0"/>
                <a:cs typeface="B Nazanin" panose="00000400000000000000" pitchFamily="2" charset="-78"/>
              </a:rPr>
              <a:t>۱۰ </a:t>
            </a:r>
            <a:r>
              <a:rPr lang="ar-SA" sz="1800" b="1" kern="100" dirty="0">
                <a:solidFill>
                  <a:srgbClr val="000000"/>
                </a:solidFill>
                <a:effectLst/>
                <a:latin typeface="Vazirmatn"/>
                <a:ea typeface="Calibri" panose="020F0502020204030204" pitchFamily="34" charset="0"/>
                <a:cs typeface="B Nazanin" panose="00000400000000000000" pitchFamily="2" charset="-78"/>
              </a:rPr>
              <a:t>%</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اختلافات خانوادگی </a:t>
            </a:r>
            <a:r>
              <a:rPr lang="fa-IR" sz="1800" b="1" kern="100" dirty="0">
                <a:solidFill>
                  <a:srgbClr val="000000"/>
                </a:solidFill>
                <a:effectLst/>
                <a:latin typeface="Vazirmatn"/>
                <a:ea typeface="Calibri" panose="020F0502020204030204" pitchFamily="34" charset="0"/>
                <a:cs typeface="B Nazanin" panose="00000400000000000000" pitchFamily="2" charset="-78"/>
              </a:rPr>
              <a:t>۱۶ </a:t>
            </a:r>
            <a:r>
              <a:rPr lang="ar-SA" sz="1800" b="1" kern="100" dirty="0">
                <a:solidFill>
                  <a:srgbClr val="000000"/>
                </a:solidFill>
                <a:effectLst/>
                <a:latin typeface="Vazirmatn"/>
                <a:ea typeface="Calibri" panose="020F0502020204030204" pitchFamily="34" charset="0"/>
                <a:cs typeface="B Nazanin" panose="00000400000000000000" pitchFamily="2" charset="-78"/>
              </a:rPr>
              <a:t>%</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کودک آزاری     </a:t>
            </a:r>
            <a:r>
              <a:rPr lang="fa-IR" sz="1800" b="1" kern="100" dirty="0">
                <a:solidFill>
                  <a:srgbClr val="000000"/>
                </a:solidFill>
                <a:effectLst/>
                <a:latin typeface="Vazirmatn"/>
                <a:ea typeface="Calibri" panose="020F0502020204030204" pitchFamily="34" charset="0"/>
                <a:cs typeface="B Nazanin" panose="00000400000000000000" pitchFamily="2" charset="-78"/>
              </a:rPr>
              <a:t>9/5 </a:t>
            </a:r>
            <a:r>
              <a:rPr lang="ar-SA" sz="1800" b="1" kern="100" dirty="0">
                <a:solidFill>
                  <a:srgbClr val="000000"/>
                </a:solidFill>
                <a:effectLst/>
                <a:latin typeface="Vazirmatn"/>
                <a:ea typeface="Calibri" panose="020F0502020204030204" pitchFamily="34" charset="0"/>
                <a:cs typeface="B Nazanin" panose="00000400000000000000" pitchFamily="2" charset="-78"/>
              </a:rPr>
              <a:t>%</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همسر آزاری   </a:t>
            </a:r>
            <a:r>
              <a:rPr lang="fa-IR" sz="1800" b="1" kern="100" dirty="0">
                <a:solidFill>
                  <a:srgbClr val="000000"/>
                </a:solidFill>
                <a:effectLst/>
                <a:latin typeface="Vazirmatn"/>
                <a:ea typeface="Calibri" panose="020F0502020204030204" pitchFamily="34" charset="0"/>
                <a:cs typeface="B Nazanin" panose="00000400000000000000" pitchFamily="2" charset="-78"/>
              </a:rPr>
              <a:t>۷.۷ </a:t>
            </a:r>
            <a:r>
              <a:rPr lang="ar-SA" sz="1800" b="1" kern="100" dirty="0">
                <a:solidFill>
                  <a:srgbClr val="000000"/>
                </a:solidFill>
                <a:effectLst/>
                <a:latin typeface="Vazirmatn"/>
                <a:ea typeface="Calibri" panose="020F0502020204030204" pitchFamily="34" charset="0"/>
                <a:cs typeface="B Nazanin" panose="00000400000000000000" pitchFamily="2" charset="-78"/>
              </a:rPr>
              <a:t>%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 افکار اقدام به خودکشی </a:t>
            </a:r>
            <a:r>
              <a:rPr lang="fa-IR" sz="1800" b="1" kern="100" dirty="0">
                <a:solidFill>
                  <a:srgbClr val="000000"/>
                </a:solidFill>
                <a:effectLst/>
                <a:latin typeface="Vazirmatn"/>
                <a:ea typeface="Calibri" panose="020F0502020204030204" pitchFamily="34" charset="0"/>
                <a:cs typeface="B Nazanin" panose="00000400000000000000" pitchFamily="2" charset="-78"/>
              </a:rPr>
              <a:t>۳.۶ </a:t>
            </a:r>
            <a:r>
              <a:rPr lang="ar-SA" sz="1800" b="1" kern="100" dirty="0">
                <a:solidFill>
                  <a:srgbClr val="000000"/>
                </a:solidFill>
                <a:effectLst/>
                <a:latin typeface="Vazirmatn"/>
                <a:ea typeface="Calibri" panose="020F0502020204030204" pitchFamily="34" charset="0"/>
                <a:cs typeface="B Nazanin" panose="00000400000000000000" pitchFamily="2" charset="-78"/>
              </a:rPr>
              <a:t>%</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والد آزاری    </a:t>
            </a:r>
            <a:r>
              <a:rPr lang="fa-IR" sz="1800" b="1" kern="100" dirty="0">
                <a:solidFill>
                  <a:srgbClr val="000000"/>
                </a:solidFill>
                <a:effectLst/>
                <a:latin typeface="Vazirmatn"/>
                <a:ea typeface="Calibri" panose="020F0502020204030204" pitchFamily="34" charset="0"/>
                <a:cs typeface="B Nazanin" panose="00000400000000000000" pitchFamily="2" charset="-78"/>
              </a:rPr>
              <a:t>1/7</a:t>
            </a:r>
            <a:r>
              <a:rPr lang="ar-SA" sz="1800" b="1" kern="100" dirty="0">
                <a:solidFill>
                  <a:srgbClr val="000000"/>
                </a:solidFill>
                <a:effectLst/>
                <a:latin typeface="Vazirmatn"/>
                <a:ea typeface="Calibri" panose="020F0502020204030204" pitchFamily="34" charset="0"/>
                <a:cs typeface="B Nazanin" panose="00000400000000000000" pitchFamily="2" charset="-78"/>
              </a:rPr>
              <a:t>%</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marL="342900" lvl="0" indent="-342900" algn="justLow" rtl="1">
              <a:lnSpc>
                <a:spcPct val="100000"/>
              </a:lnSpc>
              <a:spcAft>
                <a:spcPts val="800"/>
              </a:spcAft>
              <a:buSzPts val="1400"/>
              <a:buFont typeface="Vazirmatn"/>
              <a:buChar char="-"/>
            </a:pPr>
            <a:r>
              <a:rPr lang="ar-SA" sz="1800" b="1" kern="100" dirty="0">
                <a:solidFill>
                  <a:srgbClr val="000000"/>
                </a:solidFill>
                <a:effectLst/>
                <a:latin typeface="Vazirmatn"/>
                <a:ea typeface="Calibri" panose="020F0502020204030204" pitchFamily="34" charset="0"/>
                <a:cs typeface="B Nazanin" panose="00000400000000000000" pitchFamily="2" charset="-78"/>
              </a:rPr>
              <a:t>اقدام به خودکشی </a:t>
            </a:r>
            <a:r>
              <a:rPr lang="fa-IR" sz="1800" b="1" kern="100" dirty="0">
                <a:solidFill>
                  <a:srgbClr val="000000"/>
                </a:solidFill>
                <a:effectLst/>
                <a:latin typeface="Vazirmatn"/>
                <a:ea typeface="Calibri" panose="020F0502020204030204" pitchFamily="34" charset="0"/>
                <a:cs typeface="B Nazanin" panose="00000400000000000000" pitchFamily="2" charset="-78"/>
              </a:rPr>
              <a:t>1/5 </a:t>
            </a:r>
            <a:r>
              <a:rPr lang="ar-SA" sz="1800" b="1" kern="100" dirty="0">
                <a:solidFill>
                  <a:srgbClr val="000000"/>
                </a:solidFill>
                <a:effectLst/>
                <a:latin typeface="Vazirmatn"/>
                <a:ea typeface="Calibri" panose="020F0502020204030204" pitchFamily="34" charset="0"/>
                <a:cs typeface="B Nazanin" panose="00000400000000000000" pitchFamily="2" charset="-78"/>
              </a:rPr>
              <a:t>% </a:t>
            </a:r>
            <a:endParaRPr lang="en-US" sz="1800" b="1" kern="100" dirty="0">
              <a:effectLst/>
              <a:latin typeface="Calibri" panose="020F0502020204030204" pitchFamily="34" charset="0"/>
              <a:ea typeface="Calibri" panose="020F0502020204030204" pitchFamily="34" charset="0"/>
              <a:cs typeface="B Nazanin" panose="00000400000000000000" pitchFamily="2" charset="-78"/>
            </a:endParaRPr>
          </a:p>
          <a:p>
            <a:pPr>
              <a:lnSpc>
                <a:spcPct val="100000"/>
              </a:lnSpc>
            </a:pPr>
            <a:endParaRPr lang="en-US" sz="1800" b="1" dirty="0">
              <a:cs typeface="B Nazanin" panose="00000400000000000000" pitchFamily="2" charset="-78"/>
            </a:endParaRPr>
          </a:p>
        </p:txBody>
      </p:sp>
      <p:pic>
        <p:nvPicPr>
          <p:cNvPr id="2" name="Picture 1" descr="arm">
            <a:extLst>
              <a:ext uri="{FF2B5EF4-FFF2-40B4-BE49-F238E27FC236}">
                <a16:creationId xmlns:a16="http://schemas.microsoft.com/office/drawing/2014/main" id="{759A2841-C273-D8A9-135C-94E2E9053066}"/>
              </a:ext>
            </a:extLst>
          </p:cNvPr>
          <p:cNvPicPr>
            <a:picLocks noChangeAspect="1"/>
          </p:cNvPicPr>
          <p:nvPr/>
        </p:nvPicPr>
        <p:blipFill>
          <a:blip r:embed="rId2" cstate="print"/>
          <a:srcRect/>
          <a:stretch>
            <a:fillRect/>
          </a:stretch>
        </p:blipFill>
        <p:spPr bwMode="auto">
          <a:xfrm>
            <a:off x="1598858" y="5465907"/>
            <a:ext cx="1365250" cy="1231900"/>
          </a:xfrm>
          <a:prstGeom prst="rect">
            <a:avLst/>
          </a:prstGeom>
          <a:noFill/>
          <a:ln w="9525">
            <a:noFill/>
            <a:miter lim="800000"/>
            <a:headEnd/>
            <a:tailEnd/>
          </a:ln>
        </p:spPr>
      </p:pic>
    </p:spTree>
    <p:extLst>
      <p:ext uri="{BB962C8B-B14F-4D97-AF65-F5344CB8AC3E}">
        <p14:creationId xmlns:p14="http://schemas.microsoft.com/office/powerpoint/2010/main" val="209657003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TotalTime>
  <Words>1080</Words>
  <Application>Microsoft Office PowerPoint</Application>
  <PresentationFormat>Widescreen</PresentationFormat>
  <Paragraphs>101</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 Nazanin</vt:lpstr>
      <vt:lpstr>Calibri</vt:lpstr>
      <vt:lpstr>Century Gothic</vt:lpstr>
      <vt:lpstr>Symbol</vt:lpstr>
      <vt:lpstr>Vazirmatn</vt:lpstr>
      <vt:lpstr>Wingdings 3</vt:lpstr>
      <vt:lpstr>Wisp</vt:lpstr>
      <vt:lpstr>PowerPoint Presentation</vt:lpstr>
      <vt:lpstr>PowerPoint Presentation</vt:lpstr>
      <vt:lpstr>PowerPoint Presentation</vt:lpstr>
      <vt:lpstr>اداره کل بهزیستی کردستان:  وضعیت نیروی انسانی:  تعداد کل نیروی انسانی: ۵۲۹ نفر که ۲۵۶ نفر آقایان و ۲۷۳ نفر بانوان هستند . نوع استخدام پرسنل:  آزمایشی ۱۰۶ نفر ، رسمی ۲۰۶ نفر ، قرارداد انجام کار معین ۹۶ نفر، پیمانی ۴۳ نفر ، قرارداد موقت کارگری ۳۷ نفر ، مشمول قانون کار ۱۳ نفر ، پرسنل وظیفه ۸ نفر . خلاصه‌ای از وضعیت خدمات و خدمت گیرندگان اداره کل بهزیستی کردستان : الف )وضعیت مستمری بگیران: مجموعا ۳۵۵۹۸ خانوار  1- افرادی دارای معلولیت: ۲۵۳۹۶ نفر  2- حق پرستاری و مددکاری افراد دارای معلولیت در خانواده ۱۹۸۷ نفر  3- حق پرستاری افراد ضایع نخاعی: ۷۵۴ نفر  4- خانواده های فرزند سه قلو و بالاتر ۷۴ خانوار  5- زنان سرپرست خانوار )مستمری بگیر( ۵۸۱۴ خانوار  6-امداد بگیران ۲۷۶ نفر  7- خانوارهای دارای فرزند دوقلو ۱۲۹۵ خانوار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ای که به نامت جهان آغاز شد                                          دفتر ما هم به نامت باز شد      دفتری که از نام او زیور گرفت                                     کار آن است چرخ بالاتر گرفت   بسم الله الرحمن الرحیم کردستان  کردستان سرزمین مجاهدت‌های خاموش سرزمین فداکاری‌های بزرگ است «مقام معظم رهبری»</dc:title>
  <dc:creator>Nina Rostami</dc:creator>
  <cp:lastModifiedBy>Nina Rostami</cp:lastModifiedBy>
  <cp:revision>5</cp:revision>
  <dcterms:created xsi:type="dcterms:W3CDTF">2024-12-29T08:55:30Z</dcterms:created>
  <dcterms:modified xsi:type="dcterms:W3CDTF">2024-12-29T10:31:42Z</dcterms:modified>
</cp:coreProperties>
</file>